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embedTrueTypeFonts="1" saveSubsetFonts="1" autoCompressPictures="0">
  <p:sldMasterIdLst>
    <p:sldMasterId id="2147483648" r:id="rId1"/>
    <p:sldMasterId id="2147483650" r:id="rId2"/>
    <p:sldMasterId id="2147483671" r:id="rId3"/>
    <p:sldMasterId id="2147483673" r:id="rId4"/>
    <p:sldMasterId id="2147483690" r:id="rId5"/>
  </p:sldMasterIdLst>
  <p:notesMasterIdLst>
    <p:notesMasterId r:id="rId2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85" r:id="rId13"/>
    <p:sldId id="264" r:id="rId14"/>
    <p:sldId id="265" r:id="rId15"/>
    <p:sldId id="284" r:id="rId16"/>
    <p:sldId id="263" r:id="rId17"/>
    <p:sldId id="266" r:id="rId18"/>
    <p:sldId id="267" r:id="rId19"/>
    <p:sldId id="268" r:id="rId20"/>
    <p:sldId id="269" r:id="rId21"/>
    <p:sldId id="271" r:id="rId22"/>
    <p:sldId id="1227" r:id="rId23"/>
    <p:sldId id="272" r:id="rId24"/>
    <p:sldId id="1226" r:id="rId25"/>
    <p:sldId id="1225" r:id="rId26"/>
    <p:sldId id="287" r:id="rId27"/>
    <p:sldId id="288" r:id="rId28"/>
  </p:sldIdLst>
  <p:sldSz cx="9144000" cy="6858000" type="screen4x3"/>
  <p:notesSz cx="7315200" cy="9601200"/>
  <p:embeddedFontLst>
    <p:embeddedFont>
      <p:font typeface="Century Gothic" panose="020B0502020202020204" pitchFamily="34" charset="0"/>
      <p:regular r:id="rId30"/>
      <p:bold r:id="rId31"/>
      <p:italic r:id="rId32"/>
      <p:boldItalic r:id="rId33"/>
    </p:embeddedFont>
    <p:embeddedFont>
      <p:font typeface="Georgia" panose="02040502050405020303" pitchFamily="18" charset="0"/>
      <p:regular r:id="rId34"/>
      <p:bold r:id="rId35"/>
      <p:italic r:id="rId36"/>
      <p:boldItalic r:id="rId37"/>
    </p:embeddedFont>
    <p:embeddedFont>
      <p:font typeface="Stardos Stencil" panose="02010600030101010101" charset="0"/>
      <p:regular r:id="rId38"/>
      <p:bold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72" userDrawn="1">
          <p15:clr>
            <a:srgbClr val="A4A3A4"/>
          </p15:clr>
        </p15:guide>
        <p15:guide id="2" pos="288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40">
          <p15:clr>
            <a:srgbClr val="A4A3A4"/>
          </p15:clr>
        </p15:guide>
        <p15:guide id="2" pos="231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4D0A36-A699-0744-7850-283310B923D9}" name="Tarek Bouteraa" initials="TB" userId="S::tarek.bouteraa@un.org::bc6d68e9-ff2f-41ce-9010-a278aa127f5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1" d="100"/>
          <a:sy n="91" d="100"/>
        </p:scale>
        <p:origin x="1221" y="54"/>
      </p:cViewPr>
      <p:guideLst>
        <p:guide orient="horz" pos="2172"/>
        <p:guide pos="288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040"/>
        <p:guide pos="231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0.fntdata"/><Relationship Id="rId21" Type="http://schemas.openxmlformats.org/officeDocument/2006/relationships/slide" Target="slides/slide16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7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2.fntdata"/><Relationship Id="rId44" Type="http://schemas.microsoft.com/office/2018/10/relationships/authors" Target="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587" y="0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" name="Google Shape;326;p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0</a:t>
            </a:fld>
            <a:endParaRPr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9538" y="739775"/>
            <a:ext cx="5043487" cy="3781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1" name="Google Shape;421;p10:notes"/>
          <p:cNvSpPr txBox="1"/>
          <p:nvPr/>
        </p:nvSpPr>
        <p:spPr>
          <a:xfrm>
            <a:off x="315895" y="9313719"/>
            <a:ext cx="3429398" cy="3111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02150" tIns="51075" rIns="102150" bIns="51075" anchor="t" anchorCtr="0">
            <a:noAutofit/>
          </a:bodyPr>
          <a:lstStyle/>
          <a:p>
            <a:pPr marL="190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r>
              <a:rPr lang="en-US" sz="900" b="0" i="1">
                <a:solidFill>
                  <a:srgbClr val="00000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Photo: UN Photo/Eskinder Debebe</a:t>
            </a:r>
            <a:endParaRPr sz="900" b="0" i="1">
              <a:solidFill>
                <a:schemeClr val="dk1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sp>
        <p:nvSpPr>
          <p:cNvPr id="422" name="Google Shape;422;p1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4-</a:t>
            </a:r>
            <a:fld id="{00000000-1234-1234-1234-123412341234}" type="slidenum">
              <a:rPr lang="en-US"/>
              <a:t>9</a:t>
            </a:fld>
            <a:endParaRPr lang="en-US"/>
          </a:p>
        </p:txBody>
      </p:sp>
      <p:sp>
        <p:nvSpPr>
          <p:cNvPr id="423" name="Google Shape;423;p1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9538" y="739775"/>
            <a:ext cx="5043487" cy="3781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7" name="Google Shape;717;p28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4-</a:t>
            </a:r>
            <a:fld id="{00000000-1234-1234-1234-123412341234}" type="slidenum">
              <a:rPr lang="en-US"/>
              <a:t>10</a:t>
            </a:fld>
            <a:endParaRPr lang="en-US"/>
          </a:p>
        </p:txBody>
      </p:sp>
      <p:sp>
        <p:nvSpPr>
          <p:cNvPr id="718" name="Google Shape;718;p2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8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 lang="en-US"/>
          </a:p>
        </p:txBody>
      </p:sp>
      <p:sp>
        <p:nvSpPr>
          <p:cNvPr id="386" name="Google Shape;386;p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9538" y="739775"/>
            <a:ext cx="5043487" cy="3781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1" name="Google Shape;431;p11:notes"/>
          <p:cNvSpPr txBox="1">
            <a:spLocks noGrp="1"/>
          </p:cNvSpPr>
          <p:nvPr>
            <p:ph type="sldNum" idx="12"/>
          </p:nvPr>
        </p:nvSpPr>
        <p:spPr>
          <a:xfrm>
            <a:off x="6992529" y="9689616"/>
            <a:ext cx="450172" cy="380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 lang="en-US"/>
          </a:p>
        </p:txBody>
      </p:sp>
      <p:sp>
        <p:nvSpPr>
          <p:cNvPr id="432" name="Google Shape;432;p1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8" name="Google Shape;448;p1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1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9538" y="739775"/>
            <a:ext cx="5043487" cy="3781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5" name="Google Shape;465;p13:notes"/>
          <p:cNvSpPr txBox="1">
            <a:spLocks noGrp="1"/>
          </p:cNvSpPr>
          <p:nvPr>
            <p:ph type="sldNum" idx="12"/>
          </p:nvPr>
        </p:nvSpPr>
        <p:spPr>
          <a:xfrm>
            <a:off x="6992529" y="9689616"/>
            <a:ext cx="450172" cy="380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 lang="en-US"/>
          </a:p>
        </p:txBody>
      </p:sp>
      <p:sp>
        <p:nvSpPr>
          <p:cNvPr id="466" name="Google Shape;466;p1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bb6e3a6c3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3bb6e3a6c33_0_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g3bb6e3a6c33_0_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</a:pPr>
            <a:fld id="{00000000-1234-1234-1234-123412341234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9538" y="739775"/>
            <a:ext cx="5043487" cy="3781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1" name="Google Shape;521;p15:notes"/>
          <p:cNvSpPr txBox="1"/>
          <p:nvPr/>
        </p:nvSpPr>
        <p:spPr>
          <a:xfrm>
            <a:off x="315895" y="9313719"/>
            <a:ext cx="3429398" cy="3111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02150" tIns="51075" rIns="102150" bIns="51075" anchor="t" anchorCtr="0">
            <a:noAutofit/>
          </a:bodyPr>
          <a:lstStyle/>
          <a:p>
            <a:pPr marL="190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r>
              <a:rPr lang="en-US" sz="900" b="0" i="1">
                <a:solidFill>
                  <a:srgbClr val="00000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Photo: UN Photo/Loey Felipe</a:t>
            </a:r>
            <a:endParaRPr sz="900" b="0" i="1">
              <a:solidFill>
                <a:schemeClr val="dk1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sp>
        <p:nvSpPr>
          <p:cNvPr id="522" name="Google Shape;522;p1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4-</a:t>
            </a:r>
            <a:fld id="{00000000-1234-1234-1234-123412341234}" type="slidenum">
              <a:rPr lang="en-US"/>
              <a:t>16</a:t>
            </a:fld>
            <a:endParaRPr lang="en-US"/>
          </a:p>
        </p:txBody>
      </p:sp>
      <p:sp>
        <p:nvSpPr>
          <p:cNvPr id="523" name="Google Shape;523;p1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3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1" name="Google Shape;531;p16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 lang="en-US"/>
          </a:p>
        </p:txBody>
      </p:sp>
      <p:sp>
        <p:nvSpPr>
          <p:cNvPr id="532" name="Google Shape;532;p1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p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8200D9-13E3-4497-8074-783392D7BB80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3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21</a:t>
            </a:fld>
            <a:endParaRPr sz="13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59" name="Google Shape;75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760" name="Google Shape;760;p31:notes"/>
          <p:cNvSpPr txBox="1">
            <a:spLocks noGrp="1"/>
          </p:cNvSpPr>
          <p:nvPr>
            <p:ph type="dt" idx="10"/>
          </p:nvPr>
        </p:nvSpPr>
        <p:spPr>
          <a:xfrm>
            <a:off x="4143587" y="0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22/01/2026</a:t>
            </a:r>
            <a:endParaRPr sz="130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61" name="Google Shape;761;p3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1" name="Google Shape;771;p3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3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p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0" name="Google Shape;350;p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51" name="Google Shape;351;p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8" name="Google Shape;358;p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  <p:sp>
        <p:nvSpPr>
          <p:cNvPr id="359" name="Google Shape;359;p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9538" y="739775"/>
            <a:ext cx="5043487" cy="3781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6" name="Google Shape;366;p6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4-</a:t>
            </a:r>
            <a:fld id="{00000000-1234-1234-1234-123412341234}" type="slidenum">
              <a:rPr lang="en-US"/>
              <a:t>5</a:t>
            </a:fld>
            <a:endParaRPr lang="en-US"/>
          </a:p>
        </p:txBody>
      </p:sp>
      <p:sp>
        <p:nvSpPr>
          <p:cNvPr id="367" name="Google Shape;367;p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9538" y="739775"/>
            <a:ext cx="5043487" cy="3781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5" name="Google Shape;375;p7:notes"/>
          <p:cNvSpPr txBox="1"/>
          <p:nvPr/>
        </p:nvSpPr>
        <p:spPr>
          <a:xfrm>
            <a:off x="315895" y="9313719"/>
            <a:ext cx="3429398" cy="3111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02150" tIns="51075" rIns="102150" bIns="51075" anchor="t" anchorCtr="0">
            <a:noAutofit/>
          </a:bodyPr>
          <a:lstStyle/>
          <a:p>
            <a:pPr marL="190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 panose="020B0604020202020204"/>
              <a:buNone/>
            </a:pPr>
            <a:r>
              <a:rPr lang="en-US" sz="900" b="0" i="1">
                <a:solidFill>
                  <a:srgbClr val="00000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Photo: </a:t>
            </a:r>
            <a:r>
              <a:rPr lang="en-US" sz="900" b="0" i="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UN Photo/G</a:t>
            </a:r>
            <a:endParaRPr sz="900" b="0" i="1">
              <a:solidFill>
                <a:schemeClr val="dk1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sp>
        <p:nvSpPr>
          <p:cNvPr id="376" name="Google Shape;376;p7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4-</a:t>
            </a:r>
            <a:fld id="{00000000-1234-1234-1234-123412341234}" type="slidenum">
              <a:rPr lang="en-US"/>
              <a:t>6</a:t>
            </a:fld>
            <a:endParaRPr lang="en-US"/>
          </a:p>
        </p:txBody>
      </p:sp>
      <p:sp>
        <p:nvSpPr>
          <p:cNvPr id="377" name="Google Shape;377;p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9538" y="739775"/>
            <a:ext cx="5043487" cy="3781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2" name="Google Shape;742;p2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  <p:sp>
        <p:nvSpPr>
          <p:cNvPr id="743" name="Google Shape;743;p2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2" name="Google Shape;412;p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lang="en-US"/>
          </a:p>
        </p:txBody>
      </p:sp>
      <p:sp>
        <p:nvSpPr>
          <p:cNvPr id="413" name="Google Shape;413;p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4"/>
          <p:cNvSpPr/>
          <p:nvPr/>
        </p:nvSpPr>
        <p:spPr>
          <a:xfrm>
            <a:off x="960329" y="2667000"/>
            <a:ext cx="7223342" cy="197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sp>
        <p:nvSpPr>
          <p:cNvPr id="15" name="Google Shape;15;p34"/>
          <p:cNvSpPr/>
          <p:nvPr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 panose="020B0502020202020204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" name="Google Shape;16;p34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17" name="Google Shape;17;p34"/>
          <p:cNvSpPr txBox="1"/>
          <p:nvPr/>
        </p:nvSpPr>
        <p:spPr>
          <a:xfrm>
            <a:off x="2661713" y="2096777"/>
            <a:ext cx="5775542" cy="604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 panose="020B0502020202020204"/>
              <a:buNone/>
            </a:pPr>
            <a:endParaRPr sz="2800" b="0" i="0" u="none" strike="noStrike" cap="none">
              <a:solidFill>
                <a:srgbClr val="1F497D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sp>
        <p:nvSpPr>
          <p:cNvPr id="18" name="Google Shape;18;p34"/>
          <p:cNvSpPr txBox="1"/>
          <p:nvPr/>
        </p:nvSpPr>
        <p:spPr>
          <a:xfrm>
            <a:off x="1086855" y="2570687"/>
            <a:ext cx="2112948" cy="478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C5F1"/>
              </a:buClr>
              <a:buSzPts val="2400"/>
              <a:buFont typeface="Century Gothic" panose="020B0502020202020204"/>
              <a:buNone/>
            </a:pPr>
            <a:r>
              <a:rPr lang="en-US" sz="2400" b="0" i="0" u="none" strike="noStrike" cap="none">
                <a:solidFill>
                  <a:srgbClr val="ADC5F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Lesson</a:t>
            </a:r>
            <a:endParaRPr sz="2400" b="0" i="0" u="none" strike="noStrike" cap="none">
              <a:solidFill>
                <a:srgbClr val="000000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cxnSp>
        <p:nvCxnSpPr>
          <p:cNvPr id="19" name="Google Shape;19;p34"/>
          <p:cNvCxnSpPr/>
          <p:nvPr/>
        </p:nvCxnSpPr>
        <p:spPr>
          <a:xfrm>
            <a:off x="1189242" y="4030406"/>
            <a:ext cx="6907321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" name="Google Shape;20;p34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7044893" y="2798045"/>
            <a:ext cx="1138778" cy="96718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4"/>
          <p:cNvSpPr txBox="1">
            <a:spLocks noGrp="1"/>
          </p:cNvSpPr>
          <p:nvPr>
            <p:ph type="body" idx="1"/>
          </p:nvPr>
        </p:nvSpPr>
        <p:spPr>
          <a:xfrm>
            <a:off x="1189242" y="3113614"/>
            <a:ext cx="954087" cy="79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132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Arial" panose="020B0604020202020204"/>
              <a:buNone/>
              <a:defRPr sz="6600" b="0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22" name="Google Shape;22;p34"/>
          <p:cNvSpPr txBox="1">
            <a:spLocks noGrp="1"/>
          </p:cNvSpPr>
          <p:nvPr>
            <p:ph type="body" idx="2"/>
          </p:nvPr>
        </p:nvSpPr>
        <p:spPr>
          <a:xfrm>
            <a:off x="1086855" y="4294558"/>
            <a:ext cx="7073899" cy="1338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spcBef>
                <a:spcPts val="64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23" name="Google Shape;23;p34"/>
          <p:cNvSpPr txBox="1">
            <a:spLocks noGrp="1"/>
          </p:cNvSpPr>
          <p:nvPr>
            <p:ph type="body" idx="3"/>
          </p:nvPr>
        </p:nvSpPr>
        <p:spPr>
          <a:xfrm>
            <a:off x="1086855" y="501620"/>
            <a:ext cx="7175973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8EB4E3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rgbClr val="8EB4E3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24" name="Google Shape;24;p34"/>
          <p:cNvSpPr txBox="1"/>
          <p:nvPr/>
        </p:nvSpPr>
        <p:spPr>
          <a:xfrm>
            <a:off x="409517" y="6380971"/>
            <a:ext cx="6563484" cy="4100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ing Objectives">
  <p:cSld name="Learning Objective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6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2" name="Google Shape;102;p46"/>
          <p:cNvSpPr txBox="1">
            <a:spLocks noGrp="1"/>
          </p:cNvSpPr>
          <p:nvPr>
            <p:ph type="body"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515B1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515B1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03" name="Google Shape;103;p46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104" name="Google Shape;104;p46"/>
          <p:cNvCxnSpPr/>
          <p:nvPr/>
        </p:nvCxnSpPr>
        <p:spPr>
          <a:xfrm>
            <a:off x="495300" y="12192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">
  <p:cSld name="2 column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7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7" name="Google Shape;107;p47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108" name="Google Shape;108;p47"/>
          <p:cNvCxnSpPr/>
          <p:nvPr/>
        </p:nvCxnSpPr>
        <p:spPr>
          <a:xfrm>
            <a:off x="495300" y="12192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9" name="Google Shape;109;p47"/>
          <p:cNvSpPr txBox="1">
            <a:spLocks noGrp="1"/>
          </p:cNvSpPr>
          <p:nvPr>
            <p:ph type="body" idx="1"/>
          </p:nvPr>
        </p:nvSpPr>
        <p:spPr>
          <a:xfrm>
            <a:off x="457201" y="1501593"/>
            <a:ext cx="3804024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10" name="Google Shape;110;p47"/>
          <p:cNvSpPr txBox="1">
            <a:spLocks noGrp="1"/>
          </p:cNvSpPr>
          <p:nvPr>
            <p:ph type="body" idx="2"/>
          </p:nvPr>
        </p:nvSpPr>
        <p:spPr>
          <a:xfrm>
            <a:off x="4637742" y="1501593"/>
            <a:ext cx="3804024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enario/ Question: 1 Line Title ">
  <p:cSld name="Scenario/ Question: 1 Line Title 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8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113" name="Google Shape;113;p48"/>
          <p:cNvCxnSpPr/>
          <p:nvPr/>
        </p:nvCxnSpPr>
        <p:spPr>
          <a:xfrm>
            <a:off x="495300" y="12192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4" name="Google Shape;114;p48"/>
          <p:cNvSpPr txBox="1">
            <a:spLocks noGrp="1"/>
          </p:cNvSpPr>
          <p:nvPr>
            <p:ph type="body" idx="1"/>
          </p:nvPr>
        </p:nvSpPr>
        <p:spPr>
          <a:xfrm>
            <a:off x="457200" y="1601236"/>
            <a:ext cx="8037513" cy="317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15" name="Google Shape;115;p4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6" name="Google Shape;116;p48"/>
          <p:cNvSpPr txBox="1">
            <a:spLocks noGrp="1"/>
          </p:cNvSpPr>
          <p:nvPr>
            <p:ph type="body" idx="2"/>
          </p:nvPr>
        </p:nvSpPr>
        <p:spPr>
          <a:xfrm>
            <a:off x="457200" y="5010150"/>
            <a:ext cx="8037513" cy="1190625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spcBef>
                <a:spcPts val="56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Arial" panose="020B0604020202020204"/>
              <a:buNone/>
              <a:defRPr sz="28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228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Learning Activity ">
  <p:cSld name="1_Learning Activity 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9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119" name="Google Shape;119;p49"/>
          <p:cNvCxnSpPr/>
          <p:nvPr/>
        </p:nvCxnSpPr>
        <p:spPr>
          <a:xfrm>
            <a:off x="495300" y="1265246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0" name="Google Shape;120;p49"/>
          <p:cNvSpPr txBox="1">
            <a:spLocks noGrp="1"/>
          </p:cNvSpPr>
          <p:nvPr>
            <p:ph type="body" idx="1"/>
          </p:nvPr>
        </p:nvSpPr>
        <p:spPr>
          <a:xfrm>
            <a:off x="533295" y="2042411"/>
            <a:ext cx="8153470" cy="329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2286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21" name="Google Shape;121;p49"/>
          <p:cNvSpPr txBox="1"/>
          <p:nvPr/>
        </p:nvSpPr>
        <p:spPr>
          <a:xfrm>
            <a:off x="457165" y="1359616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Instructions</a:t>
            </a:r>
            <a:r>
              <a:rPr lang="en-US" sz="18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 </a:t>
            </a:r>
          </a:p>
        </p:txBody>
      </p:sp>
      <p:sp>
        <p:nvSpPr>
          <p:cNvPr id="122" name="Google Shape;122;p49"/>
          <p:cNvSpPr txBox="1"/>
          <p:nvPr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Learning Activity</a:t>
            </a:r>
          </a:p>
        </p:txBody>
      </p:sp>
      <p:sp>
        <p:nvSpPr>
          <p:cNvPr id="123" name="Google Shape;123;p49"/>
          <p:cNvSpPr txBox="1">
            <a:spLocks noGrp="1"/>
          </p:cNvSpPr>
          <p:nvPr>
            <p:ph type="body" idx="2"/>
          </p:nvPr>
        </p:nvSpPr>
        <p:spPr>
          <a:xfrm>
            <a:off x="3828364" y="216981"/>
            <a:ext cx="82867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Arial" panose="020B0604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228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cxnSp>
        <p:nvCxnSpPr>
          <p:cNvPr id="124" name="Google Shape;124;p49"/>
          <p:cNvCxnSpPr/>
          <p:nvPr/>
        </p:nvCxnSpPr>
        <p:spPr>
          <a:xfrm>
            <a:off x="495229" y="1871036"/>
            <a:ext cx="57150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25" name="Google Shape;125;p49" descr="Stopwatch 25% with solid fill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19100" y="5302211"/>
            <a:ext cx="769178" cy="769178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49"/>
          <p:cNvSpPr txBox="1"/>
          <p:nvPr/>
        </p:nvSpPr>
        <p:spPr>
          <a:xfrm>
            <a:off x="1173177" y="5347098"/>
            <a:ext cx="144308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Time</a:t>
            </a:r>
          </a:p>
        </p:txBody>
      </p:sp>
      <p:sp>
        <p:nvSpPr>
          <p:cNvPr id="127" name="Google Shape;127;p49"/>
          <p:cNvSpPr txBox="1">
            <a:spLocks noGrp="1"/>
          </p:cNvSpPr>
          <p:nvPr>
            <p:ph type="body" idx="3"/>
          </p:nvPr>
        </p:nvSpPr>
        <p:spPr>
          <a:xfrm>
            <a:off x="1173177" y="5725885"/>
            <a:ext cx="3885626" cy="424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2286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28" name="Google Shape;128;p49"/>
          <p:cNvSpPr txBox="1">
            <a:spLocks noGrp="1"/>
          </p:cNvSpPr>
          <p:nvPr>
            <p:ph type="body" idx="4"/>
          </p:nvPr>
        </p:nvSpPr>
        <p:spPr>
          <a:xfrm>
            <a:off x="419100" y="848910"/>
            <a:ext cx="5955386" cy="23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ing Activity-Plain">
  <p:cSld name="Learning Activity-Plai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0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131" name="Google Shape;131;p50"/>
          <p:cNvCxnSpPr/>
          <p:nvPr/>
        </p:nvCxnSpPr>
        <p:spPr>
          <a:xfrm>
            <a:off x="495300" y="1265246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2" name="Google Shape;132;p50"/>
          <p:cNvSpPr txBox="1">
            <a:spLocks noGrp="1"/>
          </p:cNvSpPr>
          <p:nvPr>
            <p:ph type="body" idx="1"/>
          </p:nvPr>
        </p:nvSpPr>
        <p:spPr>
          <a:xfrm>
            <a:off x="533295" y="2042410"/>
            <a:ext cx="8153470" cy="4036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2286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33" name="Google Shape;133;p50"/>
          <p:cNvSpPr txBox="1"/>
          <p:nvPr/>
        </p:nvSpPr>
        <p:spPr>
          <a:xfrm>
            <a:off x="457165" y="1359616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Instructions</a:t>
            </a:r>
            <a:r>
              <a:rPr lang="en-US" sz="18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 </a:t>
            </a:r>
          </a:p>
        </p:txBody>
      </p:sp>
      <p:sp>
        <p:nvSpPr>
          <p:cNvPr id="134" name="Google Shape;134;p50"/>
          <p:cNvSpPr txBox="1"/>
          <p:nvPr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Learning Activity</a:t>
            </a:r>
          </a:p>
        </p:txBody>
      </p:sp>
      <p:sp>
        <p:nvSpPr>
          <p:cNvPr id="135" name="Google Shape;135;p50"/>
          <p:cNvSpPr txBox="1">
            <a:spLocks noGrp="1"/>
          </p:cNvSpPr>
          <p:nvPr>
            <p:ph type="body" idx="2"/>
          </p:nvPr>
        </p:nvSpPr>
        <p:spPr>
          <a:xfrm>
            <a:off x="3828364" y="216981"/>
            <a:ext cx="82867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Arial" panose="020B0604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228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cxnSp>
        <p:nvCxnSpPr>
          <p:cNvPr id="136" name="Google Shape;136;p50"/>
          <p:cNvCxnSpPr/>
          <p:nvPr/>
        </p:nvCxnSpPr>
        <p:spPr>
          <a:xfrm>
            <a:off x="495229" y="1871036"/>
            <a:ext cx="57150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7" name="Google Shape;137;p50"/>
          <p:cNvSpPr txBox="1">
            <a:spLocks noGrp="1"/>
          </p:cNvSpPr>
          <p:nvPr>
            <p:ph type="body" idx="3"/>
          </p:nvPr>
        </p:nvSpPr>
        <p:spPr>
          <a:xfrm>
            <a:off x="419100" y="848910"/>
            <a:ext cx="5955386" cy="23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 Slide">
  <p:cSld name="Question Slide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1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140" name="Google Shape;140;p51"/>
          <p:cNvSpPr txBox="1"/>
          <p:nvPr/>
        </p:nvSpPr>
        <p:spPr>
          <a:xfrm>
            <a:off x="3151518" y="2798752"/>
            <a:ext cx="306812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Questions?</a:t>
            </a:r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2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3"/>
          <p:cNvSpPr/>
          <p:nvPr/>
        </p:nvSpPr>
        <p:spPr>
          <a:xfrm>
            <a:off x="960329" y="2667000"/>
            <a:ext cx="7223342" cy="197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53"/>
          <p:cNvSpPr/>
          <p:nvPr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Gothic" panose="020B0502020202020204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6" name="Google Shape;146;p53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147" name="Google Shape;147;p53"/>
          <p:cNvSpPr txBox="1"/>
          <p:nvPr/>
        </p:nvSpPr>
        <p:spPr>
          <a:xfrm>
            <a:off x="2661713" y="2096777"/>
            <a:ext cx="5775542" cy="604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 panose="020B0502020202020204"/>
              <a:buNone/>
            </a:pPr>
            <a:endParaRPr sz="2800" b="0" i="0" u="none" strike="noStrike" cap="none">
              <a:solidFill>
                <a:srgbClr val="1F497D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sp>
        <p:nvSpPr>
          <p:cNvPr id="148" name="Google Shape;148;p53"/>
          <p:cNvSpPr txBox="1"/>
          <p:nvPr/>
        </p:nvSpPr>
        <p:spPr>
          <a:xfrm>
            <a:off x="1086855" y="2570687"/>
            <a:ext cx="2112948" cy="478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C5F1"/>
              </a:buClr>
              <a:buSzPts val="2400"/>
              <a:buFont typeface="Century Gothic" panose="020B0502020202020204"/>
              <a:buNone/>
            </a:pPr>
            <a:r>
              <a:rPr lang="en-US" sz="2400" b="0" i="0" u="none" strike="noStrike" cap="none">
                <a:solidFill>
                  <a:srgbClr val="ADC5F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Lesson</a:t>
            </a:r>
            <a:endParaRPr sz="2400" b="0" i="0" u="none" strike="noStrike" cap="none">
              <a:solidFill>
                <a:srgbClr val="000000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cxnSp>
        <p:nvCxnSpPr>
          <p:cNvPr id="149" name="Google Shape;149;p53"/>
          <p:cNvCxnSpPr/>
          <p:nvPr/>
        </p:nvCxnSpPr>
        <p:spPr>
          <a:xfrm>
            <a:off x="1189242" y="4030406"/>
            <a:ext cx="6907321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50" name="Google Shape;150;p53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7044893" y="2798045"/>
            <a:ext cx="1138778" cy="96718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53"/>
          <p:cNvSpPr txBox="1">
            <a:spLocks noGrp="1"/>
          </p:cNvSpPr>
          <p:nvPr>
            <p:ph type="body" idx="1"/>
          </p:nvPr>
        </p:nvSpPr>
        <p:spPr>
          <a:xfrm>
            <a:off x="1189242" y="3113614"/>
            <a:ext cx="954087" cy="79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132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Arial" panose="020B0604020202020204"/>
              <a:buNone/>
              <a:defRPr sz="6600" b="0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52" name="Google Shape;152;p53"/>
          <p:cNvSpPr txBox="1">
            <a:spLocks noGrp="1"/>
          </p:cNvSpPr>
          <p:nvPr>
            <p:ph type="body" idx="2"/>
          </p:nvPr>
        </p:nvSpPr>
        <p:spPr>
          <a:xfrm>
            <a:off x="1086855" y="4294558"/>
            <a:ext cx="7073899" cy="1338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spcBef>
                <a:spcPts val="64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53" name="Google Shape;153;p53"/>
          <p:cNvSpPr txBox="1">
            <a:spLocks noGrp="1"/>
          </p:cNvSpPr>
          <p:nvPr>
            <p:ph type="body" idx="3"/>
          </p:nvPr>
        </p:nvSpPr>
        <p:spPr>
          <a:xfrm>
            <a:off x="1086855" y="501620"/>
            <a:ext cx="7175973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8EB4E3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rgbClr val="8EB4E3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54" name="Google Shape;154;p53"/>
          <p:cNvSpPr txBox="1"/>
          <p:nvPr/>
        </p:nvSpPr>
        <p:spPr>
          <a:xfrm>
            <a:off x="409517" y="6380971"/>
            <a:ext cx="6563484" cy="4100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>
  <p:cSld name="Conten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4"/>
          <p:cNvSpPr txBox="1">
            <a:spLocks noGrp="1"/>
          </p:cNvSpPr>
          <p:nvPr>
            <p:ph type="body" idx="1"/>
          </p:nvPr>
        </p:nvSpPr>
        <p:spPr>
          <a:xfrm>
            <a:off x="457200" y="1164526"/>
            <a:ext cx="8350810" cy="4955574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spcFirstLastPara="1" wrap="square" lIns="274300" tIns="182875" rIns="365750" bIns="91425" anchor="t" anchorCtr="0">
            <a:noAutofit/>
          </a:bodyPr>
          <a:lstStyle>
            <a:lvl1pPr marL="457200" marR="0" lvl="0" indent="-228600" algn="l" rtl="0">
              <a:spcBef>
                <a:spcPts val="530"/>
              </a:spcBef>
              <a:spcAft>
                <a:spcPts val="0"/>
              </a:spcAft>
              <a:buClr>
                <a:srgbClr val="003A76"/>
              </a:buClr>
              <a:buSzPts val="2200"/>
              <a:buFont typeface="Arial" panose="020B0604020202020204"/>
              <a:buNone/>
              <a:defRPr sz="2200" b="1" i="0" u="none" strike="noStrike" cap="none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/>
              <a:buChar char="–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302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Char char="–"/>
              <a:defRPr sz="16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Char char="»"/>
              <a:defRPr sz="16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57" name="Google Shape;157;p54"/>
          <p:cNvSpPr txBox="1">
            <a:spLocks noGrp="1"/>
          </p:cNvSpPr>
          <p:nvPr>
            <p:ph type="body" idx="2"/>
          </p:nvPr>
        </p:nvSpPr>
        <p:spPr>
          <a:xfrm>
            <a:off x="7603435" y="5994823"/>
            <a:ext cx="127220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ctr" rtl="0">
              <a:spcBef>
                <a:spcPts val="2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 panose="020B0604020202020204"/>
              <a:buNone/>
              <a:defRPr sz="1000" b="1" i="0" u="none" strike="noStrike" cap="none">
                <a:solidFill>
                  <a:srgbClr val="C0000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–"/>
              <a:defRPr sz="1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–"/>
              <a:defRPr sz="1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»"/>
              <a:defRPr sz="1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58" name="Google Shape;158;p54"/>
          <p:cNvSpPr>
            <a:spLocks noGrp="1"/>
          </p:cNvSpPr>
          <p:nvPr>
            <p:ph type="pic" idx="3"/>
          </p:nvPr>
        </p:nvSpPr>
        <p:spPr>
          <a:xfrm>
            <a:off x="7772400" y="5081454"/>
            <a:ext cx="9144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159" name="Google Shape;159;p54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_Right">
  <p:cSld name="Content_Righ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5"/>
          <p:cNvSpPr txBox="1">
            <a:spLocks noGrp="1"/>
          </p:cNvSpPr>
          <p:nvPr>
            <p:ph type="body" idx="1"/>
          </p:nvPr>
        </p:nvSpPr>
        <p:spPr>
          <a:xfrm>
            <a:off x="3906982" y="1164526"/>
            <a:ext cx="4901028" cy="4955574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spcFirstLastPara="1" wrap="square" lIns="274300" tIns="182875" rIns="365750" bIns="91425" anchor="t" anchorCtr="0">
            <a:noAutofit/>
          </a:bodyPr>
          <a:lstStyle>
            <a:lvl1pPr marL="457200" marR="0" lvl="0" indent="-228600" algn="l" rtl="0">
              <a:spcBef>
                <a:spcPts val="530"/>
              </a:spcBef>
              <a:spcAft>
                <a:spcPts val="0"/>
              </a:spcAft>
              <a:buClr>
                <a:srgbClr val="003A76"/>
              </a:buClr>
              <a:buSzPts val="2200"/>
              <a:buFont typeface="Arial" panose="020B0604020202020204"/>
              <a:buNone/>
              <a:defRPr sz="2200" b="1" i="0" u="none" strike="noStrike" cap="none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/>
              <a:buChar char="–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302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Char char="–"/>
              <a:defRPr sz="16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Char char="»"/>
              <a:defRPr sz="16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62" name="Google Shape;162;p55"/>
          <p:cNvSpPr txBox="1">
            <a:spLocks noGrp="1"/>
          </p:cNvSpPr>
          <p:nvPr>
            <p:ph type="body" idx="2"/>
          </p:nvPr>
        </p:nvSpPr>
        <p:spPr>
          <a:xfrm>
            <a:off x="7603435" y="5994823"/>
            <a:ext cx="127220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228600" algn="ctr" rtl="0">
              <a:spcBef>
                <a:spcPts val="20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 panose="020B0604020202020204"/>
              <a:buNone/>
              <a:defRPr sz="1000" b="1" i="0" u="none" strike="noStrike" cap="none">
                <a:solidFill>
                  <a:srgbClr val="C0000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–"/>
              <a:defRPr sz="1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–"/>
              <a:defRPr sz="1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»"/>
              <a:defRPr sz="1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63" name="Google Shape;163;p55"/>
          <p:cNvSpPr>
            <a:spLocks noGrp="1"/>
          </p:cNvSpPr>
          <p:nvPr>
            <p:ph type="pic" idx="3"/>
          </p:nvPr>
        </p:nvSpPr>
        <p:spPr>
          <a:xfrm>
            <a:off x="7772400" y="5081454"/>
            <a:ext cx="9144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164" name="Google Shape;164;p55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im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6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" name="Google Shape;32;p36"/>
          <p:cNvSpPr txBox="1">
            <a:spLocks noGrp="1"/>
          </p:cNvSpPr>
          <p:nvPr>
            <p:ph type="body"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spcBef>
                <a:spcPts val="480"/>
              </a:spcBef>
              <a:spcAft>
                <a:spcPts val="0"/>
              </a:spcAft>
              <a:buClr>
                <a:srgbClr val="515B1F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rgbClr val="515B1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33" name="Google Shape;33;p36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34" name="Google Shape;34;p36"/>
          <p:cNvCxnSpPr/>
          <p:nvPr/>
        </p:nvCxnSpPr>
        <p:spPr>
          <a:xfrm>
            <a:off x="495300" y="12192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Learning Activity ">
  <p:cSld name="3_Learning Activity 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6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167" name="Google Shape;167;p56"/>
          <p:cNvCxnSpPr/>
          <p:nvPr/>
        </p:nvCxnSpPr>
        <p:spPr>
          <a:xfrm>
            <a:off x="495300" y="1265246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8" name="Google Shape;168;p56"/>
          <p:cNvSpPr txBox="1">
            <a:spLocks noGrp="1"/>
          </p:cNvSpPr>
          <p:nvPr>
            <p:ph type="body" idx="1"/>
          </p:nvPr>
        </p:nvSpPr>
        <p:spPr>
          <a:xfrm>
            <a:off x="533295" y="2042411"/>
            <a:ext cx="8153470" cy="329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2286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69" name="Google Shape;169;p56"/>
          <p:cNvSpPr txBox="1"/>
          <p:nvPr/>
        </p:nvSpPr>
        <p:spPr>
          <a:xfrm>
            <a:off x="457165" y="1359616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Instructions</a:t>
            </a:r>
            <a:r>
              <a:rPr lang="en-US" sz="18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 </a:t>
            </a:r>
          </a:p>
        </p:txBody>
      </p:sp>
      <p:sp>
        <p:nvSpPr>
          <p:cNvPr id="170" name="Google Shape;170;p56"/>
          <p:cNvSpPr txBox="1"/>
          <p:nvPr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Learning Activity</a:t>
            </a:r>
          </a:p>
        </p:txBody>
      </p:sp>
      <p:sp>
        <p:nvSpPr>
          <p:cNvPr id="171" name="Google Shape;171;p56"/>
          <p:cNvSpPr txBox="1">
            <a:spLocks noGrp="1"/>
          </p:cNvSpPr>
          <p:nvPr>
            <p:ph type="body" idx="2"/>
          </p:nvPr>
        </p:nvSpPr>
        <p:spPr>
          <a:xfrm>
            <a:off x="3828364" y="216981"/>
            <a:ext cx="82867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Arial" panose="020B0604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228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cxnSp>
        <p:nvCxnSpPr>
          <p:cNvPr id="172" name="Google Shape;172;p56"/>
          <p:cNvCxnSpPr/>
          <p:nvPr/>
        </p:nvCxnSpPr>
        <p:spPr>
          <a:xfrm>
            <a:off x="495229" y="1871036"/>
            <a:ext cx="57150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3" name="Google Shape;173;p56"/>
          <p:cNvSpPr txBox="1">
            <a:spLocks noGrp="1"/>
          </p:cNvSpPr>
          <p:nvPr>
            <p:ph type="body" idx="3"/>
          </p:nvPr>
        </p:nvSpPr>
        <p:spPr>
          <a:xfrm>
            <a:off x="419100" y="848910"/>
            <a:ext cx="5955386" cy="23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pic>
        <p:nvPicPr>
          <p:cNvPr id="174" name="Google Shape;174;p56" descr="Stopwatch 25% with solid fill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33295" y="5413522"/>
            <a:ext cx="769178" cy="769178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56"/>
          <p:cNvSpPr txBox="1">
            <a:spLocks noGrp="1"/>
          </p:cNvSpPr>
          <p:nvPr>
            <p:ph type="body" idx="4"/>
          </p:nvPr>
        </p:nvSpPr>
        <p:spPr>
          <a:xfrm>
            <a:off x="1249803" y="5394165"/>
            <a:ext cx="5072063" cy="3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176" name="Google Shape;176;p56"/>
          <p:cNvSpPr txBox="1">
            <a:spLocks noGrp="1"/>
          </p:cNvSpPr>
          <p:nvPr>
            <p:ph type="body" idx="5"/>
          </p:nvPr>
        </p:nvSpPr>
        <p:spPr>
          <a:xfrm>
            <a:off x="1258323" y="5709862"/>
            <a:ext cx="5072063" cy="769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</p:spTree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8"/>
          <p:cNvSpPr/>
          <p:nvPr/>
        </p:nvSpPr>
        <p:spPr>
          <a:xfrm>
            <a:off x="960329" y="2667000"/>
            <a:ext cx="7223342" cy="197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58"/>
          <p:cNvSpPr/>
          <p:nvPr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86" name="Google Shape;186;p5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187" name="Google Shape;187;p58"/>
          <p:cNvSpPr txBox="1"/>
          <p:nvPr/>
        </p:nvSpPr>
        <p:spPr>
          <a:xfrm>
            <a:off x="2661713" y="2096777"/>
            <a:ext cx="5775542" cy="604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 panose="020F0502020204030204"/>
              <a:buNone/>
            </a:pPr>
            <a:endParaRPr sz="2800" b="0" i="0" u="none" strike="noStrike" cap="none">
              <a:solidFill>
                <a:srgbClr val="1F497D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sp>
        <p:nvSpPr>
          <p:cNvPr id="188" name="Google Shape;188;p58"/>
          <p:cNvSpPr txBox="1"/>
          <p:nvPr/>
        </p:nvSpPr>
        <p:spPr>
          <a:xfrm>
            <a:off x="1086855" y="2570687"/>
            <a:ext cx="2112948" cy="478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C5F1"/>
              </a:buClr>
              <a:buSzPts val="2400"/>
              <a:buFont typeface="Century Gothic" panose="020B0502020202020204"/>
              <a:buNone/>
            </a:pPr>
            <a:r>
              <a:rPr lang="en-US" sz="2400" b="0" i="0" u="none" strike="noStrike" cap="none">
                <a:solidFill>
                  <a:srgbClr val="ADC5F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Lesson</a:t>
            </a:r>
            <a:endParaRPr sz="2400" b="0" i="0" u="none" strike="noStrike" cap="none">
              <a:solidFill>
                <a:srgbClr val="000000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cxnSp>
        <p:nvCxnSpPr>
          <p:cNvPr id="189" name="Google Shape;189;p58"/>
          <p:cNvCxnSpPr/>
          <p:nvPr/>
        </p:nvCxnSpPr>
        <p:spPr>
          <a:xfrm>
            <a:off x="1189242" y="4030406"/>
            <a:ext cx="6907321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90" name="Google Shape;190;p58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7044893" y="2798045"/>
            <a:ext cx="1138778" cy="96718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58"/>
          <p:cNvSpPr txBox="1">
            <a:spLocks noGrp="1"/>
          </p:cNvSpPr>
          <p:nvPr>
            <p:ph type="body" idx="1"/>
          </p:nvPr>
        </p:nvSpPr>
        <p:spPr>
          <a:xfrm>
            <a:off x="1189242" y="3113614"/>
            <a:ext cx="954087" cy="79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6600"/>
              <a:buNone/>
              <a:defRPr sz="6600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8"/>
          <p:cNvSpPr txBox="1">
            <a:spLocks noGrp="1"/>
          </p:cNvSpPr>
          <p:nvPr>
            <p:ph type="body" idx="2"/>
          </p:nvPr>
        </p:nvSpPr>
        <p:spPr>
          <a:xfrm>
            <a:off x="1086855" y="4294558"/>
            <a:ext cx="7073899" cy="1338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None/>
              <a:defRPr b="0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58"/>
          <p:cNvSpPr txBox="1">
            <a:spLocks noGrp="1"/>
          </p:cNvSpPr>
          <p:nvPr>
            <p:ph type="body" idx="3"/>
          </p:nvPr>
        </p:nvSpPr>
        <p:spPr>
          <a:xfrm>
            <a:off x="1086855" y="501620"/>
            <a:ext cx="7175973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EB4E3"/>
              </a:buClr>
              <a:buSzPts val="2800"/>
              <a:buNone/>
              <a:defRPr>
                <a:solidFill>
                  <a:srgbClr val="8EB4E3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58"/>
          <p:cNvSpPr txBox="1"/>
          <p:nvPr/>
        </p:nvSpPr>
        <p:spPr>
          <a:xfrm>
            <a:off x="409517" y="6380971"/>
            <a:ext cx="6563484" cy="4100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">
  <p:cSld name="1_Title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60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-1396330"/>
            <a:ext cx="9144000" cy="5535287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60"/>
          <p:cNvSpPr/>
          <p:nvPr/>
        </p:nvSpPr>
        <p:spPr>
          <a:xfrm>
            <a:off x="0" y="6005945"/>
            <a:ext cx="9144000" cy="8520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210" name="Google Shape;210;p60"/>
          <p:cNvGrpSpPr/>
          <p:nvPr/>
        </p:nvGrpSpPr>
        <p:grpSpPr>
          <a:xfrm>
            <a:off x="7192160" y="5049751"/>
            <a:ext cx="1455138" cy="1455137"/>
            <a:chOff x="2267419" y="-76809"/>
            <a:chExt cx="1734153" cy="1734152"/>
          </a:xfrm>
        </p:grpSpPr>
        <p:sp>
          <p:nvSpPr>
            <p:cNvPr id="211" name="Google Shape;211;p60"/>
            <p:cNvSpPr/>
            <p:nvPr/>
          </p:nvSpPr>
          <p:spPr>
            <a:xfrm>
              <a:off x="2267419" y="-76809"/>
              <a:ext cx="1734153" cy="173415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pic>
          <p:nvPicPr>
            <p:cNvPr id="212" name="Google Shape;212;p60" descr="INL.gif"/>
            <p:cNvPicPr preferRelativeResize="0"/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2344228" y="11716"/>
              <a:ext cx="1578694" cy="1578693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</p:grpSp>
      <p:sp>
        <p:nvSpPr>
          <p:cNvPr id="213" name="Google Shape;213;p60"/>
          <p:cNvSpPr txBox="1"/>
          <p:nvPr/>
        </p:nvSpPr>
        <p:spPr>
          <a:xfrm>
            <a:off x="266699" y="6118480"/>
            <a:ext cx="5782827" cy="421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3A76"/>
              </a:buClr>
              <a:buSzPts val="1200"/>
              <a:buFont typeface="Century Gothic" panose="020B0502020202020204"/>
              <a:buNone/>
            </a:pPr>
            <a:r>
              <a:rPr lang="en-US" sz="1200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Bureau of International Narcotics and Law Enforcement Affairs (INL)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A76"/>
              </a:buClr>
              <a:buSzPts val="1200"/>
              <a:buFont typeface="Century Gothic" panose="020B0502020202020204"/>
              <a:buNone/>
            </a:pPr>
            <a:r>
              <a:rPr lang="en-US" sz="1200" i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Version 3.00</a:t>
            </a:r>
          </a:p>
        </p:txBody>
      </p:sp>
      <p:sp>
        <p:nvSpPr>
          <p:cNvPr id="214" name="Google Shape;214;p60"/>
          <p:cNvSpPr txBox="1">
            <a:spLocks noGrp="1"/>
          </p:cNvSpPr>
          <p:nvPr>
            <p:ph type="body" idx="1"/>
          </p:nvPr>
        </p:nvSpPr>
        <p:spPr>
          <a:xfrm>
            <a:off x="179646" y="4941042"/>
            <a:ext cx="5218263" cy="611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45700" rIns="91425" bIns="45700" anchor="b" anchorCtr="0">
            <a:no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rgbClr val="5D5E5C"/>
              </a:buClr>
              <a:buSzPts val="3200"/>
              <a:buNone/>
              <a:defRPr sz="3200" b="1" i="1">
                <a:solidFill>
                  <a:srgbClr val="5D5E5C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2286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2pPr>
            <a:lvl3pPr marL="1371600" lvl="2" indent="-3302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–"/>
              <a:defRPr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5" name="Google Shape;215;p60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290488" y="4591739"/>
            <a:ext cx="8356810" cy="34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60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7079226" y="110322"/>
            <a:ext cx="1683774" cy="5207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7" name="Google Shape;217;p60"/>
          <p:cNvCxnSpPr/>
          <p:nvPr/>
        </p:nvCxnSpPr>
        <p:spPr>
          <a:xfrm>
            <a:off x="0" y="4138957"/>
            <a:ext cx="9144000" cy="0"/>
          </a:xfrm>
          <a:prstGeom prst="straightConnector1">
            <a:avLst/>
          </a:prstGeom>
          <a:noFill/>
          <a:ln w="25400" cap="flat" cmpd="sng">
            <a:solidFill>
              <a:srgbClr val="F5B827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/Summ">
  <p:cSld name="Objective/Summ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1"/>
          <p:cNvSpPr txBox="1">
            <a:spLocks noGrp="1"/>
          </p:cNvSpPr>
          <p:nvPr>
            <p:ph type="body" idx="1"/>
          </p:nvPr>
        </p:nvSpPr>
        <p:spPr>
          <a:xfrm>
            <a:off x="457200" y="1164526"/>
            <a:ext cx="6513443" cy="48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365750" bIns="91425" anchor="t" anchorCtr="0">
            <a:noAutofit/>
          </a:bodyPr>
          <a:lstStyle>
            <a:lvl1pPr marL="457200" lvl="0" indent="-228600" algn="l">
              <a:spcBef>
                <a:spcPts val="1800"/>
              </a:spcBef>
              <a:spcAft>
                <a:spcPts val="0"/>
              </a:spcAft>
              <a:buClr>
                <a:srgbClr val="003A76"/>
              </a:buClr>
              <a:buSzPts val="2200"/>
              <a:buNone/>
              <a:defRPr sz="22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None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–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»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0" name="Google Shape;220;p6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718300" y="2044699"/>
            <a:ext cx="2425700" cy="3750629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61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222" name="Google Shape;222;p6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718300" y="2044699"/>
            <a:ext cx="2425700" cy="3750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ic">
  <p:cSld name="Topic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2"/>
          <p:cNvSpPr txBox="1">
            <a:spLocks noGrp="1"/>
          </p:cNvSpPr>
          <p:nvPr>
            <p:ph type="body" idx="1"/>
          </p:nvPr>
        </p:nvSpPr>
        <p:spPr>
          <a:xfrm>
            <a:off x="457200" y="1164526"/>
            <a:ext cx="4873336" cy="4917297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spcFirstLastPara="1" wrap="square" lIns="274300" tIns="182875" rIns="365750" bIns="91425" anchor="t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Clr>
                <a:srgbClr val="003A76"/>
              </a:buClr>
              <a:buSzPts val="2200"/>
              <a:buNone/>
              <a:defRPr sz="22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lvl="2" indent="-3302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–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»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p62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226" name="Google Shape;226;p62"/>
          <p:cNvSpPr>
            <a:spLocks noGrp="1"/>
          </p:cNvSpPr>
          <p:nvPr>
            <p:ph type="pic" idx="2"/>
          </p:nvPr>
        </p:nvSpPr>
        <p:spPr>
          <a:xfrm>
            <a:off x="5534025" y="1164526"/>
            <a:ext cx="3273425" cy="491729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>
  <p:cSld name="Conten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3"/>
          <p:cNvSpPr txBox="1">
            <a:spLocks noGrp="1"/>
          </p:cNvSpPr>
          <p:nvPr>
            <p:ph type="body" idx="1"/>
          </p:nvPr>
        </p:nvSpPr>
        <p:spPr>
          <a:xfrm>
            <a:off x="457200" y="1164526"/>
            <a:ext cx="8350810" cy="4955574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spcFirstLastPara="1" wrap="square" lIns="274300" tIns="182875" rIns="365750" bIns="91425" anchor="t" anchorCtr="0">
            <a:noAutofit/>
          </a:bodyPr>
          <a:lstStyle>
            <a:lvl1pPr marL="457200" lvl="0" indent="-228600" algn="l">
              <a:spcBef>
                <a:spcPts val="530"/>
              </a:spcBef>
              <a:spcAft>
                <a:spcPts val="0"/>
              </a:spcAft>
              <a:buClr>
                <a:srgbClr val="003A76"/>
              </a:buClr>
              <a:buSzPts val="2200"/>
              <a:buNone/>
              <a:defRPr sz="22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lvl="2" indent="-3302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–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»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63"/>
          <p:cNvSpPr txBox="1">
            <a:spLocks noGrp="1"/>
          </p:cNvSpPr>
          <p:nvPr>
            <p:ph type="body" idx="2"/>
          </p:nvPr>
        </p:nvSpPr>
        <p:spPr>
          <a:xfrm>
            <a:off x="7603435" y="5994823"/>
            <a:ext cx="127220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ctr">
              <a:spcBef>
                <a:spcPts val="200"/>
              </a:spcBef>
              <a:spcAft>
                <a:spcPts val="0"/>
              </a:spcAft>
              <a:buClr>
                <a:srgbClr val="C00000"/>
              </a:buClr>
              <a:buSzPts val="1000"/>
              <a:buNone/>
              <a:defRPr sz="1000" b="1">
                <a:solidFill>
                  <a:srgbClr val="C0000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 sz="18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63"/>
          <p:cNvSpPr>
            <a:spLocks noGrp="1"/>
          </p:cNvSpPr>
          <p:nvPr>
            <p:ph type="pic" idx="3"/>
          </p:nvPr>
        </p:nvSpPr>
        <p:spPr>
          <a:xfrm>
            <a:off x="7772400" y="5081454"/>
            <a:ext cx="9144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231" name="Google Shape;231;p63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_Right">
  <p:cSld name="Content_Righ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4"/>
          <p:cNvSpPr txBox="1">
            <a:spLocks noGrp="1"/>
          </p:cNvSpPr>
          <p:nvPr>
            <p:ph type="body" idx="1"/>
          </p:nvPr>
        </p:nvSpPr>
        <p:spPr>
          <a:xfrm>
            <a:off x="3906982" y="1164526"/>
            <a:ext cx="4901028" cy="4955574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spcFirstLastPara="1" wrap="square" lIns="274300" tIns="182875" rIns="365750" bIns="91425" anchor="t" anchorCtr="0">
            <a:noAutofit/>
          </a:bodyPr>
          <a:lstStyle>
            <a:lvl1pPr marL="457200" lvl="0" indent="-228600" algn="l">
              <a:spcBef>
                <a:spcPts val="530"/>
              </a:spcBef>
              <a:spcAft>
                <a:spcPts val="0"/>
              </a:spcAft>
              <a:buClr>
                <a:srgbClr val="003A76"/>
              </a:buClr>
              <a:buSzPts val="2200"/>
              <a:buNone/>
              <a:defRPr sz="22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lvl="2" indent="-3302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–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»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64"/>
          <p:cNvSpPr txBox="1">
            <a:spLocks noGrp="1"/>
          </p:cNvSpPr>
          <p:nvPr>
            <p:ph type="body" idx="2"/>
          </p:nvPr>
        </p:nvSpPr>
        <p:spPr>
          <a:xfrm>
            <a:off x="7603435" y="5994823"/>
            <a:ext cx="127220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ctr">
              <a:spcBef>
                <a:spcPts val="200"/>
              </a:spcBef>
              <a:spcAft>
                <a:spcPts val="0"/>
              </a:spcAft>
              <a:buClr>
                <a:srgbClr val="C00000"/>
              </a:buClr>
              <a:buSzPts val="1000"/>
              <a:buNone/>
              <a:defRPr sz="1000" b="1">
                <a:solidFill>
                  <a:srgbClr val="C0000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 sz="18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64"/>
          <p:cNvSpPr>
            <a:spLocks noGrp="1"/>
          </p:cNvSpPr>
          <p:nvPr>
            <p:ph type="pic" idx="3"/>
          </p:nvPr>
        </p:nvSpPr>
        <p:spPr>
          <a:xfrm>
            <a:off x="7772400" y="5081454"/>
            <a:ext cx="9144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236" name="Google Shape;236;p64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-Dual">
  <p:cSld name="Content-Dual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65"/>
          <p:cNvSpPr txBox="1">
            <a:spLocks noGrp="1"/>
          </p:cNvSpPr>
          <p:nvPr>
            <p:ph type="body" idx="1"/>
          </p:nvPr>
        </p:nvSpPr>
        <p:spPr>
          <a:xfrm>
            <a:off x="457200" y="1164526"/>
            <a:ext cx="3885137" cy="4917297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spcFirstLastPara="1" wrap="square" lIns="274300" tIns="182875" rIns="365750" bIns="91425" anchor="t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Clr>
                <a:srgbClr val="003A76"/>
              </a:buClr>
              <a:buSzPts val="2200"/>
              <a:buNone/>
              <a:defRPr sz="22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lvl="2" indent="-3302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–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»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" name="Google Shape;239;p65"/>
          <p:cNvSpPr txBox="1">
            <a:spLocks noGrp="1"/>
          </p:cNvSpPr>
          <p:nvPr>
            <p:ph type="body" idx="2"/>
          </p:nvPr>
        </p:nvSpPr>
        <p:spPr>
          <a:xfrm>
            <a:off x="4799537" y="1164526"/>
            <a:ext cx="4008473" cy="4955574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spcFirstLastPara="1" wrap="square" lIns="274300" tIns="182875" rIns="365750" bIns="91425" anchor="t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Clr>
                <a:srgbClr val="003A76"/>
              </a:buClr>
              <a:buSzPts val="2200"/>
              <a:buNone/>
              <a:defRPr sz="22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lvl="2" indent="-3302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–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»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65"/>
          <p:cNvSpPr>
            <a:spLocks noGrp="1"/>
          </p:cNvSpPr>
          <p:nvPr>
            <p:ph type="pic" idx="3"/>
          </p:nvPr>
        </p:nvSpPr>
        <p:spPr>
          <a:xfrm>
            <a:off x="7772400" y="5081454"/>
            <a:ext cx="9144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241" name="Google Shape;241;p65"/>
          <p:cNvSpPr txBox="1">
            <a:spLocks noGrp="1"/>
          </p:cNvSpPr>
          <p:nvPr>
            <p:ph type="body" idx="4"/>
          </p:nvPr>
        </p:nvSpPr>
        <p:spPr>
          <a:xfrm>
            <a:off x="7603435" y="5994823"/>
            <a:ext cx="127220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ctr">
              <a:spcBef>
                <a:spcPts val="200"/>
              </a:spcBef>
              <a:spcAft>
                <a:spcPts val="0"/>
              </a:spcAft>
              <a:buClr>
                <a:srgbClr val="C00000"/>
              </a:buClr>
              <a:buSzPts val="1000"/>
              <a:buNone/>
              <a:defRPr sz="1000" b="1">
                <a:solidFill>
                  <a:srgbClr val="C0000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 sz="18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65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fresh">
  <p:cSld name="Refresh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66"/>
          <p:cNvSpPr txBox="1">
            <a:spLocks noGrp="1"/>
          </p:cNvSpPr>
          <p:nvPr>
            <p:ph type="body" idx="1"/>
          </p:nvPr>
        </p:nvSpPr>
        <p:spPr>
          <a:xfrm>
            <a:off x="457200" y="1164526"/>
            <a:ext cx="8229600" cy="48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365750" bIns="91425" anchor="t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Clr>
                <a:srgbClr val="003A76"/>
              </a:buClr>
              <a:buSzPts val="2200"/>
              <a:buNone/>
              <a:defRPr sz="22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lvl="2" indent="-3302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–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»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" name="Google Shape;245;p66"/>
          <p:cNvSpPr>
            <a:spLocks noGrp="1"/>
          </p:cNvSpPr>
          <p:nvPr>
            <p:ph type="pic" idx="2"/>
          </p:nvPr>
        </p:nvSpPr>
        <p:spPr>
          <a:xfrm>
            <a:off x="7772400" y="5081454"/>
            <a:ext cx="9144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246" name="Google Shape;246;p66"/>
          <p:cNvSpPr txBox="1"/>
          <p:nvPr/>
        </p:nvSpPr>
        <p:spPr>
          <a:xfrm rot="398856">
            <a:off x="6853570" y="1211430"/>
            <a:ext cx="1900191" cy="461665"/>
          </a:xfrm>
          <a:prstGeom prst="rect">
            <a:avLst/>
          </a:prstGeom>
          <a:noFill/>
          <a:ln w="28575" cap="flat" cmpd="sng">
            <a:solidFill>
              <a:srgbClr val="003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A76"/>
                </a:solidFill>
                <a:latin typeface="Stardos Stencil" panose="02000506070000020003"/>
                <a:ea typeface="Stardos Stencil" panose="02000506070000020003"/>
                <a:cs typeface="Stardos Stencil" panose="02000506070000020003"/>
                <a:sym typeface="Stardos Stencil" panose="02000506070000020003"/>
              </a:rPr>
              <a:t>REFRESH</a:t>
            </a:r>
          </a:p>
        </p:txBody>
      </p:sp>
      <p:sp>
        <p:nvSpPr>
          <p:cNvPr id="247" name="Google Shape;247;p66"/>
          <p:cNvSpPr txBox="1">
            <a:spLocks noGrp="1"/>
          </p:cNvSpPr>
          <p:nvPr>
            <p:ph type="body" idx="3"/>
          </p:nvPr>
        </p:nvSpPr>
        <p:spPr>
          <a:xfrm>
            <a:off x="7603435" y="5994823"/>
            <a:ext cx="127220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ctr">
              <a:spcBef>
                <a:spcPts val="200"/>
              </a:spcBef>
              <a:spcAft>
                <a:spcPts val="0"/>
              </a:spcAft>
              <a:buClr>
                <a:srgbClr val="C00000"/>
              </a:buClr>
              <a:buSzPts val="1000"/>
              <a:buNone/>
              <a:defRPr sz="1000" b="1">
                <a:solidFill>
                  <a:srgbClr val="C0000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 sz="18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8" name="Google Shape;248;p66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249" name="Google Shape;249;p66"/>
          <p:cNvSpPr txBox="1"/>
          <p:nvPr/>
        </p:nvSpPr>
        <p:spPr>
          <a:xfrm rot="398856">
            <a:off x="6853570" y="1211430"/>
            <a:ext cx="1900191" cy="461665"/>
          </a:xfrm>
          <a:prstGeom prst="rect">
            <a:avLst/>
          </a:prstGeom>
          <a:noFill/>
          <a:ln w="28575" cap="flat" cmpd="sng">
            <a:solidFill>
              <a:srgbClr val="003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A76"/>
                </a:solidFill>
                <a:latin typeface="Stardos Stencil" panose="02000506070000020003"/>
                <a:ea typeface="Stardos Stencil" panose="02000506070000020003"/>
                <a:cs typeface="Stardos Stencil" panose="02000506070000020003"/>
                <a:sym typeface="Stardos Stencil" panose="02000506070000020003"/>
              </a:rPr>
              <a:t>REFRESH</a:t>
            </a:r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levance">
  <p:cSld name="Relevanc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7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7" name="Google Shape;37;p37"/>
          <p:cNvSpPr txBox="1">
            <a:spLocks noGrp="1"/>
          </p:cNvSpPr>
          <p:nvPr>
            <p:ph type="body"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spcBef>
                <a:spcPts val="480"/>
              </a:spcBef>
              <a:spcAft>
                <a:spcPts val="0"/>
              </a:spcAft>
              <a:buClr>
                <a:srgbClr val="515B1F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rgbClr val="515B1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38" name="Google Shape;38;p37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39" name="Google Shape;39;p37"/>
          <p:cNvCxnSpPr/>
          <p:nvPr/>
        </p:nvCxnSpPr>
        <p:spPr>
          <a:xfrm>
            <a:off x="495300" y="12192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xercise_Start">
  <p:cSld name="Exercise_Start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7"/>
          <p:cNvSpPr txBox="1">
            <a:spLocks noGrp="1"/>
          </p:cNvSpPr>
          <p:nvPr>
            <p:ph type="body" idx="1"/>
          </p:nvPr>
        </p:nvSpPr>
        <p:spPr>
          <a:xfrm>
            <a:off x="457200" y="1164526"/>
            <a:ext cx="8229600" cy="48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365750" bIns="91425" anchor="t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Clr>
                <a:srgbClr val="003A76"/>
              </a:buClr>
              <a:buSzPts val="2200"/>
              <a:buNone/>
              <a:defRPr sz="22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lvl="2" indent="-3302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–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»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" name="Google Shape;252;p67"/>
          <p:cNvSpPr>
            <a:spLocks noGrp="1"/>
          </p:cNvSpPr>
          <p:nvPr>
            <p:ph type="pic" idx="2"/>
          </p:nvPr>
        </p:nvSpPr>
        <p:spPr>
          <a:xfrm>
            <a:off x="7772400" y="5081454"/>
            <a:ext cx="914400" cy="9144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53" name="Google Shape;253;p67"/>
          <p:cNvGrpSpPr/>
          <p:nvPr/>
        </p:nvGrpSpPr>
        <p:grpSpPr>
          <a:xfrm>
            <a:off x="3391855" y="3823353"/>
            <a:ext cx="1130205" cy="829280"/>
            <a:chOff x="3678654" y="322976"/>
            <a:chExt cx="709730" cy="829280"/>
          </a:xfrm>
        </p:grpSpPr>
        <p:sp>
          <p:nvSpPr>
            <p:cNvPr id="254" name="Google Shape;254;p67"/>
            <p:cNvSpPr/>
            <p:nvPr/>
          </p:nvSpPr>
          <p:spPr>
            <a:xfrm>
              <a:off x="3678654" y="322976"/>
              <a:ext cx="709730" cy="82928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5B8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67"/>
            <p:cNvSpPr/>
            <p:nvPr/>
          </p:nvSpPr>
          <p:spPr>
            <a:xfrm>
              <a:off x="3678654" y="488832"/>
              <a:ext cx="496811" cy="497568"/>
            </a:xfrm>
            <a:prstGeom prst="rect">
              <a:avLst/>
            </a:prstGeom>
            <a:solidFill>
              <a:srgbClr val="F5B82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3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</p:grpSp>
      <p:sp>
        <p:nvSpPr>
          <p:cNvPr id="256" name="Google Shape;256;p67"/>
          <p:cNvSpPr/>
          <p:nvPr/>
        </p:nvSpPr>
        <p:spPr>
          <a:xfrm>
            <a:off x="4777866" y="3684713"/>
            <a:ext cx="2652953" cy="1152941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67"/>
          <p:cNvSpPr/>
          <p:nvPr/>
        </p:nvSpPr>
        <p:spPr>
          <a:xfrm>
            <a:off x="609600" y="3684714"/>
            <a:ext cx="3040919" cy="1152941"/>
          </a:xfrm>
          <a:prstGeom prst="roundRect">
            <a:avLst>
              <a:gd name="adj" fmla="val 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67"/>
          <p:cNvSpPr txBox="1">
            <a:spLocks noGrp="1"/>
          </p:cNvSpPr>
          <p:nvPr>
            <p:ph type="body" idx="3"/>
          </p:nvPr>
        </p:nvSpPr>
        <p:spPr>
          <a:xfrm>
            <a:off x="649716" y="3772319"/>
            <a:ext cx="2960687" cy="1001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67"/>
          <p:cNvSpPr txBox="1">
            <a:spLocks noGrp="1"/>
          </p:cNvSpPr>
          <p:nvPr>
            <p:ph type="body" idx="4"/>
          </p:nvPr>
        </p:nvSpPr>
        <p:spPr>
          <a:xfrm>
            <a:off x="4809444" y="3772318"/>
            <a:ext cx="2621376" cy="1001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p67"/>
          <p:cNvSpPr txBox="1"/>
          <p:nvPr/>
        </p:nvSpPr>
        <p:spPr>
          <a:xfrm rot="398856">
            <a:off x="6853570" y="1211430"/>
            <a:ext cx="1900191" cy="461665"/>
          </a:xfrm>
          <a:prstGeom prst="rect">
            <a:avLst/>
          </a:prstGeom>
          <a:noFill/>
          <a:ln w="28575" cap="flat" cmpd="sng">
            <a:solidFill>
              <a:srgbClr val="003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A76"/>
                </a:solidFill>
                <a:latin typeface="Stardos Stencil" panose="02000506070000020003"/>
                <a:ea typeface="Stardos Stencil" panose="02000506070000020003"/>
                <a:cs typeface="Stardos Stencil" panose="02000506070000020003"/>
                <a:sym typeface="Stardos Stencil" panose="02000506070000020003"/>
              </a:rPr>
              <a:t>Exercise</a:t>
            </a:r>
          </a:p>
        </p:txBody>
      </p:sp>
      <p:sp>
        <p:nvSpPr>
          <p:cNvPr id="261" name="Google Shape;261;p67"/>
          <p:cNvSpPr txBox="1">
            <a:spLocks noGrp="1"/>
          </p:cNvSpPr>
          <p:nvPr>
            <p:ph type="body" idx="5"/>
          </p:nvPr>
        </p:nvSpPr>
        <p:spPr>
          <a:xfrm>
            <a:off x="7603435" y="5994823"/>
            <a:ext cx="127220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ctr">
              <a:spcBef>
                <a:spcPts val="200"/>
              </a:spcBef>
              <a:spcAft>
                <a:spcPts val="0"/>
              </a:spcAft>
              <a:buClr>
                <a:srgbClr val="C00000"/>
              </a:buClr>
              <a:buSzPts val="1000"/>
              <a:buNone/>
              <a:defRPr sz="1000" b="1">
                <a:solidFill>
                  <a:srgbClr val="C0000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 sz="18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67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grpSp>
        <p:nvGrpSpPr>
          <p:cNvPr id="263" name="Google Shape;263;p67"/>
          <p:cNvGrpSpPr/>
          <p:nvPr/>
        </p:nvGrpSpPr>
        <p:grpSpPr>
          <a:xfrm>
            <a:off x="3391855" y="3823353"/>
            <a:ext cx="1130205" cy="829280"/>
            <a:chOff x="3678654" y="322976"/>
            <a:chExt cx="709730" cy="829280"/>
          </a:xfrm>
        </p:grpSpPr>
        <p:sp>
          <p:nvSpPr>
            <p:cNvPr id="264" name="Google Shape;264;p67"/>
            <p:cNvSpPr/>
            <p:nvPr/>
          </p:nvSpPr>
          <p:spPr>
            <a:xfrm>
              <a:off x="3678654" y="322976"/>
              <a:ext cx="709730" cy="82928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5B8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67"/>
            <p:cNvSpPr/>
            <p:nvPr/>
          </p:nvSpPr>
          <p:spPr>
            <a:xfrm>
              <a:off x="3678654" y="488832"/>
              <a:ext cx="496811" cy="497568"/>
            </a:xfrm>
            <a:prstGeom prst="rect">
              <a:avLst/>
            </a:prstGeom>
            <a:solidFill>
              <a:srgbClr val="F5B82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3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</p:grpSp>
      <p:sp>
        <p:nvSpPr>
          <p:cNvPr id="266" name="Google Shape;266;p67"/>
          <p:cNvSpPr/>
          <p:nvPr/>
        </p:nvSpPr>
        <p:spPr>
          <a:xfrm>
            <a:off x="609600" y="3684714"/>
            <a:ext cx="3040919" cy="1152941"/>
          </a:xfrm>
          <a:prstGeom prst="roundRect">
            <a:avLst>
              <a:gd name="adj" fmla="val 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67"/>
          <p:cNvSpPr txBox="1">
            <a:spLocks noGrp="1"/>
          </p:cNvSpPr>
          <p:nvPr>
            <p:ph type="body" idx="6"/>
          </p:nvPr>
        </p:nvSpPr>
        <p:spPr>
          <a:xfrm>
            <a:off x="649716" y="3772319"/>
            <a:ext cx="2960687" cy="1001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" name="Google Shape;268;p67"/>
          <p:cNvSpPr txBox="1"/>
          <p:nvPr/>
        </p:nvSpPr>
        <p:spPr>
          <a:xfrm rot="398856">
            <a:off x="6853570" y="1211430"/>
            <a:ext cx="1900191" cy="461665"/>
          </a:xfrm>
          <a:prstGeom prst="rect">
            <a:avLst/>
          </a:prstGeom>
          <a:noFill/>
          <a:ln w="28575" cap="flat" cmpd="sng">
            <a:solidFill>
              <a:srgbClr val="003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A76"/>
                </a:solidFill>
                <a:latin typeface="Stardos Stencil" panose="02000506070000020003"/>
                <a:ea typeface="Stardos Stencil" panose="02000506070000020003"/>
                <a:cs typeface="Stardos Stencil" panose="02000506070000020003"/>
                <a:sym typeface="Stardos Stencil" panose="02000506070000020003"/>
              </a:rPr>
              <a:t>Exercise</a:t>
            </a:r>
          </a:p>
        </p:txBody>
      </p:sp>
    </p:spTree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xercise_End">
  <p:cSld name="Exercise_End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8"/>
          <p:cNvSpPr txBox="1">
            <a:spLocks noGrp="1"/>
          </p:cNvSpPr>
          <p:nvPr>
            <p:ph type="body" idx="1"/>
          </p:nvPr>
        </p:nvSpPr>
        <p:spPr>
          <a:xfrm>
            <a:off x="457200" y="1164526"/>
            <a:ext cx="8229600" cy="48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365750" bIns="91425" anchor="t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Clr>
                <a:srgbClr val="003A76"/>
              </a:buClr>
              <a:buSzPts val="2200"/>
              <a:buNone/>
              <a:defRPr sz="22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lvl="2" indent="-3302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–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»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" name="Google Shape;271;p68"/>
          <p:cNvSpPr>
            <a:spLocks noGrp="1"/>
          </p:cNvSpPr>
          <p:nvPr>
            <p:ph type="pic" idx="2"/>
          </p:nvPr>
        </p:nvSpPr>
        <p:spPr>
          <a:xfrm>
            <a:off x="7772400" y="5081454"/>
            <a:ext cx="91440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272" name="Google Shape;272;p68"/>
          <p:cNvSpPr txBox="1"/>
          <p:nvPr/>
        </p:nvSpPr>
        <p:spPr>
          <a:xfrm rot="398856">
            <a:off x="6853570" y="1211430"/>
            <a:ext cx="1900191" cy="461665"/>
          </a:xfrm>
          <a:prstGeom prst="rect">
            <a:avLst/>
          </a:prstGeom>
          <a:noFill/>
          <a:ln w="28575" cap="flat" cmpd="sng">
            <a:solidFill>
              <a:srgbClr val="003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A76"/>
                </a:solidFill>
                <a:latin typeface="Stardos Stencil" panose="02000506070000020003"/>
                <a:ea typeface="Stardos Stencil" panose="02000506070000020003"/>
                <a:cs typeface="Stardos Stencil" panose="02000506070000020003"/>
                <a:sym typeface="Stardos Stencil" panose="02000506070000020003"/>
              </a:rPr>
              <a:t>REGROUP</a:t>
            </a:r>
          </a:p>
        </p:txBody>
      </p:sp>
      <p:sp>
        <p:nvSpPr>
          <p:cNvPr id="273" name="Google Shape;273;p68"/>
          <p:cNvSpPr txBox="1">
            <a:spLocks noGrp="1"/>
          </p:cNvSpPr>
          <p:nvPr>
            <p:ph type="body" idx="3"/>
          </p:nvPr>
        </p:nvSpPr>
        <p:spPr>
          <a:xfrm>
            <a:off x="7603435" y="5994823"/>
            <a:ext cx="127220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ctr">
              <a:spcBef>
                <a:spcPts val="200"/>
              </a:spcBef>
              <a:spcAft>
                <a:spcPts val="0"/>
              </a:spcAft>
              <a:buClr>
                <a:srgbClr val="C00000"/>
              </a:buClr>
              <a:buSzPts val="1000"/>
              <a:buNone/>
              <a:defRPr sz="1000" b="1">
                <a:solidFill>
                  <a:srgbClr val="C0000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 sz="18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68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275" name="Google Shape;275;p68"/>
          <p:cNvSpPr txBox="1"/>
          <p:nvPr/>
        </p:nvSpPr>
        <p:spPr>
          <a:xfrm rot="398856">
            <a:off x="6853570" y="1211430"/>
            <a:ext cx="1900191" cy="461665"/>
          </a:xfrm>
          <a:prstGeom prst="rect">
            <a:avLst/>
          </a:prstGeom>
          <a:noFill/>
          <a:ln w="28575" cap="flat" cmpd="sng">
            <a:solidFill>
              <a:srgbClr val="003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A76"/>
                </a:solidFill>
                <a:latin typeface="Stardos Stencil" panose="02000506070000020003"/>
                <a:ea typeface="Stardos Stencil" panose="02000506070000020003"/>
                <a:cs typeface="Stardos Stencil" panose="02000506070000020003"/>
                <a:sym typeface="Stardos Stencil" panose="02000506070000020003"/>
              </a:rPr>
              <a:t>REGROUP</a:t>
            </a:r>
          </a:p>
        </p:txBody>
      </p:sp>
    </p:spTree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-Blank">
  <p:cSld name="Content-Blank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69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">
  <p:cSld name="Break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0"/>
          <p:cNvSpPr/>
          <p:nvPr/>
        </p:nvSpPr>
        <p:spPr>
          <a:xfrm>
            <a:off x="0" y="5088312"/>
            <a:ext cx="9144000" cy="13623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0" name="Google Shape;280;p70"/>
          <p:cNvSpPr txBox="1">
            <a:spLocks noGrp="1"/>
          </p:cNvSpPr>
          <p:nvPr>
            <p:ph type="body" idx="1"/>
          </p:nvPr>
        </p:nvSpPr>
        <p:spPr>
          <a:xfrm>
            <a:off x="461845" y="5901564"/>
            <a:ext cx="5682779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5D5E5C"/>
              </a:buClr>
              <a:buSzPts val="2000"/>
              <a:buFont typeface="Arial" panose="020B0604020202020204"/>
              <a:buNone/>
              <a:defRPr sz="2000" b="0" i="1">
                <a:solidFill>
                  <a:srgbClr val="5D5E5C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228600" algn="l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1" name="Google Shape;281;p70"/>
          <p:cNvSpPr txBox="1"/>
          <p:nvPr/>
        </p:nvSpPr>
        <p:spPr>
          <a:xfrm>
            <a:off x="461845" y="5253215"/>
            <a:ext cx="5687424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Break</a:t>
            </a:r>
          </a:p>
        </p:txBody>
      </p:sp>
      <p:pic>
        <p:nvPicPr>
          <p:cNvPr id="282" name="Google Shape;282;p70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-5036"/>
            <a:ext cx="9142048" cy="5093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70"/>
          <p:cNvPicPr preferRelativeResize="0"/>
          <p:nvPr/>
        </p:nvPicPr>
        <p:blipFill rotWithShape="1">
          <a:blip r:embed="rId3"/>
          <a:srcRect b="19439"/>
          <a:stretch>
            <a:fillRect/>
          </a:stretch>
        </p:blipFill>
        <p:spPr>
          <a:xfrm>
            <a:off x="7075195" y="4140564"/>
            <a:ext cx="1649768" cy="557068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70"/>
          <p:cNvSpPr/>
          <p:nvPr/>
        </p:nvSpPr>
        <p:spPr>
          <a:xfrm>
            <a:off x="0" y="5088312"/>
            <a:ext cx="9144000" cy="13623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5" name="Google Shape;285;p70"/>
          <p:cNvSpPr txBox="1"/>
          <p:nvPr/>
        </p:nvSpPr>
        <p:spPr>
          <a:xfrm>
            <a:off x="461845" y="5253215"/>
            <a:ext cx="5687424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Break</a:t>
            </a:r>
          </a:p>
        </p:txBody>
      </p:sp>
      <p:pic>
        <p:nvPicPr>
          <p:cNvPr id="286" name="Google Shape;286;p70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-5036"/>
            <a:ext cx="9142048" cy="5093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70"/>
          <p:cNvPicPr preferRelativeResize="0"/>
          <p:nvPr/>
        </p:nvPicPr>
        <p:blipFill rotWithShape="1">
          <a:blip r:embed="rId3"/>
          <a:srcRect b="19439"/>
          <a:stretch>
            <a:fillRect/>
          </a:stretch>
        </p:blipFill>
        <p:spPr>
          <a:xfrm>
            <a:off x="7075195" y="4140564"/>
            <a:ext cx="1649768" cy="5570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unch">
  <p:cSld name="Lunch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7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4077"/>
            <a:ext cx="9144000" cy="5102761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71"/>
          <p:cNvSpPr txBox="1">
            <a:spLocks noGrp="1"/>
          </p:cNvSpPr>
          <p:nvPr>
            <p:ph type="body" idx="1"/>
          </p:nvPr>
        </p:nvSpPr>
        <p:spPr>
          <a:xfrm>
            <a:off x="461845" y="5901564"/>
            <a:ext cx="5682779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5D5E5C"/>
              </a:buClr>
              <a:buSzPts val="2000"/>
              <a:buFont typeface="Arial" panose="020B0604020202020204"/>
              <a:buNone/>
              <a:defRPr sz="2000" b="0" i="1">
                <a:solidFill>
                  <a:srgbClr val="5D5E5C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228600" algn="l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1" name="Google Shape;291;p71"/>
          <p:cNvSpPr txBox="1"/>
          <p:nvPr/>
        </p:nvSpPr>
        <p:spPr>
          <a:xfrm>
            <a:off x="461845" y="5253215"/>
            <a:ext cx="5687424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Lunch</a:t>
            </a:r>
          </a:p>
        </p:txBody>
      </p:sp>
      <p:pic>
        <p:nvPicPr>
          <p:cNvPr id="292" name="Google Shape;292;p71"/>
          <p:cNvPicPr preferRelativeResize="0"/>
          <p:nvPr/>
        </p:nvPicPr>
        <p:blipFill rotWithShape="1">
          <a:blip r:embed="rId3"/>
          <a:srcRect b="19439"/>
          <a:stretch>
            <a:fillRect/>
          </a:stretch>
        </p:blipFill>
        <p:spPr>
          <a:xfrm>
            <a:off x="7075195" y="296948"/>
            <a:ext cx="1649768" cy="557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7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4077"/>
            <a:ext cx="9144000" cy="5102761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71"/>
          <p:cNvSpPr txBox="1"/>
          <p:nvPr/>
        </p:nvSpPr>
        <p:spPr>
          <a:xfrm>
            <a:off x="461845" y="5253215"/>
            <a:ext cx="5687424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Lunch</a:t>
            </a:r>
          </a:p>
        </p:txBody>
      </p:sp>
      <p:pic>
        <p:nvPicPr>
          <p:cNvPr id="295" name="Google Shape;295;p71"/>
          <p:cNvPicPr preferRelativeResize="0"/>
          <p:nvPr/>
        </p:nvPicPr>
        <p:blipFill rotWithShape="1">
          <a:blip r:embed="rId3"/>
          <a:srcRect b="19439"/>
          <a:stretch>
            <a:fillRect/>
          </a:stretch>
        </p:blipFill>
        <p:spPr>
          <a:xfrm>
            <a:off x="7075195" y="296948"/>
            <a:ext cx="1649768" cy="5570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72"/>
          <p:cNvSpPr/>
          <p:nvPr/>
        </p:nvSpPr>
        <p:spPr>
          <a:xfrm>
            <a:off x="0" y="0"/>
            <a:ext cx="923959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98" name="Google Shape;298;p72"/>
          <p:cNvSpPr/>
          <p:nvPr/>
        </p:nvSpPr>
        <p:spPr>
          <a:xfrm>
            <a:off x="0" y="0"/>
            <a:ext cx="923959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7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1" name="Google Shape;301;p73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302" name="Google Shape;302;p73"/>
          <p:cNvCxnSpPr/>
          <p:nvPr/>
        </p:nvCxnSpPr>
        <p:spPr>
          <a:xfrm>
            <a:off x="495300" y="15240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3" name="Google Shape;303;p73"/>
          <p:cNvSpPr txBox="1">
            <a:spLocks noGrp="1"/>
          </p:cNvSpPr>
          <p:nvPr>
            <p:ph type="body" idx="1"/>
          </p:nvPr>
        </p:nvSpPr>
        <p:spPr>
          <a:xfrm>
            <a:off x="553244" y="1981200"/>
            <a:ext cx="8037513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  <a:defRPr sz="2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810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lvl="2" indent="-3556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4" name="Google Shape;304;p73"/>
          <p:cNvSpPr txBox="1">
            <a:spLocks noGrp="1"/>
          </p:cNvSpPr>
          <p:nvPr>
            <p:ph type="ft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</p:spTree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7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7" name="Google Shape;307;p7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8" name="Google Shape;308;p7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309" name="Google Shape;309;p7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310" name="Google Shape;310;p74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lvl="1" indent="0" algn="r"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lvl="2" indent="0" algn="r"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lvl="3" indent="0" algn="r"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lvl="4" indent="0" algn="r"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lvl="5" indent="0" algn="r"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lvl="6" indent="0" algn="r"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lvl="7" indent="0" algn="r"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lvl="8" indent="0" algn="r"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9</a:t>
            </a:r>
          </a:p>
        </p:txBody>
      </p:sp>
    </p:spTree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xercise_Start">
  <p:cSld name="1_Exercise_Start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75"/>
          <p:cNvSpPr txBox="1">
            <a:spLocks noGrp="1"/>
          </p:cNvSpPr>
          <p:nvPr>
            <p:ph type="body" idx="1"/>
          </p:nvPr>
        </p:nvSpPr>
        <p:spPr>
          <a:xfrm>
            <a:off x="457200" y="1164526"/>
            <a:ext cx="8229600" cy="48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182875" rIns="365750" bIns="91425" anchor="t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Clr>
                <a:srgbClr val="003A76"/>
              </a:buClr>
              <a:buSzPts val="2200"/>
              <a:buNone/>
              <a:defRPr sz="2200" b="1">
                <a:solidFill>
                  <a:srgbClr val="003A7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lvl="2" indent="-3302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–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»"/>
              <a:defRPr sz="1600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3" name="Google Shape;313;p75"/>
          <p:cNvSpPr>
            <a:spLocks noGrp="1"/>
          </p:cNvSpPr>
          <p:nvPr>
            <p:ph type="pic" idx="2"/>
          </p:nvPr>
        </p:nvSpPr>
        <p:spPr>
          <a:xfrm>
            <a:off x="7772400" y="5081454"/>
            <a:ext cx="914400" cy="9144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314" name="Google Shape;314;p75"/>
          <p:cNvGrpSpPr/>
          <p:nvPr/>
        </p:nvGrpSpPr>
        <p:grpSpPr>
          <a:xfrm>
            <a:off x="3391855" y="3823353"/>
            <a:ext cx="1130205" cy="829280"/>
            <a:chOff x="3678654" y="322976"/>
            <a:chExt cx="709730" cy="829280"/>
          </a:xfrm>
        </p:grpSpPr>
        <p:sp>
          <p:nvSpPr>
            <p:cNvPr id="315" name="Google Shape;315;p75"/>
            <p:cNvSpPr/>
            <p:nvPr/>
          </p:nvSpPr>
          <p:spPr>
            <a:xfrm>
              <a:off x="3678654" y="322976"/>
              <a:ext cx="709730" cy="82928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5B8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75"/>
            <p:cNvSpPr/>
            <p:nvPr/>
          </p:nvSpPr>
          <p:spPr>
            <a:xfrm>
              <a:off x="3678654" y="488832"/>
              <a:ext cx="496811" cy="497568"/>
            </a:xfrm>
            <a:prstGeom prst="rect">
              <a:avLst/>
            </a:prstGeom>
            <a:solidFill>
              <a:srgbClr val="F5B827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3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</p:grpSp>
      <p:sp>
        <p:nvSpPr>
          <p:cNvPr id="317" name="Google Shape;317;p75"/>
          <p:cNvSpPr/>
          <p:nvPr/>
        </p:nvSpPr>
        <p:spPr>
          <a:xfrm>
            <a:off x="4777866" y="3684713"/>
            <a:ext cx="2652953" cy="1152941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75"/>
          <p:cNvSpPr/>
          <p:nvPr/>
        </p:nvSpPr>
        <p:spPr>
          <a:xfrm>
            <a:off x="609600" y="3684714"/>
            <a:ext cx="3040919" cy="1152941"/>
          </a:xfrm>
          <a:prstGeom prst="roundRect">
            <a:avLst>
              <a:gd name="adj" fmla="val 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75"/>
          <p:cNvSpPr txBox="1">
            <a:spLocks noGrp="1"/>
          </p:cNvSpPr>
          <p:nvPr>
            <p:ph type="body" idx="3"/>
          </p:nvPr>
        </p:nvSpPr>
        <p:spPr>
          <a:xfrm>
            <a:off x="649716" y="3772319"/>
            <a:ext cx="2960687" cy="1001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0" name="Google Shape;320;p75"/>
          <p:cNvSpPr txBox="1">
            <a:spLocks noGrp="1"/>
          </p:cNvSpPr>
          <p:nvPr>
            <p:ph type="body" idx="4"/>
          </p:nvPr>
        </p:nvSpPr>
        <p:spPr>
          <a:xfrm>
            <a:off x="4809444" y="3772318"/>
            <a:ext cx="2621376" cy="1001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1" name="Google Shape;321;p75"/>
          <p:cNvSpPr txBox="1"/>
          <p:nvPr/>
        </p:nvSpPr>
        <p:spPr>
          <a:xfrm rot="398856">
            <a:off x="6853570" y="1211430"/>
            <a:ext cx="1900191" cy="461665"/>
          </a:xfrm>
          <a:prstGeom prst="rect">
            <a:avLst/>
          </a:prstGeom>
          <a:noFill/>
          <a:ln w="28575" cap="flat" cmpd="sng">
            <a:solidFill>
              <a:srgbClr val="003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3A76"/>
                </a:solidFill>
                <a:latin typeface="Stardos Stencil" panose="02000506070000020003"/>
                <a:ea typeface="Stardos Stencil" panose="02000506070000020003"/>
                <a:cs typeface="Stardos Stencil" panose="02000506070000020003"/>
                <a:sym typeface="Stardos Stencil" panose="02000506070000020003"/>
              </a:rPr>
              <a:t>Exercise</a:t>
            </a:r>
          </a:p>
        </p:txBody>
      </p:sp>
      <p:sp>
        <p:nvSpPr>
          <p:cNvPr id="322" name="Google Shape;322;p75"/>
          <p:cNvSpPr txBox="1">
            <a:spLocks noGrp="1"/>
          </p:cNvSpPr>
          <p:nvPr>
            <p:ph type="body" idx="5"/>
          </p:nvPr>
        </p:nvSpPr>
        <p:spPr>
          <a:xfrm>
            <a:off x="7603435" y="5994823"/>
            <a:ext cx="127220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ctr">
              <a:spcBef>
                <a:spcPts val="200"/>
              </a:spcBef>
              <a:spcAft>
                <a:spcPts val="0"/>
              </a:spcAft>
              <a:buClr>
                <a:srgbClr val="C00000"/>
              </a:buClr>
              <a:buSzPts val="1000"/>
              <a:buNone/>
              <a:defRPr sz="1000" b="1">
                <a:solidFill>
                  <a:srgbClr val="C0000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lvl="1" indent="-342900" algn="l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800"/>
              <a:buChar char="•"/>
              <a:defRPr sz="18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3" name="Google Shape;323;p75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 panose="020B0502020202020204"/>
                <a:ea typeface="Calibri" panose="020F0502020204030204"/>
                <a:cs typeface="Century Gothic" panose="020B0502020202020204"/>
              </a:defRPr>
            </a:lvl1pPr>
          </a:lstStyle>
          <a:p>
            <a:r>
              <a:rPr lang="en-US"/>
              <a:t>Aim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515B1F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ics">
  <p:cSld name="Topic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body"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rgbClr val="515B1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515B1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43" name="Google Shape;43;p38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44" name="Google Shape;44;p38"/>
          <p:cNvCxnSpPr/>
          <p:nvPr/>
        </p:nvCxnSpPr>
        <p:spPr>
          <a:xfrm>
            <a:off x="495300" y="12192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elev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 panose="020B0502020202020204"/>
                <a:ea typeface="Calibri" panose="020F0502020204030204"/>
                <a:cs typeface="Century Gothic" panose="020B0502020202020204"/>
              </a:defRPr>
            </a:lvl1pPr>
          </a:lstStyle>
          <a:p>
            <a:r>
              <a:rPr lang="en-US"/>
              <a:t>Relevance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515B1F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 panose="020B0502020202020204"/>
                <a:ea typeface="Calibri" panose="020F0502020204030204"/>
                <a:cs typeface="Century Gothic" panose="020B0502020202020204"/>
              </a:defRPr>
            </a:lvl1pPr>
          </a:lstStyle>
          <a:p>
            <a:r>
              <a:rPr lang="en-US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342900" indent="-342900" algn="l">
              <a:buFont typeface="Wingdings" panose="05000000000000000000" pitchFamily="2" charset="2"/>
              <a:buChar char="§"/>
              <a:defRPr sz="2400">
                <a:solidFill>
                  <a:srgbClr val="515B1F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learning objectives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 panose="020B0502020202020204"/>
                <a:ea typeface="Calibri" panose="020F0502020204030204"/>
                <a:cs typeface="Century Gothic" panose="020B0502020202020204"/>
              </a:defRPr>
            </a:lvl1pPr>
          </a:lstStyle>
          <a:p>
            <a:r>
              <a:rPr lang="en-US"/>
              <a:t>Lesson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342900" indent="-342900" algn="l">
              <a:buFont typeface="Wingdings" panose="05000000000000000000" pitchFamily="2" charset="2"/>
              <a:buChar char="§"/>
              <a:defRPr sz="2400">
                <a:solidFill>
                  <a:srgbClr val="515B1F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topics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1 Line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 algn="l">
              <a:defRPr lang="en-US" sz="3200" b="1" kern="1200" dirty="0">
                <a:solidFill>
                  <a:srgbClr val="002060"/>
                </a:solidFill>
                <a:latin typeface="Century Gothic" panose="020B0502020202020204"/>
                <a:ea typeface="Calibri" panose="020F0502020204030204"/>
                <a:cs typeface="Century Gothic" panose="020B0502020202020204"/>
              </a:defRPr>
            </a:lvl1pPr>
          </a:lstStyle>
          <a:p>
            <a:r>
              <a:rPr lang="en-US"/>
              <a:t>Click to Add Slide Title (use initial caps)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/>
          <p:cNvSpPr>
            <a:spLocks noGrp="1"/>
          </p:cNvSpPr>
          <p:nvPr>
            <p:ph sz="quarter" idx="13"/>
          </p:nvPr>
        </p:nvSpPr>
        <p:spPr>
          <a:xfrm>
            <a:off x="457200" y="1501593"/>
            <a:ext cx="8037513" cy="4142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2 Line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396542" cy="9604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 panose="020B0502020202020204"/>
                <a:ea typeface="Calibri" panose="020F0502020204030204"/>
                <a:cs typeface="Century Gothic" panose="020B0502020202020204"/>
              </a:defRPr>
            </a:lvl1pPr>
          </a:lstStyle>
          <a:p>
            <a:r>
              <a:rPr lang="en-US"/>
              <a:t>Click to Add a Slide Title with Two Lines (use initial caps)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 algn="l">
              <a:defRPr lang="en-US" sz="3200" b="1" kern="1200" dirty="0">
                <a:solidFill>
                  <a:srgbClr val="002060"/>
                </a:solidFill>
                <a:latin typeface="Century Gothic" panose="020B0502020202020204"/>
                <a:ea typeface="Calibri" panose="020F0502020204030204"/>
                <a:cs typeface="Century Gothic" panose="020B050202020202020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57201" y="1501593"/>
            <a:ext cx="3804024" cy="4142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text or images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637742" y="1501593"/>
            <a:ext cx="3804024" cy="4142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text or images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 algn="l">
              <a:defRPr lang="en-US" sz="3200" b="1" kern="1200" dirty="0">
                <a:solidFill>
                  <a:srgbClr val="002060"/>
                </a:solidFill>
                <a:latin typeface="Century Gothic" panose="020B0502020202020204"/>
                <a:ea typeface="Calibri" panose="020F0502020204030204"/>
                <a:cs typeface="Century Gothic" panose="020B050202020202020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/>
          <p:cNvSpPr>
            <a:spLocks noGrp="1"/>
          </p:cNvSpPr>
          <p:nvPr>
            <p:ph sz="quarter" idx="13"/>
          </p:nvPr>
        </p:nvSpPr>
        <p:spPr>
          <a:xfrm>
            <a:off x="457201" y="1501593"/>
            <a:ext cx="3804024" cy="4142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4637742" y="1501593"/>
            <a:ext cx="3804024" cy="4142232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insert a graphic/photo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enario/ Question: 1 Line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/>
          <p:cNvSpPr>
            <a:spLocks noGrp="1"/>
          </p:cNvSpPr>
          <p:nvPr>
            <p:ph sz="quarter" idx="13"/>
          </p:nvPr>
        </p:nvSpPr>
        <p:spPr>
          <a:xfrm>
            <a:off x="457200" y="1601236"/>
            <a:ext cx="8037513" cy="317768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 algn="l">
              <a:defRPr lang="en-US" sz="3200" b="1" kern="1200" dirty="0">
                <a:solidFill>
                  <a:srgbClr val="002060"/>
                </a:solidFill>
                <a:latin typeface="Century Gothic" panose="020B0502020202020204"/>
                <a:ea typeface="Calibri" panose="020F0502020204030204"/>
                <a:cs typeface="Century Gothic" panose="020B0502020202020204"/>
              </a:defRPr>
            </a:lvl1pPr>
          </a:lstStyle>
          <a:p>
            <a:r>
              <a:rPr lang="en-US"/>
              <a:t>Click to Add Slide 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 hasCustomPrompt="1"/>
          </p:nvPr>
        </p:nvSpPr>
        <p:spPr>
          <a:xfrm>
            <a:off x="457200" y="5010150"/>
            <a:ext cx="8037513" cy="11906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 sz="2800" b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Question # </a:t>
            </a:r>
            <a:br>
              <a:rPr lang="en-US"/>
            </a:br>
            <a:r>
              <a:rPr lang="en-US"/>
              <a:t>Click to edit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Activit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65246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533295" y="2042411"/>
            <a:ext cx="5676934" cy="3295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Font typeface="Wingdings" panose="05000000000000000000" pitchFamily="2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enter instructions</a:t>
            </a:r>
          </a:p>
          <a:p>
            <a:pPr lvl="0"/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457165" y="1359616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2060"/>
                </a:solidFill>
              </a:rPr>
              <a:t>Instructions</a:t>
            </a:r>
            <a:r>
              <a:rPr lang="en-US"/>
              <a:t> 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</a:rPr>
              <a:t>Learning Activity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 hasCustomPrompt="1"/>
          </p:nvPr>
        </p:nvSpPr>
        <p:spPr>
          <a:xfrm>
            <a:off x="3828364" y="216981"/>
            <a:ext cx="828675" cy="600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#:#</a:t>
            </a: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95229" y="1871036"/>
            <a:ext cx="5715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Stopwatch 25% with solid fill"/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0036" y="5446819"/>
            <a:ext cx="788242" cy="788242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6596703" y="2032728"/>
            <a:ext cx="1989138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kern="1200">
                <a:solidFill>
                  <a:srgbClr val="002060"/>
                </a:solidFill>
                <a:latin typeface="Century Gothic" panose="020B0502020202020204" pitchFamily="34" charset="0"/>
                <a:ea typeface="+mn-ea"/>
                <a:cs typeface="+mn-cs"/>
              </a:rPr>
              <a:t>Resources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848910"/>
            <a:ext cx="5955386" cy="231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activity title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8" hasCustomPrompt="1"/>
          </p:nvPr>
        </p:nvSpPr>
        <p:spPr>
          <a:xfrm>
            <a:off x="6596063" y="2454486"/>
            <a:ext cx="1989139" cy="272732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1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resources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1188278" y="5446819"/>
            <a:ext cx="5021191" cy="768350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1600"/>
            </a:lvl1pPr>
          </a:lstStyle>
          <a:p>
            <a:pPr lvl="0"/>
            <a:r>
              <a:rPr lang="en-US"/>
              <a:t>Time: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/>
              <a:t>A minutes activity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/>
              <a:t>B minutes discussion  </a:t>
            </a:r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arning Activit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65246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533295" y="2042411"/>
            <a:ext cx="8153470" cy="3295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Font typeface="Wingdings" panose="05000000000000000000" pitchFamily="2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enter instructions</a:t>
            </a:r>
          </a:p>
          <a:p>
            <a:pPr lvl="0"/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457165" y="1359616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</a:rPr>
              <a:t>Instructions</a:t>
            </a:r>
            <a:r>
              <a:rPr lang="en-US"/>
              <a:t> 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</a:rPr>
              <a:t>Learning Activity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 hasCustomPrompt="1"/>
          </p:nvPr>
        </p:nvSpPr>
        <p:spPr>
          <a:xfrm>
            <a:off x="3828364" y="216981"/>
            <a:ext cx="828675" cy="600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#:#</a:t>
            </a: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95229" y="1871036"/>
            <a:ext cx="5715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Stopwatch 25% with solid fill"/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100" y="5302211"/>
            <a:ext cx="769178" cy="769178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73177" y="5347098"/>
            <a:ext cx="1443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1173177" y="5725885"/>
            <a:ext cx="3885626" cy="424935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Font typeface="Wingdings" panose="05000000000000000000" pitchFamily="2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enter time(s)</a:t>
            </a:r>
          </a:p>
          <a:p>
            <a:pPr lvl="0"/>
            <a:endParaRPr lang="en-US"/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848910"/>
            <a:ext cx="5955386" cy="231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activity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: 1 Line Title ">
  <p:cSld name="Content Slide: 1 Line Title 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9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" name="Google Shape;47;p39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48" name="Google Shape;48;p39"/>
          <p:cNvCxnSpPr/>
          <p:nvPr/>
        </p:nvCxnSpPr>
        <p:spPr>
          <a:xfrm>
            <a:off x="495300" y="12192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49;p39"/>
          <p:cNvSpPr txBox="1">
            <a:spLocks noGrp="1"/>
          </p:cNvSpPr>
          <p:nvPr>
            <p:ph type="body" idx="1"/>
          </p:nvPr>
        </p:nvSpPr>
        <p:spPr>
          <a:xfrm>
            <a:off x="457200" y="1501593"/>
            <a:ext cx="8037513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</p:spTree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Activity-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65246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533295" y="2042410"/>
            <a:ext cx="8153470" cy="4036047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Font typeface="Wingdings" panose="05000000000000000000" pitchFamily="2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enter instructions</a:t>
            </a:r>
          </a:p>
          <a:p>
            <a:pPr lvl="0"/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457165" y="1359616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</a:rPr>
              <a:t>Instructions</a:t>
            </a:r>
            <a:r>
              <a:rPr lang="en-US"/>
              <a:t> 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</a:rPr>
              <a:t>Learning Activity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 hasCustomPrompt="1"/>
          </p:nvPr>
        </p:nvSpPr>
        <p:spPr>
          <a:xfrm>
            <a:off x="3828364" y="216981"/>
            <a:ext cx="828675" cy="600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#:#</a:t>
            </a: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95229" y="1871036"/>
            <a:ext cx="5715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848910"/>
            <a:ext cx="5955386" cy="231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activity title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ey Mess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 panose="020B0502020202020204"/>
                <a:ea typeface="Calibri" panose="020F0502020204030204"/>
                <a:cs typeface="Century Gothic" panose="020B0502020202020204"/>
              </a:defRPr>
            </a:lvl1pPr>
          </a:lstStyle>
          <a:p>
            <a:r>
              <a:rPr lang="en-US"/>
              <a:t>Key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8D9C36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151518" y="2798752"/>
            <a:ext cx="30681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4000" b="1">
                <a:solidFill>
                  <a:srgbClr val="002060"/>
                </a:solidFill>
                <a:latin typeface="Century Gothic" panose="020B0502020202020204" pitchFamily="34" charset="0"/>
              </a:rPr>
              <a:t>Questions?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60329" y="2667000"/>
            <a:ext cx="7223342" cy="1977390"/>
          </a:xfrm>
          <a:prstGeom prst="rect">
            <a:avLst/>
          </a:prstGeom>
        </p:spPr>
      </p:sp>
      <p:sp>
        <p:nvSpPr>
          <p:cNvPr id="12" name="Rectangle 11"/>
          <p:cNvSpPr/>
          <p:nvPr userDrawn="1"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Box 6"/>
          <p:cNvSpPr txBox="1"/>
          <p:nvPr userDrawn="1"/>
        </p:nvSpPr>
        <p:spPr>
          <a:xfrm>
            <a:off x="2661713" y="2096777"/>
            <a:ext cx="5775542" cy="60495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entury Gothic" panose="020B0502020202020204"/>
              <a:ea typeface="Calibri" panose="020F0502020204030204"/>
              <a:cs typeface="Century Gothic" panose="020B0502020202020204"/>
            </a:endParaRPr>
          </a:p>
        </p:txBody>
      </p:sp>
      <p:sp>
        <p:nvSpPr>
          <p:cNvPr id="17" name="Text Box 8"/>
          <p:cNvSpPr txBox="1"/>
          <p:nvPr userDrawn="1"/>
        </p:nvSpPr>
        <p:spPr>
          <a:xfrm>
            <a:off x="1086855" y="2570687"/>
            <a:ext cx="2112948" cy="47854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1200" cap="none" spc="1000" normalizeH="0" baseline="0" noProof="0">
                <a:ln>
                  <a:noFill/>
                </a:ln>
                <a:solidFill>
                  <a:srgbClr val="ADC5F1"/>
                </a:solidFill>
                <a:effectLst/>
                <a:uLnTx/>
                <a:uFillTx/>
                <a:latin typeface="Century Gothic" panose="020B0502020202020204"/>
                <a:ea typeface="Calibri" panose="020F0502020204030204"/>
                <a:cs typeface="Century Gothic" panose="020B0502020202020204"/>
              </a:rPr>
              <a:t>Lesson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Calibri" panose="020F0502020204030204"/>
              <a:cs typeface="Century Gothic" panose="020B0502020202020204"/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1189242" y="4030406"/>
            <a:ext cx="6907321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56000">
                  <a:schemeClr val="accent1">
                    <a:tint val="44500"/>
                    <a:satMod val="160000"/>
                  </a:schemeClr>
                </a:gs>
                <a:gs pos="100000">
                  <a:srgbClr val="ADC5F1"/>
                </a:gs>
              </a:gsLst>
              <a:lin ang="540000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Picture 18"/>
          <p:cNvPicPr/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893" y="2798045"/>
            <a:ext cx="1138778" cy="967181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1189242" y="3113614"/>
            <a:ext cx="954087" cy="795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600">
                <a:solidFill>
                  <a:srgbClr val="002060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5" hasCustomPrompt="1"/>
          </p:nvPr>
        </p:nvSpPr>
        <p:spPr>
          <a:xfrm>
            <a:off x="1086855" y="4294558"/>
            <a:ext cx="7073899" cy="13382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0" spc="300">
                <a:solidFill>
                  <a:srgbClr val="002060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Module/Lesson Title 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7" hasCustomPrompt="1"/>
          </p:nvPr>
        </p:nvSpPr>
        <p:spPr>
          <a:xfrm>
            <a:off x="1086855" y="501620"/>
            <a:ext cx="7175973" cy="749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pc="300">
                <a:solidFill>
                  <a:srgbClr val="8EB4E3"/>
                </a:solidFill>
              </a:defRPr>
            </a:lvl1pPr>
          </a:lstStyle>
          <a:p>
            <a:pPr lvl="0"/>
            <a:r>
              <a:rPr lang="en-US"/>
              <a:t>Click here to edit Course Title 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409517" y="6380971"/>
            <a:ext cx="6563484" cy="4100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4526"/>
            <a:ext cx="8350810" cy="4955574"/>
          </a:xfrm>
          <a:solidFill>
            <a:schemeClr val="bg1">
              <a:alpha val="90000"/>
            </a:schemeClr>
          </a:solidFill>
        </p:spPr>
        <p:txBody>
          <a:bodyPr lIns="274320" tIns="182880" rIns="365760" bIns="91440">
            <a:noAutofit/>
          </a:bodyPr>
          <a:lstStyle>
            <a:lvl1pPr marL="0" indent="0">
              <a:spcBef>
                <a:spcPts val="530"/>
              </a:spcBef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1pPr>
            <a:lvl2pPr marL="457200" indent="-287655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2pPr>
            <a:lvl3pPr marL="802005" indent="-228600">
              <a:spcAft>
                <a:spcPts val="30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3pPr>
            <a:lvl4pPr marL="1487805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4pPr>
            <a:lvl5pPr marL="1943100" indent="-22860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cap="all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6982" y="1164526"/>
            <a:ext cx="4901028" cy="4955574"/>
          </a:xfrm>
          <a:solidFill>
            <a:schemeClr val="bg1">
              <a:alpha val="90000"/>
            </a:schemeClr>
          </a:solidFill>
        </p:spPr>
        <p:txBody>
          <a:bodyPr lIns="274320" tIns="182880" rIns="365760" bIns="91440">
            <a:noAutofit/>
          </a:bodyPr>
          <a:lstStyle>
            <a:lvl1pPr marL="0" indent="0">
              <a:spcBef>
                <a:spcPts val="530"/>
              </a:spcBef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1pPr>
            <a:lvl2pPr marL="457200" indent="-287655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2pPr>
            <a:lvl3pPr marL="802005" indent="-228600">
              <a:spcAft>
                <a:spcPts val="30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3pPr>
            <a:lvl4pPr marL="1487805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4pPr>
            <a:lvl5pPr marL="1943100" indent="-22860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cap="all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162800" cy="960437"/>
          </a:xfrm>
          <a:prstGeom prst="rect">
            <a:avLst/>
          </a:prstGeom>
        </p:spPr>
        <p:txBody>
          <a:bodyPr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 panose="020B0502020202020204"/>
                <a:ea typeface="Calibri" panose="020F0502020204030204"/>
                <a:cs typeface="Century Gothic" panose="020B0502020202020204"/>
              </a:defRPr>
            </a:lvl1pPr>
          </a:lstStyle>
          <a:p>
            <a:r>
              <a:rPr lang="en-US"/>
              <a:t>Click to edit Master title style testing with two lines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earning Activit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65246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533295" y="2042411"/>
            <a:ext cx="5676934" cy="3295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Font typeface="Wingdings" panose="05000000000000000000" pitchFamily="2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enter instructions</a:t>
            </a:r>
          </a:p>
          <a:p>
            <a:pPr lvl="0"/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457165" y="1359616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2060"/>
                </a:solidFill>
              </a:rPr>
              <a:t>Instructions</a:t>
            </a:r>
            <a:r>
              <a:rPr lang="en-US"/>
              <a:t> 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</a:rPr>
              <a:t>Learning Activity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 hasCustomPrompt="1"/>
          </p:nvPr>
        </p:nvSpPr>
        <p:spPr>
          <a:xfrm>
            <a:off x="3828364" y="216981"/>
            <a:ext cx="828675" cy="600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#:#</a:t>
            </a: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95229" y="1871036"/>
            <a:ext cx="5715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Stopwatch 25% with solid fill"/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3295" y="5413522"/>
            <a:ext cx="769178" cy="769178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6596703" y="2032728"/>
            <a:ext cx="1989138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kern="1200">
                <a:solidFill>
                  <a:srgbClr val="002060"/>
                </a:solidFill>
                <a:latin typeface="Century Gothic" panose="020B0502020202020204" pitchFamily="34" charset="0"/>
                <a:ea typeface="+mn-ea"/>
                <a:cs typeface="+mn-cs"/>
              </a:rPr>
              <a:t>Resources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848910"/>
            <a:ext cx="5955386" cy="231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activity title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8" hasCustomPrompt="1"/>
          </p:nvPr>
        </p:nvSpPr>
        <p:spPr>
          <a:xfrm>
            <a:off x="6596063" y="2454486"/>
            <a:ext cx="1989139" cy="272732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1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resources</a:t>
            </a:r>
          </a:p>
        </p:txBody>
      </p:sp>
      <p:sp>
        <p:nvSpPr>
          <p:cNvPr id="5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558798" y="4004852"/>
            <a:ext cx="5021191" cy="768350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1249803" y="5455950"/>
            <a:ext cx="5072063" cy="317525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1600">
                <a:latin typeface="+mn-lt"/>
              </a:defRPr>
            </a:lvl1pPr>
          </a:lstStyle>
          <a:p>
            <a:pPr lvl="0"/>
            <a:r>
              <a:rPr lang="en-US"/>
              <a:t>Time: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1233609" y="5784004"/>
            <a:ext cx="5072063" cy="769178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600">
                <a:latin typeface="+mn-lt"/>
              </a:defRPr>
            </a:lvl1pPr>
          </a:lstStyle>
          <a:p>
            <a:pPr lvl="0"/>
            <a:r>
              <a:rPr lang="en-US"/>
              <a:t># minutes activity</a:t>
            </a:r>
          </a:p>
          <a:p>
            <a:pPr lvl="0"/>
            <a:r>
              <a:rPr lang="en-US"/>
              <a:t># minutes discussion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earning Activit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95300" y="1265246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533295" y="2042411"/>
            <a:ext cx="8153470" cy="3295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Font typeface="Wingdings" panose="05000000000000000000" pitchFamily="2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enter instructions</a:t>
            </a:r>
          </a:p>
          <a:p>
            <a:pPr lvl="0"/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457165" y="1359616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</a:rPr>
              <a:t>Instructions</a:t>
            </a:r>
            <a:r>
              <a:rPr lang="en-US"/>
              <a:t> 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</a:rPr>
              <a:t>Learning Activity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 hasCustomPrompt="1"/>
          </p:nvPr>
        </p:nvSpPr>
        <p:spPr>
          <a:xfrm>
            <a:off x="3828364" y="216981"/>
            <a:ext cx="828675" cy="600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#:#</a:t>
            </a:r>
          </a:p>
        </p:txBody>
      </p:sp>
      <p:cxnSp>
        <p:nvCxnSpPr>
          <p:cNvPr id="2" name="Straight Connector 1"/>
          <p:cNvCxnSpPr/>
          <p:nvPr userDrawn="1"/>
        </p:nvCxnSpPr>
        <p:spPr>
          <a:xfrm>
            <a:off x="495229" y="1871036"/>
            <a:ext cx="5715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848910"/>
            <a:ext cx="5955386" cy="231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activity title</a:t>
            </a:r>
          </a:p>
        </p:txBody>
      </p:sp>
      <p:pic>
        <p:nvPicPr>
          <p:cNvPr id="8" name="Graphic 7" descr="Stopwatch 25% with solid fill"/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3295" y="5413522"/>
            <a:ext cx="769178" cy="769178"/>
          </a:xfrm>
          <a:prstGeom prst="rect">
            <a:avLst/>
          </a:prstGeom>
        </p:spPr>
      </p:pic>
      <p:sp>
        <p:nvSpPr>
          <p:cNvPr id="10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1249803" y="5394165"/>
            <a:ext cx="5072063" cy="317525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16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en-US" sz="1600" b="1">
                <a:solidFill>
                  <a:srgbClr val="002060"/>
                </a:solidFill>
                <a:latin typeface="Century Gothic" panose="020B0502020202020204" pitchFamily="34" charset="0"/>
              </a:rPr>
              <a:t>Time: </a:t>
            </a:r>
            <a:r>
              <a:rPr lang="en-US" sz="1600">
                <a:solidFill>
                  <a:srgbClr val="002060"/>
                </a:solidFill>
                <a:latin typeface="Century Gothic" panose="020B0502020202020204" pitchFamily="34" charset="0"/>
              </a:rPr>
              <a:t>30 Minutes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1258323" y="5709862"/>
            <a:ext cx="5072063" cy="769178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600">
                <a:latin typeface="+mn-lt"/>
              </a:defRPr>
            </a:lvl1pPr>
          </a:lstStyle>
          <a:p>
            <a:pPr lvl="0"/>
            <a:r>
              <a:rPr lang="en-US"/>
              <a:t># minutes activity</a:t>
            </a:r>
          </a:p>
          <a:p>
            <a:pPr lvl="0"/>
            <a:r>
              <a:rPr lang="en-US"/>
              <a:t># minutes discussion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 Right">
  <p:cSld name="Image on Righ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0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40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53" name="Google Shape;53;p40"/>
          <p:cNvCxnSpPr/>
          <p:nvPr/>
        </p:nvCxnSpPr>
        <p:spPr>
          <a:xfrm>
            <a:off x="495300" y="12192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4" name="Google Shape;54;p40"/>
          <p:cNvSpPr txBox="1">
            <a:spLocks noGrp="1"/>
          </p:cNvSpPr>
          <p:nvPr>
            <p:ph type="body" idx="1"/>
          </p:nvPr>
        </p:nvSpPr>
        <p:spPr>
          <a:xfrm>
            <a:off x="457201" y="1501593"/>
            <a:ext cx="3804024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55" name="Google Shape;55;p40"/>
          <p:cNvSpPr txBox="1">
            <a:spLocks noGrp="1"/>
          </p:cNvSpPr>
          <p:nvPr>
            <p:ph type="body" idx="2"/>
          </p:nvPr>
        </p:nvSpPr>
        <p:spPr>
          <a:xfrm>
            <a:off x="4637742" y="1501593"/>
            <a:ext cx="3804024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Learning Activity ">
  <p:cSld name="2_Learning Activity 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1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58" name="Google Shape;58;p41"/>
          <p:cNvCxnSpPr/>
          <p:nvPr/>
        </p:nvCxnSpPr>
        <p:spPr>
          <a:xfrm>
            <a:off x="495300" y="1265246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" name="Google Shape;59;p41"/>
          <p:cNvSpPr txBox="1">
            <a:spLocks noGrp="1"/>
          </p:cNvSpPr>
          <p:nvPr>
            <p:ph type="body" idx="1"/>
          </p:nvPr>
        </p:nvSpPr>
        <p:spPr>
          <a:xfrm>
            <a:off x="533295" y="2042411"/>
            <a:ext cx="5676934" cy="329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2286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60" name="Google Shape;60;p41"/>
          <p:cNvSpPr txBox="1"/>
          <p:nvPr/>
        </p:nvSpPr>
        <p:spPr>
          <a:xfrm>
            <a:off x="457165" y="1359616"/>
            <a:ext cx="82296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Instructions</a:t>
            </a:r>
            <a:r>
              <a:rPr lang="en-US" sz="18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 </a:t>
            </a:r>
          </a:p>
        </p:txBody>
      </p:sp>
      <p:sp>
        <p:nvSpPr>
          <p:cNvPr id="61" name="Google Shape;61;p41"/>
          <p:cNvSpPr txBox="1"/>
          <p:nvPr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Learning Activity</a:t>
            </a:r>
          </a:p>
        </p:txBody>
      </p:sp>
      <p:sp>
        <p:nvSpPr>
          <p:cNvPr id="62" name="Google Shape;62;p41"/>
          <p:cNvSpPr txBox="1">
            <a:spLocks noGrp="1"/>
          </p:cNvSpPr>
          <p:nvPr>
            <p:ph type="body" idx="2"/>
          </p:nvPr>
        </p:nvSpPr>
        <p:spPr>
          <a:xfrm>
            <a:off x="3828364" y="216981"/>
            <a:ext cx="82867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Arial" panose="020B0604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228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cxnSp>
        <p:nvCxnSpPr>
          <p:cNvPr id="63" name="Google Shape;63;p41"/>
          <p:cNvCxnSpPr/>
          <p:nvPr/>
        </p:nvCxnSpPr>
        <p:spPr>
          <a:xfrm>
            <a:off x="495229" y="1871036"/>
            <a:ext cx="57150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4" name="Google Shape;64;p41" descr="Stopwatch 25% with solid fill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33295" y="5413522"/>
            <a:ext cx="769178" cy="76917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41"/>
          <p:cNvSpPr txBox="1"/>
          <p:nvPr/>
        </p:nvSpPr>
        <p:spPr>
          <a:xfrm>
            <a:off x="6596703" y="2032728"/>
            <a:ext cx="1989138" cy="369332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Resources</a:t>
            </a:r>
          </a:p>
        </p:txBody>
      </p:sp>
      <p:sp>
        <p:nvSpPr>
          <p:cNvPr id="66" name="Google Shape;66;p41"/>
          <p:cNvSpPr txBox="1">
            <a:spLocks noGrp="1"/>
          </p:cNvSpPr>
          <p:nvPr>
            <p:ph type="body" idx="3"/>
          </p:nvPr>
        </p:nvSpPr>
        <p:spPr>
          <a:xfrm>
            <a:off x="419100" y="848910"/>
            <a:ext cx="5955386" cy="23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67" name="Google Shape;67;p41"/>
          <p:cNvSpPr txBox="1">
            <a:spLocks noGrp="1"/>
          </p:cNvSpPr>
          <p:nvPr>
            <p:ph type="body" idx="4"/>
          </p:nvPr>
        </p:nvSpPr>
        <p:spPr>
          <a:xfrm>
            <a:off x="6596063" y="2454486"/>
            <a:ext cx="1989139" cy="2727325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17500" algn="l" rtl="0">
              <a:spcBef>
                <a:spcPts val="28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68" name="Google Shape;68;p41"/>
          <p:cNvSpPr txBox="1">
            <a:spLocks noGrp="1"/>
          </p:cNvSpPr>
          <p:nvPr>
            <p:ph type="body" idx="5"/>
          </p:nvPr>
        </p:nvSpPr>
        <p:spPr>
          <a:xfrm>
            <a:off x="558798" y="4004852"/>
            <a:ext cx="5021191" cy="76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69" name="Google Shape;69;p41"/>
          <p:cNvSpPr txBox="1">
            <a:spLocks noGrp="1"/>
          </p:cNvSpPr>
          <p:nvPr>
            <p:ph type="body" idx="6"/>
          </p:nvPr>
        </p:nvSpPr>
        <p:spPr>
          <a:xfrm>
            <a:off x="1249803" y="5455950"/>
            <a:ext cx="5072063" cy="3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70" name="Google Shape;70;p41"/>
          <p:cNvSpPr txBox="1">
            <a:spLocks noGrp="1"/>
          </p:cNvSpPr>
          <p:nvPr>
            <p:ph type="body" idx="7"/>
          </p:nvPr>
        </p:nvSpPr>
        <p:spPr>
          <a:xfrm>
            <a:off x="1233609" y="5784004"/>
            <a:ext cx="5072063" cy="769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: 2 Line Title ">
  <p:cSld name="Content Slide: 2 Line Title 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7396542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43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87" name="Google Shape;87;p43"/>
          <p:cNvCxnSpPr/>
          <p:nvPr/>
        </p:nvCxnSpPr>
        <p:spPr>
          <a:xfrm>
            <a:off x="495300" y="15240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8" name="Google Shape;88;p43"/>
          <p:cNvSpPr txBox="1">
            <a:spLocks noGrp="1"/>
          </p:cNvSpPr>
          <p:nvPr>
            <p:ph type="body" idx="1"/>
          </p:nvPr>
        </p:nvSpPr>
        <p:spPr>
          <a:xfrm>
            <a:off x="553244" y="1981200"/>
            <a:ext cx="8037513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 Messages">
  <p:cSld name="Key Message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5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  <a:defRPr sz="3200" b="1" i="0" u="none" strike="noStrike" cap="none">
                <a:solidFill>
                  <a:srgbClr val="002060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7" name="Google Shape;97;p45"/>
          <p:cNvSpPr txBox="1">
            <a:spLocks noGrp="1"/>
          </p:cNvSpPr>
          <p:nvPr>
            <p:ph type="body"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spcBef>
                <a:spcPts val="480"/>
              </a:spcBef>
              <a:spcAft>
                <a:spcPts val="0"/>
              </a:spcAft>
              <a:buClr>
                <a:srgbClr val="8D9C36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rgbClr val="8D9C36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40640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8100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5560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endParaRPr/>
          </a:p>
        </p:txBody>
      </p:sp>
      <p:sp>
        <p:nvSpPr>
          <p:cNvPr id="98" name="Google Shape;98;p45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99" name="Google Shape;99;p45"/>
          <p:cNvCxnSpPr/>
          <p:nvPr/>
        </p:nvCxnSpPr>
        <p:spPr>
          <a:xfrm>
            <a:off x="495300" y="12192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image" Target="../media/image12.png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tags" Target="../tags/tag1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11" name="Google Shape;11;p33"/>
          <p:cNvCxnSpPr/>
          <p:nvPr/>
        </p:nvCxnSpPr>
        <p:spPr>
          <a:xfrm>
            <a:off x="0" y="629194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12;p33"/>
          <p:cNvSpPr/>
          <p:nvPr/>
        </p:nvSpPr>
        <p:spPr>
          <a:xfrm>
            <a:off x="1504950" y="6400800"/>
            <a:ext cx="535305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Century Gothic" panose="020B0502020202020204"/>
              <a:buNone/>
            </a:pPr>
            <a:r>
              <a:rPr lang="en-US" sz="1200" b="0" i="0" u="none" strike="noStrike" cap="none">
                <a:solidFill>
                  <a:srgbClr val="BFBFB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FPU Command and Leadership Course – United Nations Police 2023</a:t>
            </a:r>
            <a:endParaRPr sz="1200" b="0" i="0" u="none" strike="noStrike" cap="none">
              <a:solidFill>
                <a:srgbClr val="BFBFB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5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27" name="Google Shape;27;p35"/>
          <p:cNvCxnSpPr/>
          <p:nvPr/>
        </p:nvCxnSpPr>
        <p:spPr>
          <a:xfrm>
            <a:off x="0" y="6291943"/>
            <a:ext cx="91440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" name="Google Shape;28;p35"/>
          <p:cNvSpPr/>
          <p:nvPr/>
        </p:nvSpPr>
        <p:spPr>
          <a:xfrm>
            <a:off x="1504950" y="6400800"/>
            <a:ext cx="535305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Century Gothic" panose="020B0502020202020204"/>
              <a:buNone/>
            </a:pPr>
            <a:r>
              <a:rPr lang="en-US" sz="1200" b="0" i="0" u="none" strike="noStrike" cap="none">
                <a:solidFill>
                  <a:srgbClr val="BFBFB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FPU Command Staff Course – United Nations Police 2026</a:t>
            </a:r>
            <a:endParaRPr sz="1200" b="0" i="0" u="none" strike="noStrike" cap="none">
              <a:solidFill>
                <a:srgbClr val="BFBFB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9" name="Google Shape;29;p35"/>
          <p:cNvPicPr preferRelativeResize="0"/>
          <p:nvPr/>
        </p:nvPicPr>
        <p:blipFill rotWithShape="1">
          <a:blip r:embed="rId22"/>
          <a:srcRect l="17500" r="17500"/>
          <a:stretch>
            <a:fillRect/>
          </a:stretch>
        </p:blipFill>
        <p:spPr>
          <a:xfrm>
            <a:off x="8140267" y="89452"/>
            <a:ext cx="784949" cy="67928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9" name="Google Shape;179;p5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80" name="Google Shape;180;p5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81" name="Google Shape;181;p5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82" name="Google Shape;182;p5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 panose="020B0604020202020204"/>
              <a:buNone/>
              <a:defRPr sz="2200" b="1" i="0" u="none" strike="noStrike" cap="none">
                <a:solidFill>
                  <a:schemeClr val="dk2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914400" marR="0" lvl="1" indent="-342900" algn="l" rtl="0">
              <a:spcBef>
                <a:spcPts val="12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 panose="020B0604020202020204"/>
              <a:buChar char="–"/>
              <a:defRPr sz="18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1371600" marR="0" lvl="2" indent="-330200" algn="l" rtl="0">
              <a:spcBef>
                <a:spcPts val="6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Char char="•"/>
              <a:defRPr sz="16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Char char="–"/>
              <a:defRPr sz="16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Char char="»"/>
              <a:defRPr sz="1600" b="0" i="0" u="none" strike="noStrike" cap="none">
                <a:solidFill>
                  <a:srgbClr val="3F3F3F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97" name="Google Shape;197;p59"/>
          <p:cNvSpPr/>
          <p:nvPr/>
        </p:nvSpPr>
        <p:spPr>
          <a:xfrm>
            <a:off x="0" y="6451600"/>
            <a:ext cx="9144000" cy="4064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98" name="Google Shape;198;p59"/>
          <p:cNvSpPr txBox="1"/>
          <p:nvPr/>
        </p:nvSpPr>
        <p:spPr>
          <a:xfrm>
            <a:off x="457200" y="6493934"/>
            <a:ext cx="6083300" cy="318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Georgia" panose="02040502050405020303"/>
              <a:buNone/>
            </a:pPr>
            <a:r>
              <a:rPr lang="en-US" sz="1100" b="1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U.S. Department of State    </a:t>
            </a:r>
            <a:r>
              <a:rPr lang="en-US" sz="1000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Bureau of International Narcotics and Law Enforcement Affairs</a:t>
            </a:r>
          </a:p>
        </p:txBody>
      </p:sp>
      <p:cxnSp>
        <p:nvCxnSpPr>
          <p:cNvPr id="199" name="Google Shape;199;p59"/>
          <p:cNvCxnSpPr/>
          <p:nvPr/>
        </p:nvCxnSpPr>
        <p:spPr>
          <a:xfrm>
            <a:off x="0" y="857796"/>
            <a:ext cx="9144000" cy="0"/>
          </a:xfrm>
          <a:prstGeom prst="straightConnector1">
            <a:avLst/>
          </a:prstGeom>
          <a:noFill/>
          <a:ln w="28575" cap="flat" cmpd="sng">
            <a:solidFill>
              <a:srgbClr val="F5B82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0" name="Google Shape;200;p59"/>
          <p:cNvSpPr txBox="1">
            <a:spLocks noGrp="1"/>
          </p:cNvSpPr>
          <p:nvPr>
            <p:ph type="sldNum" idx="12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buNone/>
              <a:defRPr sz="1600" b="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201" name="Google Shape;201;p59"/>
          <p:cNvSpPr txBox="1"/>
          <p:nvPr/>
        </p:nvSpPr>
        <p:spPr>
          <a:xfrm>
            <a:off x="459327" y="196248"/>
            <a:ext cx="822747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5D5E5C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Check-in and Familiarization with Mission Area</a:t>
            </a:r>
            <a:endParaRPr sz="2800" b="1">
              <a:solidFill>
                <a:srgbClr val="5D5E5C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cxnSp>
        <p:nvCxnSpPr>
          <p:cNvPr id="202" name="Google Shape;202;p59"/>
          <p:cNvCxnSpPr/>
          <p:nvPr/>
        </p:nvCxnSpPr>
        <p:spPr>
          <a:xfrm>
            <a:off x="2397681" y="6541215"/>
            <a:ext cx="0" cy="22717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3" name="Google Shape;203;p59"/>
          <p:cNvSpPr/>
          <p:nvPr/>
        </p:nvSpPr>
        <p:spPr>
          <a:xfrm>
            <a:off x="0" y="6451600"/>
            <a:ext cx="9144000" cy="4064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04" name="Google Shape;204;p59"/>
          <p:cNvSpPr txBox="1"/>
          <p:nvPr/>
        </p:nvSpPr>
        <p:spPr>
          <a:xfrm>
            <a:off x="457200" y="6493934"/>
            <a:ext cx="6083300" cy="318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Georgia" panose="02040502050405020303"/>
              <a:buNone/>
            </a:pPr>
            <a:r>
              <a:rPr lang="en-US" sz="1100" b="1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U.S. Department of State    </a:t>
            </a:r>
            <a:r>
              <a:rPr lang="en-US" sz="1000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Bureau of International Narcotics and Law Enforcement Affairs</a:t>
            </a:r>
          </a:p>
        </p:txBody>
      </p:sp>
      <p:cxnSp>
        <p:nvCxnSpPr>
          <p:cNvPr id="205" name="Google Shape;205;p59"/>
          <p:cNvCxnSpPr/>
          <p:nvPr/>
        </p:nvCxnSpPr>
        <p:spPr>
          <a:xfrm>
            <a:off x="0" y="857796"/>
            <a:ext cx="9144000" cy="0"/>
          </a:xfrm>
          <a:prstGeom prst="straightConnector1">
            <a:avLst/>
          </a:prstGeom>
          <a:noFill/>
          <a:ln w="28575" cap="flat" cmpd="sng">
            <a:solidFill>
              <a:srgbClr val="F5B827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6" name="Google Shape;206;p59"/>
          <p:cNvCxnSpPr/>
          <p:nvPr/>
        </p:nvCxnSpPr>
        <p:spPr>
          <a:xfrm>
            <a:off x="2397681" y="6541215"/>
            <a:ext cx="0" cy="22717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291943"/>
            <a:ext cx="91440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 userDrawn="1"/>
        </p:nvSpPr>
        <p:spPr>
          <a:xfrm>
            <a:off x="1504950" y="6400800"/>
            <a:ext cx="5353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Century Gothic" panose="020B0502020202020204"/>
              </a:rPr>
              <a:t>FPU Command Staff Course – United Nations Police 2026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>
            <a:fillRect/>
          </a:stretch>
        </p:blipFill>
        <p:spPr>
          <a:xfrm>
            <a:off x="8140267" y="89452"/>
            <a:ext cx="784949" cy="679283"/>
          </a:xfrm>
          <a:prstGeom prst="rect">
            <a:avLst/>
          </a:prstGeom>
        </p:spPr>
      </p:pic>
    </p:spTree>
    <p:custDataLst>
      <p:tags r:id="rId2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"/>
          <p:cNvSpPr txBox="1">
            <a:spLocks noGrp="1"/>
          </p:cNvSpPr>
          <p:nvPr>
            <p:ph type="body" idx="1"/>
          </p:nvPr>
        </p:nvSpPr>
        <p:spPr>
          <a:xfrm>
            <a:off x="1189242" y="3113614"/>
            <a:ext cx="954087" cy="79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None/>
            </a:pPr>
            <a:r>
              <a:rPr lang="en-US" dirty="0"/>
              <a:t>2</a:t>
            </a:r>
            <a:endParaRPr dirty="0"/>
          </a:p>
        </p:txBody>
      </p:sp>
      <p:sp>
        <p:nvSpPr>
          <p:cNvPr id="330" name="Google Shape;330;p1"/>
          <p:cNvSpPr txBox="1">
            <a:spLocks noGrp="1"/>
          </p:cNvSpPr>
          <p:nvPr>
            <p:ph type="body" idx="2"/>
          </p:nvPr>
        </p:nvSpPr>
        <p:spPr>
          <a:xfrm>
            <a:off x="1086855" y="4294558"/>
            <a:ext cx="7073899" cy="1338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None/>
            </a:pPr>
            <a:r>
              <a:rPr lang="en-US"/>
              <a:t>Overview of the UN</a:t>
            </a:r>
          </a:p>
        </p:txBody>
      </p:sp>
      <p:sp>
        <p:nvSpPr>
          <p:cNvPr id="331" name="Google Shape;331;p1"/>
          <p:cNvSpPr txBox="1">
            <a:spLocks noGrp="1"/>
          </p:cNvSpPr>
          <p:nvPr>
            <p:ph type="body" idx="3"/>
          </p:nvPr>
        </p:nvSpPr>
        <p:spPr>
          <a:xfrm>
            <a:off x="1086855" y="501620"/>
            <a:ext cx="7175973" cy="7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EB4E3"/>
              </a:buClr>
              <a:buSzPts val="3200"/>
              <a:buNone/>
            </a:pPr>
            <a:r>
              <a:rPr lang="en-US"/>
              <a:t>FPU Command Staff Course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0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0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 sz="3200"/>
              <a:t>Secretary-General and Secretariat</a:t>
            </a:r>
            <a:br>
              <a:rPr lang="en-US" sz="3200"/>
            </a:br>
            <a:endParaRPr lang="en-US" sz="3200"/>
          </a:p>
        </p:txBody>
      </p:sp>
      <p:sp>
        <p:nvSpPr>
          <p:cNvPr id="426" name="Google Shape;426;p10"/>
          <p:cNvSpPr txBox="1">
            <a:spLocks noGrp="1"/>
          </p:cNvSpPr>
          <p:nvPr>
            <p:ph type="body" idx="1"/>
          </p:nvPr>
        </p:nvSpPr>
        <p:spPr>
          <a:xfrm>
            <a:off x="4778756" y="1357884"/>
            <a:ext cx="3753986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▪"/>
            </a:pPr>
            <a:r>
              <a:rPr lang="en-US" sz="2200"/>
              <a:t>The Secretary-General is the chief administrative officer</a:t>
            </a:r>
          </a:p>
          <a:p>
            <a:pPr marL="342900" lvl="0" indent="-342900" algn="l" rtl="0">
              <a:spcBef>
                <a:spcPts val="44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▪"/>
            </a:pPr>
            <a:r>
              <a:rPr lang="en-US" sz="2200"/>
              <a:t>The UN Secretariat is the administrative arm of the UN</a:t>
            </a:r>
          </a:p>
          <a:p>
            <a:pPr marL="342900" lvl="0" indent="-342900" algn="l" rtl="0">
              <a:spcBef>
                <a:spcPts val="44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▪"/>
            </a:pPr>
            <a:r>
              <a:rPr lang="en-US" sz="2200"/>
              <a:t>Ensure implementation of the SC resolutions</a:t>
            </a:r>
          </a:p>
          <a:p>
            <a:pPr marL="342900" lvl="0" indent="-342900" algn="l" rtl="0">
              <a:spcBef>
                <a:spcPts val="44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▪"/>
            </a:pPr>
            <a:r>
              <a:rPr lang="en-US" sz="2200"/>
              <a:t>Delegates authority to the Under-Secretary General of DPO to set up the peacekeeping mission</a:t>
            </a:r>
          </a:p>
        </p:txBody>
      </p:sp>
      <p:pic>
        <p:nvPicPr>
          <p:cNvPr id="427" name="Google Shape;427;p10" descr="C:\Users\amead\Documents\Commanders Course\New Course\Graphics\747431.jp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57200" y="1399070"/>
            <a:ext cx="3908045" cy="2642843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10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entury Gothic" panose="020B0502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9</a:t>
            </a:fld>
            <a:endParaRPr sz="1200" b="0" i="0" u="none" strike="noStrike" cap="none">
              <a:solidFill>
                <a:srgbClr val="888888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28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7396542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Linkages and Overlaps in Peace and Security Issues </a:t>
            </a:r>
          </a:p>
        </p:txBody>
      </p:sp>
      <p:sp>
        <p:nvSpPr>
          <p:cNvPr id="721" name="Google Shape;721;p28"/>
          <p:cNvSpPr txBox="1">
            <a:spLocks noGrp="1"/>
          </p:cNvSpPr>
          <p:nvPr>
            <p:ph type="sldNum" idx="12"/>
          </p:nvPr>
        </p:nvSpPr>
        <p:spPr>
          <a:xfrm>
            <a:off x="7632031" y="6400800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 lang="en-US"/>
          </a:p>
        </p:txBody>
      </p:sp>
      <p:grpSp>
        <p:nvGrpSpPr>
          <p:cNvPr id="722" name="Google Shape;722;p28"/>
          <p:cNvGrpSpPr/>
          <p:nvPr/>
        </p:nvGrpSpPr>
        <p:grpSpPr>
          <a:xfrm>
            <a:off x="960678" y="2025039"/>
            <a:ext cx="7007059" cy="3612430"/>
            <a:chOff x="2361774" y="2227932"/>
            <a:chExt cx="5450263" cy="2809837"/>
          </a:xfrm>
        </p:grpSpPr>
        <p:sp>
          <p:nvSpPr>
            <p:cNvPr id="723" name="Google Shape;723;p28"/>
            <p:cNvSpPr/>
            <p:nvPr/>
          </p:nvSpPr>
          <p:spPr>
            <a:xfrm>
              <a:off x="3278098" y="3418902"/>
              <a:ext cx="3595336" cy="1618867"/>
            </a:xfrm>
            <a:prstGeom prst="ellipse">
              <a:avLst/>
            </a:prstGeom>
            <a:solidFill>
              <a:srgbClr val="7F7F7F">
                <a:alpha val="6274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724" name="Google Shape;724;p28"/>
            <p:cNvSpPr/>
            <p:nvPr/>
          </p:nvSpPr>
          <p:spPr>
            <a:xfrm>
              <a:off x="4073042" y="2227932"/>
              <a:ext cx="2088573" cy="750946"/>
            </a:xfrm>
            <a:prstGeom prst="ellipse">
              <a:avLst/>
            </a:prstGeom>
            <a:solidFill>
              <a:srgbClr val="003A76">
                <a:alpha val="6274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725" name="Google Shape;725;p28"/>
            <p:cNvSpPr/>
            <p:nvPr/>
          </p:nvSpPr>
          <p:spPr>
            <a:xfrm>
              <a:off x="3200206" y="3043430"/>
              <a:ext cx="2088573" cy="602641"/>
            </a:xfrm>
            <a:prstGeom prst="ellipse">
              <a:avLst/>
            </a:prstGeom>
            <a:solidFill>
              <a:srgbClr val="003A76">
                <a:alpha val="6274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726" name="Google Shape;726;p28"/>
            <p:cNvSpPr/>
            <p:nvPr/>
          </p:nvSpPr>
          <p:spPr>
            <a:xfrm>
              <a:off x="4873142" y="3043430"/>
              <a:ext cx="2088573" cy="602641"/>
            </a:xfrm>
            <a:prstGeom prst="ellipse">
              <a:avLst/>
            </a:prstGeom>
            <a:solidFill>
              <a:srgbClr val="003A76">
                <a:alpha val="6274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727" name="Google Shape;727;p28"/>
            <p:cNvSpPr/>
            <p:nvPr/>
          </p:nvSpPr>
          <p:spPr>
            <a:xfrm>
              <a:off x="4073044" y="3451341"/>
              <a:ext cx="2046900" cy="852300"/>
            </a:xfrm>
            <a:prstGeom prst="ellipse">
              <a:avLst/>
            </a:prstGeom>
            <a:solidFill>
              <a:srgbClr val="7F7F7F">
                <a:alpha val="6274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728" name="Google Shape;728;p28"/>
            <p:cNvSpPr txBox="1"/>
            <p:nvPr/>
          </p:nvSpPr>
          <p:spPr>
            <a:xfrm>
              <a:off x="4150973" y="2428484"/>
              <a:ext cx="19534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Conflict Prevention</a:t>
              </a:r>
            </a:p>
          </p:txBody>
        </p:sp>
        <p:sp>
          <p:nvSpPr>
            <p:cNvPr id="729" name="Google Shape;729;p28"/>
            <p:cNvSpPr txBox="1"/>
            <p:nvPr/>
          </p:nvSpPr>
          <p:spPr>
            <a:xfrm>
              <a:off x="3488554" y="3250175"/>
              <a:ext cx="146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Peacemaking</a:t>
              </a:r>
            </a:p>
          </p:txBody>
        </p:sp>
        <p:sp>
          <p:nvSpPr>
            <p:cNvPr id="730" name="Google Shape;730;p28"/>
            <p:cNvSpPr txBox="1"/>
            <p:nvPr/>
          </p:nvSpPr>
          <p:spPr>
            <a:xfrm>
              <a:off x="5257665" y="3122850"/>
              <a:ext cx="140273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Peace Enforcement</a:t>
              </a:r>
            </a:p>
          </p:txBody>
        </p:sp>
        <p:sp>
          <p:nvSpPr>
            <p:cNvPr id="731" name="Google Shape;731;p28"/>
            <p:cNvSpPr txBox="1"/>
            <p:nvPr/>
          </p:nvSpPr>
          <p:spPr>
            <a:xfrm>
              <a:off x="4286055" y="3770718"/>
              <a:ext cx="15865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Peacekeeping</a:t>
              </a:r>
            </a:p>
          </p:txBody>
        </p:sp>
        <p:sp>
          <p:nvSpPr>
            <p:cNvPr id="732" name="Google Shape;732;p28"/>
            <p:cNvSpPr txBox="1"/>
            <p:nvPr/>
          </p:nvSpPr>
          <p:spPr>
            <a:xfrm>
              <a:off x="3491133" y="4265850"/>
              <a:ext cx="3169263" cy="4069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Post-Conflict Peacebuilding and Preventing Relapse into Conflict</a:t>
              </a:r>
            </a:p>
          </p:txBody>
        </p:sp>
        <p:sp>
          <p:nvSpPr>
            <p:cNvPr id="733" name="Google Shape;733;p28"/>
            <p:cNvSpPr txBox="1"/>
            <p:nvPr/>
          </p:nvSpPr>
          <p:spPr>
            <a:xfrm>
              <a:off x="6726188" y="4522421"/>
              <a:ext cx="10858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Political process</a:t>
              </a:r>
            </a:p>
          </p:txBody>
        </p:sp>
        <p:sp>
          <p:nvSpPr>
            <p:cNvPr id="734" name="Google Shape;734;p28"/>
            <p:cNvSpPr txBox="1"/>
            <p:nvPr/>
          </p:nvSpPr>
          <p:spPr>
            <a:xfrm>
              <a:off x="2361774" y="3040929"/>
              <a:ext cx="108584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Conflict</a:t>
              </a:r>
            </a:p>
          </p:txBody>
        </p:sp>
        <p:sp>
          <p:nvSpPr>
            <p:cNvPr id="735" name="Google Shape;735;p28"/>
            <p:cNvSpPr txBox="1"/>
            <p:nvPr/>
          </p:nvSpPr>
          <p:spPr>
            <a:xfrm>
              <a:off x="2361774" y="3787247"/>
              <a:ext cx="108584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Cease-fire</a:t>
              </a:r>
            </a:p>
          </p:txBody>
        </p:sp>
        <p:cxnSp>
          <p:nvCxnSpPr>
            <p:cNvPr id="736" name="Google Shape;736;p28"/>
            <p:cNvCxnSpPr>
              <a:endCxn id="733" idx="0"/>
            </p:cNvCxnSpPr>
            <p:nvPr/>
          </p:nvCxnSpPr>
          <p:spPr>
            <a:xfrm>
              <a:off x="7269113" y="2487821"/>
              <a:ext cx="0" cy="2034600"/>
            </a:xfrm>
            <a:prstGeom prst="straightConnector1">
              <a:avLst/>
            </a:prstGeom>
            <a:noFill/>
            <a:ln w="41275" cap="flat" cmpd="sng">
              <a:solidFill>
                <a:srgbClr val="F5B827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grpSp>
          <p:nvGrpSpPr>
            <p:cNvPr id="737" name="Google Shape;737;p28"/>
            <p:cNvGrpSpPr/>
            <p:nvPr/>
          </p:nvGrpSpPr>
          <p:grpSpPr>
            <a:xfrm>
              <a:off x="2420997" y="3012912"/>
              <a:ext cx="4778842" cy="675861"/>
              <a:chOff x="4066309" y="2761121"/>
              <a:chExt cx="4068906" cy="675861"/>
            </a:xfrm>
          </p:grpSpPr>
          <p:cxnSp>
            <p:nvCxnSpPr>
              <p:cNvPr id="738" name="Google Shape;738;p28"/>
              <p:cNvCxnSpPr/>
              <p:nvPr/>
            </p:nvCxnSpPr>
            <p:spPr>
              <a:xfrm>
                <a:off x="4066309" y="2761121"/>
                <a:ext cx="4068906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A5A5A5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39" name="Google Shape;739;p28"/>
              <p:cNvCxnSpPr/>
              <p:nvPr/>
            </p:nvCxnSpPr>
            <p:spPr>
              <a:xfrm>
                <a:off x="4066309" y="3436982"/>
                <a:ext cx="4068906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A5A5A5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</p:grp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>
                <a:latin typeface="Century Gothic" panose="020B0502020202020204" pitchFamily="34" charset="0"/>
              </a:rPr>
              <a:t>Peace Operations Components</a:t>
            </a:r>
            <a:endParaRPr>
              <a:latin typeface="Century Gothic" panose="020B0502020202020204" pitchFamily="34" charset="0"/>
            </a:endParaRPr>
          </a:p>
        </p:txBody>
      </p:sp>
      <p:pic>
        <p:nvPicPr>
          <p:cNvPr id="389" name="Google Shape;389;p8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57200" y="1529921"/>
            <a:ext cx="5255084" cy="4424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8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5848293" y="1851949"/>
            <a:ext cx="3132459" cy="101128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8"/>
          <p:cNvSpPr/>
          <p:nvPr/>
        </p:nvSpPr>
        <p:spPr>
          <a:xfrm>
            <a:off x="5034554" y="1962296"/>
            <a:ext cx="570669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1F"/>
              </a:buClr>
              <a:buSzPts val="1100"/>
              <a:buFont typeface="Century Gothic" panose="020B0502020202020204"/>
              <a:buNone/>
            </a:pPr>
            <a:r>
              <a:rPr lang="en-US" sz="1100" b="1">
                <a:solidFill>
                  <a:srgbClr val="00201F"/>
                </a:solidFill>
                <a:latin typeface="Century Gothic" panose="020B0502020202020204" pitchFamily="34" charset="0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DECIDES</a:t>
            </a:r>
            <a:endParaRPr sz="1600" b="1">
              <a:solidFill>
                <a:srgbClr val="00201F"/>
              </a:solidFill>
              <a:latin typeface="Century Gothic" panose="020B0502020202020204" pitchFamily="34" charset="0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sp>
        <p:nvSpPr>
          <p:cNvPr id="392" name="Google Shape;392;p8"/>
          <p:cNvSpPr/>
          <p:nvPr/>
        </p:nvSpPr>
        <p:spPr>
          <a:xfrm>
            <a:off x="5034553" y="2319814"/>
            <a:ext cx="868536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201F"/>
              </a:buClr>
              <a:buSzPts val="1100"/>
              <a:buFont typeface="Century Gothic" panose="020B0502020202020204"/>
              <a:buNone/>
            </a:pPr>
            <a:r>
              <a:rPr lang="en-US" sz="1100" b="1">
                <a:solidFill>
                  <a:srgbClr val="00201F"/>
                </a:solidFill>
                <a:latin typeface="Century Gothic" panose="020B0502020202020204" pitchFamily="34" charset="0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IMPLEMENTS</a:t>
            </a:r>
            <a:endParaRPr sz="1600" b="1">
              <a:solidFill>
                <a:srgbClr val="00201F"/>
              </a:solidFill>
              <a:latin typeface="Century Gothic" panose="020B0502020202020204" pitchFamily="34" charset="0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grpSp>
        <p:nvGrpSpPr>
          <p:cNvPr id="393" name="Google Shape;393;p8"/>
          <p:cNvGrpSpPr/>
          <p:nvPr/>
        </p:nvGrpSpPr>
        <p:grpSpPr>
          <a:xfrm>
            <a:off x="6173392" y="2572722"/>
            <a:ext cx="2044631" cy="552444"/>
            <a:chOff x="6621322" y="3237955"/>
            <a:chExt cx="1735626" cy="632896"/>
          </a:xfrm>
        </p:grpSpPr>
        <p:pic>
          <p:nvPicPr>
            <p:cNvPr id="394" name="Google Shape;394;p8"/>
            <p:cNvPicPr preferRelativeResize="0"/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6621322" y="3237955"/>
              <a:ext cx="1735626" cy="6328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5" name="Google Shape;395;p8"/>
            <p:cNvSpPr/>
            <p:nvPr/>
          </p:nvSpPr>
          <p:spPr>
            <a:xfrm>
              <a:off x="6896753" y="3277404"/>
              <a:ext cx="1259682" cy="5817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ts val="1100"/>
                <a:buFont typeface="Century Gothic" panose="020B0502020202020204"/>
                <a:buNone/>
              </a:pPr>
              <a:r>
                <a:rPr lang="en-US" sz="1100">
                  <a:solidFill>
                    <a:srgbClr val="FFFF00"/>
                  </a:solidFill>
                  <a:latin typeface="Century Gothic" panose="020B0502020202020204" pitchFamily="34" charset="0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 </a:t>
              </a:r>
              <a:r>
                <a:rPr lang="en-US" sz="1100" b="1">
                  <a:solidFill>
                    <a:schemeClr val="lt1"/>
                  </a:solidFill>
                  <a:latin typeface="Century Gothic" panose="020B0502020202020204" pitchFamily="34" charset="0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MILITARY ADVISER</a:t>
              </a:r>
              <a:endParaRPr>
                <a:latin typeface="Century Gothic" panose="020B0502020202020204" pitchFamily="34" charset="0"/>
              </a:endParaRPr>
            </a:p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 panose="020B0502020202020204"/>
                <a:buNone/>
              </a:pPr>
              <a:r>
                <a:rPr lang="en-US" sz="1100" b="1">
                  <a:solidFill>
                    <a:schemeClr val="lt1"/>
                  </a:solidFill>
                  <a:latin typeface="Century Gothic" panose="020B0502020202020204" pitchFamily="34" charset="0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POLICE ADVISER</a:t>
              </a:r>
              <a:endParaRPr>
                <a:latin typeface="Century Gothic" panose="020B0502020202020204" pitchFamily="34" charset="0"/>
              </a:endParaRPr>
            </a:p>
          </p:txBody>
        </p:sp>
      </p:grpSp>
      <p:sp>
        <p:nvSpPr>
          <p:cNvPr id="396" name="Google Shape;396;p8"/>
          <p:cNvSpPr/>
          <p:nvPr/>
        </p:nvSpPr>
        <p:spPr>
          <a:xfrm>
            <a:off x="3893967" y="2607448"/>
            <a:ext cx="1829892" cy="384234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rPr lang="en-US" sz="1100" b="0">
                <a:solidFill>
                  <a:schemeClr val="lt1"/>
                </a:solidFill>
                <a:latin typeface="Century Gothic" panose="020B0502020202020204" pitchFamily="34" charset="0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USGDPO/USGDOS/USGDPPA</a:t>
            </a:r>
            <a:endParaRPr>
              <a:latin typeface="Century Gothic" panose="020B0502020202020204" pitchFamily="34" charset="0"/>
            </a:endParaRPr>
          </a:p>
        </p:txBody>
      </p:sp>
      <p:grpSp>
        <p:nvGrpSpPr>
          <p:cNvPr id="397" name="Google Shape;397;p8"/>
          <p:cNvGrpSpPr/>
          <p:nvPr/>
        </p:nvGrpSpPr>
        <p:grpSpPr>
          <a:xfrm>
            <a:off x="6173387" y="3182119"/>
            <a:ext cx="2044637" cy="292260"/>
            <a:chOff x="6621322" y="3237955"/>
            <a:chExt cx="2054644" cy="749225"/>
          </a:xfrm>
        </p:grpSpPr>
        <p:pic>
          <p:nvPicPr>
            <p:cNvPr id="398" name="Google Shape;398;p8"/>
            <p:cNvPicPr preferRelativeResize="0"/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6621322" y="3237955"/>
              <a:ext cx="2054644" cy="749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9" name="Google Shape;399;p8"/>
            <p:cNvSpPr/>
            <p:nvPr/>
          </p:nvSpPr>
          <p:spPr>
            <a:xfrm>
              <a:off x="6667848" y="3326974"/>
              <a:ext cx="1961595" cy="650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ts val="1100"/>
                <a:buFont typeface="Century Gothic" panose="020B0502020202020204"/>
                <a:buNone/>
              </a:pPr>
              <a:r>
                <a:rPr lang="en-US" sz="1100">
                  <a:solidFill>
                    <a:srgbClr val="FFFF00"/>
                  </a:solidFill>
                  <a:latin typeface="Century Gothic" panose="020B0502020202020204" pitchFamily="34" charset="0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 </a:t>
              </a:r>
              <a:r>
                <a:rPr lang="en-US" sz="1100" b="1">
                  <a:solidFill>
                    <a:schemeClr val="lt1"/>
                  </a:solidFill>
                  <a:latin typeface="Century Gothic" panose="020B0502020202020204" pitchFamily="34" charset="0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UN AUTHORITY IN THE FIELD </a:t>
              </a:r>
              <a:endParaRPr>
                <a:latin typeface="Century Gothic" panose="020B0502020202020204" pitchFamily="34" charset="0"/>
              </a:endParaRPr>
            </a:p>
          </p:txBody>
        </p:sp>
      </p:grpSp>
      <p:cxnSp>
        <p:nvCxnSpPr>
          <p:cNvPr id="400" name="Google Shape;400;p8"/>
          <p:cNvCxnSpPr/>
          <p:nvPr/>
        </p:nvCxnSpPr>
        <p:spPr>
          <a:xfrm rot="10800000">
            <a:off x="4664597" y="3297869"/>
            <a:ext cx="1508790" cy="0"/>
          </a:xfrm>
          <a:prstGeom prst="straightConnector1">
            <a:avLst/>
          </a:prstGeom>
          <a:noFill/>
          <a:ln w="1587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01" name="Google Shape;401;p8"/>
          <p:cNvCxnSpPr/>
          <p:nvPr/>
        </p:nvCxnSpPr>
        <p:spPr>
          <a:xfrm rot="10800000">
            <a:off x="4664597" y="4357346"/>
            <a:ext cx="3784923" cy="0"/>
          </a:xfrm>
          <a:prstGeom prst="straightConnector1">
            <a:avLst/>
          </a:prstGeom>
          <a:noFill/>
          <a:ln w="19050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02" name="Google Shape;402;p8"/>
          <p:cNvCxnSpPr/>
          <p:nvPr/>
        </p:nvCxnSpPr>
        <p:spPr>
          <a:xfrm>
            <a:off x="8449520" y="2863229"/>
            <a:ext cx="0" cy="1494117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403" name="Google Shape;403;p8"/>
          <p:cNvGrpSpPr/>
          <p:nvPr/>
        </p:nvGrpSpPr>
        <p:grpSpPr>
          <a:xfrm>
            <a:off x="6173392" y="4080882"/>
            <a:ext cx="2044631" cy="552444"/>
            <a:chOff x="6621322" y="3237955"/>
            <a:chExt cx="1735626" cy="632896"/>
          </a:xfrm>
        </p:grpSpPr>
        <p:pic>
          <p:nvPicPr>
            <p:cNvPr id="404" name="Google Shape;404;p8"/>
            <p:cNvPicPr preferRelativeResize="0"/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6621322" y="3237955"/>
              <a:ext cx="1735626" cy="6328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5" name="Google Shape;405;p8"/>
            <p:cNvSpPr/>
            <p:nvPr/>
          </p:nvSpPr>
          <p:spPr>
            <a:xfrm>
              <a:off x="6896753" y="3277404"/>
              <a:ext cx="1332468" cy="5817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ts val="1100"/>
                <a:buFont typeface="Century Gothic" panose="020B0502020202020204"/>
                <a:buNone/>
              </a:pPr>
              <a:r>
                <a:rPr lang="en-US" sz="1100">
                  <a:solidFill>
                    <a:srgbClr val="FFFF00"/>
                  </a:solidFill>
                  <a:latin typeface="Century Gothic" panose="020B0502020202020204" pitchFamily="34" charset="0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 </a:t>
              </a:r>
              <a:r>
                <a:rPr lang="en-US" sz="1100" b="1">
                  <a:solidFill>
                    <a:schemeClr val="lt1"/>
                  </a:solidFill>
                  <a:latin typeface="Century Gothic" panose="020B0502020202020204" pitchFamily="34" charset="0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OVERSIGHT HOPC AND HOMC</a:t>
              </a:r>
              <a:endParaRPr>
                <a:latin typeface="Century Gothic" panose="020B0502020202020204" pitchFamily="34" charset="0"/>
              </a:endParaRPr>
            </a:p>
          </p:txBody>
        </p:sp>
      </p:grpSp>
      <p:sp>
        <p:nvSpPr>
          <p:cNvPr id="406" name="Google Shape;406;p8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entury Gothic" panose="020B0502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entury Gothic" panose="020B0502020202020204" pitchFamily="34" charset="0"/>
                <a:sym typeface="Century Gothic" panose="020B0502020202020204"/>
              </a:rPr>
              <a:t>11</a:t>
            </a:fld>
            <a:endParaRPr sz="1200" b="0" i="0" u="none" strike="noStrike" cap="none">
              <a:solidFill>
                <a:srgbClr val="888888"/>
              </a:solidFill>
              <a:latin typeface="Century Gothic" panose="020B0502020202020204" pitchFamily="34" charset="0"/>
              <a:sym typeface="Century Gothic" panose="020B0502020202020204"/>
            </a:endParaRPr>
          </a:p>
        </p:txBody>
      </p:sp>
      <p:sp>
        <p:nvSpPr>
          <p:cNvPr id="407" name="Google Shape;407;p8"/>
          <p:cNvSpPr txBox="1"/>
          <p:nvPr/>
        </p:nvSpPr>
        <p:spPr>
          <a:xfrm>
            <a:off x="4183299" y="5182217"/>
            <a:ext cx="1097418" cy="2769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Police Units</a:t>
            </a:r>
            <a:endParaRPr>
              <a:latin typeface="Century Gothic" panose="020B0502020202020204" pitchFamily="34" charset="0"/>
            </a:endParaRPr>
          </a:p>
        </p:txBody>
      </p:sp>
      <p:sp>
        <p:nvSpPr>
          <p:cNvPr id="408" name="Google Shape;408;p8"/>
          <p:cNvSpPr txBox="1"/>
          <p:nvPr/>
        </p:nvSpPr>
        <p:spPr>
          <a:xfrm>
            <a:off x="2856606" y="5432560"/>
            <a:ext cx="1512595" cy="2769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Regional Offices</a:t>
            </a:r>
            <a:endParaRPr>
              <a:latin typeface="Century Gothic" panose="020B0502020202020204" pitchFamily="34" charset="0"/>
            </a:endParaRPr>
          </a:p>
        </p:txBody>
      </p:sp>
      <p:sp>
        <p:nvSpPr>
          <p:cNvPr id="409" name="Google Shape;409;p8"/>
          <p:cNvSpPr txBox="1"/>
          <p:nvPr/>
        </p:nvSpPr>
        <p:spPr>
          <a:xfrm>
            <a:off x="1995809" y="5154119"/>
            <a:ext cx="1177059" cy="2769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entury Gothic" panose="020B0502020202020204" pitchFamily="34" charset="0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Military  Units</a:t>
            </a:r>
            <a:endParaRPr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1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Carana Country Profile</a:t>
            </a:r>
            <a:br>
              <a:rPr lang="en-US"/>
            </a:br>
            <a:endParaRPr lang="en-US"/>
          </a:p>
        </p:txBody>
      </p:sp>
      <p:sp>
        <p:nvSpPr>
          <p:cNvPr id="435" name="Google Shape;435;p11"/>
          <p:cNvSpPr txBox="1">
            <a:spLocks noGrp="1"/>
          </p:cNvSpPr>
          <p:nvPr>
            <p:ph type="body" idx="1"/>
          </p:nvPr>
        </p:nvSpPr>
        <p:spPr>
          <a:xfrm>
            <a:off x="457200" y="1396556"/>
            <a:ext cx="8037513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</a:pPr>
            <a:endParaRPr>
              <a:highlight>
                <a:srgbClr val="FFFF00"/>
              </a:highlight>
            </a:endParaRPr>
          </a:p>
          <a:p>
            <a:pPr marL="457200" lvl="1" indent="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</a:pPr>
            <a:endParaRPr>
              <a:highlight>
                <a:srgbClr val="FFFF00"/>
              </a:highlight>
            </a:endParaRPr>
          </a:p>
        </p:txBody>
      </p:sp>
      <p:pic>
        <p:nvPicPr>
          <p:cNvPr id="437" name="Google Shape;437;p11" title="Introduction to Carana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160355" y="1757672"/>
            <a:ext cx="4560000" cy="342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8" name="Google Shape;438;p11"/>
          <p:cNvGrpSpPr/>
          <p:nvPr/>
        </p:nvGrpSpPr>
        <p:grpSpPr>
          <a:xfrm>
            <a:off x="7691227" y="4978244"/>
            <a:ext cx="898945" cy="1090683"/>
            <a:chOff x="9950022" y="913489"/>
            <a:chExt cx="898945" cy="1090683"/>
          </a:xfrm>
        </p:grpSpPr>
        <p:grpSp>
          <p:nvGrpSpPr>
            <p:cNvPr id="439" name="Google Shape;439;p11"/>
            <p:cNvGrpSpPr/>
            <p:nvPr/>
          </p:nvGrpSpPr>
          <p:grpSpPr>
            <a:xfrm>
              <a:off x="9990042" y="924172"/>
              <a:ext cx="858925" cy="1080000"/>
              <a:chOff x="7157084" y="2792729"/>
              <a:chExt cx="321945" cy="404812"/>
            </a:xfrm>
          </p:grpSpPr>
          <p:sp>
            <p:nvSpPr>
              <p:cNvPr id="440" name="Google Shape;440;p11"/>
              <p:cNvSpPr/>
              <p:nvPr/>
            </p:nvSpPr>
            <p:spPr>
              <a:xfrm>
                <a:off x="7157084" y="2792729"/>
                <a:ext cx="321945" cy="404812"/>
              </a:xfrm>
              <a:custGeom>
                <a:avLst/>
                <a:gdLst/>
                <a:ahLst/>
                <a:cxnLst/>
                <a:rect l="l" t="t" r="r" b="b"/>
                <a:pathLst>
                  <a:path w="321945" h="404812" extrusionOk="0">
                    <a:moveTo>
                      <a:pt x="321945" y="80963"/>
                    </a:moveTo>
                    <a:cubicBezTo>
                      <a:pt x="321945" y="71438"/>
                      <a:pt x="313372" y="62865"/>
                      <a:pt x="303847" y="62865"/>
                    </a:cubicBezTo>
                    <a:cubicBezTo>
                      <a:pt x="303847" y="62865"/>
                      <a:pt x="46672" y="62865"/>
                      <a:pt x="46672" y="62865"/>
                    </a:cubicBezTo>
                    <a:cubicBezTo>
                      <a:pt x="30480" y="62865"/>
                      <a:pt x="23813" y="48578"/>
                      <a:pt x="23813" y="41910"/>
                    </a:cubicBezTo>
                    <a:cubicBezTo>
                      <a:pt x="23813" y="34290"/>
                      <a:pt x="30480" y="20955"/>
                      <a:pt x="47625" y="20955"/>
                    </a:cubicBezTo>
                    <a:cubicBezTo>
                      <a:pt x="47625" y="20955"/>
                      <a:pt x="304800" y="20955"/>
                      <a:pt x="304800" y="20955"/>
                    </a:cubicBezTo>
                    <a:cubicBezTo>
                      <a:pt x="310515" y="20955"/>
                      <a:pt x="316230" y="16193"/>
                      <a:pt x="316230" y="10478"/>
                    </a:cubicBezTo>
                    <a:cubicBezTo>
                      <a:pt x="316230" y="4763"/>
                      <a:pt x="310515" y="0"/>
                      <a:pt x="304800" y="0"/>
                    </a:cubicBezTo>
                    <a:lnTo>
                      <a:pt x="47625" y="0"/>
                    </a:lnTo>
                    <a:cubicBezTo>
                      <a:pt x="20003" y="0"/>
                      <a:pt x="0" y="16193"/>
                      <a:pt x="0" y="41910"/>
                    </a:cubicBezTo>
                    <a:lnTo>
                      <a:pt x="0" y="364808"/>
                    </a:lnTo>
                    <a:cubicBezTo>
                      <a:pt x="0" y="386715"/>
                      <a:pt x="18097" y="404813"/>
                      <a:pt x="40005" y="404813"/>
                    </a:cubicBezTo>
                    <a:lnTo>
                      <a:pt x="280035" y="404813"/>
                    </a:lnTo>
                    <a:cubicBezTo>
                      <a:pt x="301943" y="404813"/>
                      <a:pt x="320993" y="386715"/>
                      <a:pt x="320993" y="364808"/>
                    </a:cubicBezTo>
                    <a:cubicBezTo>
                      <a:pt x="321945" y="364808"/>
                      <a:pt x="321945" y="80963"/>
                      <a:pt x="321945" y="80963"/>
                    </a:cubicBezTo>
                    <a:close/>
                    <a:moveTo>
                      <a:pt x="139065" y="93345"/>
                    </a:moveTo>
                    <a:lnTo>
                      <a:pt x="142875" y="88583"/>
                    </a:lnTo>
                    <a:lnTo>
                      <a:pt x="184785" y="88583"/>
                    </a:lnTo>
                    <a:lnTo>
                      <a:pt x="187643" y="90488"/>
                    </a:lnTo>
                    <a:lnTo>
                      <a:pt x="188595" y="93345"/>
                    </a:lnTo>
                    <a:lnTo>
                      <a:pt x="188595" y="117158"/>
                    </a:lnTo>
                    <a:lnTo>
                      <a:pt x="184785" y="121920"/>
                    </a:lnTo>
                    <a:lnTo>
                      <a:pt x="142875" y="121920"/>
                    </a:lnTo>
                    <a:lnTo>
                      <a:pt x="140018" y="120015"/>
                    </a:lnTo>
                    <a:lnTo>
                      <a:pt x="139065" y="117158"/>
                    </a:lnTo>
                    <a:lnTo>
                      <a:pt x="139065" y="93345"/>
                    </a:lnTo>
                    <a:close/>
                    <a:moveTo>
                      <a:pt x="52388" y="94298"/>
                    </a:moveTo>
                    <a:lnTo>
                      <a:pt x="56197" y="89535"/>
                    </a:lnTo>
                    <a:lnTo>
                      <a:pt x="98108" y="89535"/>
                    </a:lnTo>
                    <a:lnTo>
                      <a:pt x="100965" y="91440"/>
                    </a:lnTo>
                    <a:lnTo>
                      <a:pt x="101918" y="94298"/>
                    </a:lnTo>
                    <a:lnTo>
                      <a:pt x="101918" y="118110"/>
                    </a:lnTo>
                    <a:lnTo>
                      <a:pt x="98108" y="122873"/>
                    </a:lnTo>
                    <a:lnTo>
                      <a:pt x="56197" y="122873"/>
                    </a:lnTo>
                    <a:lnTo>
                      <a:pt x="53340" y="120968"/>
                    </a:lnTo>
                    <a:lnTo>
                      <a:pt x="52388" y="118110"/>
                    </a:lnTo>
                    <a:lnTo>
                      <a:pt x="52388" y="94298"/>
                    </a:lnTo>
                    <a:close/>
                    <a:moveTo>
                      <a:pt x="99060" y="380048"/>
                    </a:moveTo>
                    <a:lnTo>
                      <a:pt x="57150" y="380048"/>
                    </a:lnTo>
                    <a:lnTo>
                      <a:pt x="54293" y="378142"/>
                    </a:lnTo>
                    <a:lnTo>
                      <a:pt x="53340" y="375285"/>
                    </a:lnTo>
                    <a:lnTo>
                      <a:pt x="53340" y="351473"/>
                    </a:lnTo>
                    <a:lnTo>
                      <a:pt x="57150" y="346710"/>
                    </a:lnTo>
                    <a:lnTo>
                      <a:pt x="99060" y="346710"/>
                    </a:lnTo>
                    <a:lnTo>
                      <a:pt x="101918" y="348615"/>
                    </a:lnTo>
                    <a:lnTo>
                      <a:pt x="102870" y="351473"/>
                    </a:lnTo>
                    <a:lnTo>
                      <a:pt x="102870" y="375285"/>
                    </a:lnTo>
                    <a:lnTo>
                      <a:pt x="99060" y="380048"/>
                    </a:lnTo>
                    <a:close/>
                    <a:moveTo>
                      <a:pt x="189547" y="375285"/>
                    </a:moveTo>
                    <a:lnTo>
                      <a:pt x="185738" y="380048"/>
                    </a:lnTo>
                    <a:lnTo>
                      <a:pt x="143828" y="380048"/>
                    </a:lnTo>
                    <a:lnTo>
                      <a:pt x="140970" y="378142"/>
                    </a:lnTo>
                    <a:lnTo>
                      <a:pt x="140018" y="375285"/>
                    </a:lnTo>
                    <a:lnTo>
                      <a:pt x="140018" y="351473"/>
                    </a:lnTo>
                    <a:lnTo>
                      <a:pt x="143828" y="346710"/>
                    </a:lnTo>
                    <a:lnTo>
                      <a:pt x="185738" y="346710"/>
                    </a:lnTo>
                    <a:lnTo>
                      <a:pt x="188595" y="348615"/>
                    </a:lnTo>
                    <a:lnTo>
                      <a:pt x="189547" y="351473"/>
                    </a:lnTo>
                    <a:lnTo>
                      <a:pt x="189547" y="375285"/>
                    </a:lnTo>
                    <a:close/>
                    <a:moveTo>
                      <a:pt x="162878" y="302895"/>
                    </a:moveTo>
                    <a:cubicBezTo>
                      <a:pt x="124778" y="302895"/>
                      <a:pt x="94297" y="272415"/>
                      <a:pt x="94297" y="234315"/>
                    </a:cubicBezTo>
                    <a:cubicBezTo>
                      <a:pt x="94297" y="196215"/>
                      <a:pt x="124778" y="165735"/>
                      <a:pt x="162878" y="165735"/>
                    </a:cubicBezTo>
                    <a:cubicBezTo>
                      <a:pt x="200978" y="165735"/>
                      <a:pt x="231458" y="196215"/>
                      <a:pt x="231458" y="234315"/>
                    </a:cubicBezTo>
                    <a:cubicBezTo>
                      <a:pt x="231458" y="272415"/>
                      <a:pt x="200978" y="302895"/>
                      <a:pt x="162878" y="302895"/>
                    </a:cubicBezTo>
                    <a:close/>
                    <a:moveTo>
                      <a:pt x="275272" y="375285"/>
                    </a:moveTo>
                    <a:lnTo>
                      <a:pt x="271463" y="380048"/>
                    </a:lnTo>
                    <a:lnTo>
                      <a:pt x="229553" y="380048"/>
                    </a:lnTo>
                    <a:lnTo>
                      <a:pt x="226695" y="378142"/>
                    </a:lnTo>
                    <a:lnTo>
                      <a:pt x="225743" y="375285"/>
                    </a:lnTo>
                    <a:lnTo>
                      <a:pt x="225743" y="351473"/>
                    </a:lnTo>
                    <a:lnTo>
                      <a:pt x="229553" y="346710"/>
                    </a:lnTo>
                    <a:lnTo>
                      <a:pt x="271463" y="346710"/>
                    </a:lnTo>
                    <a:lnTo>
                      <a:pt x="274320" y="348615"/>
                    </a:lnTo>
                    <a:lnTo>
                      <a:pt x="275272" y="351473"/>
                    </a:lnTo>
                    <a:lnTo>
                      <a:pt x="275272" y="375285"/>
                    </a:lnTo>
                    <a:close/>
                    <a:moveTo>
                      <a:pt x="275272" y="117158"/>
                    </a:moveTo>
                    <a:lnTo>
                      <a:pt x="271463" y="121920"/>
                    </a:lnTo>
                    <a:lnTo>
                      <a:pt x="229553" y="121920"/>
                    </a:lnTo>
                    <a:lnTo>
                      <a:pt x="226695" y="120015"/>
                    </a:lnTo>
                    <a:lnTo>
                      <a:pt x="225743" y="117158"/>
                    </a:lnTo>
                    <a:lnTo>
                      <a:pt x="225743" y="93345"/>
                    </a:lnTo>
                    <a:lnTo>
                      <a:pt x="229553" y="88583"/>
                    </a:lnTo>
                    <a:lnTo>
                      <a:pt x="271463" y="88583"/>
                    </a:lnTo>
                    <a:lnTo>
                      <a:pt x="274320" y="90488"/>
                    </a:lnTo>
                    <a:lnTo>
                      <a:pt x="275272" y="93345"/>
                    </a:lnTo>
                    <a:lnTo>
                      <a:pt x="275272" y="117158"/>
                    </a:lnTo>
                    <a:close/>
                  </a:path>
                </a:pathLst>
              </a:custGeom>
              <a:solidFill>
                <a:srgbClr val="1C3A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  <p:sp>
            <p:nvSpPr>
              <p:cNvPr id="441" name="Google Shape;441;p11"/>
              <p:cNvSpPr/>
              <p:nvPr/>
            </p:nvSpPr>
            <p:spPr>
              <a:xfrm>
                <a:off x="7296150" y="2979029"/>
                <a:ext cx="69532" cy="98887"/>
              </a:xfrm>
              <a:custGeom>
                <a:avLst/>
                <a:gdLst/>
                <a:ahLst/>
                <a:cxnLst/>
                <a:rect l="l" t="t" r="r" b="b"/>
                <a:pathLst>
                  <a:path w="69532" h="98887" extrusionOk="0">
                    <a:moveTo>
                      <a:pt x="6668" y="1343"/>
                    </a:moveTo>
                    <a:cubicBezTo>
                      <a:pt x="2857" y="-1515"/>
                      <a:pt x="0" y="390"/>
                      <a:pt x="0" y="5153"/>
                    </a:cubicBezTo>
                    <a:lnTo>
                      <a:pt x="0" y="93735"/>
                    </a:lnTo>
                    <a:cubicBezTo>
                      <a:pt x="0" y="98498"/>
                      <a:pt x="2857" y="100403"/>
                      <a:pt x="6668" y="97545"/>
                    </a:cubicBezTo>
                    <a:lnTo>
                      <a:pt x="66675" y="54683"/>
                    </a:lnTo>
                    <a:cubicBezTo>
                      <a:pt x="70485" y="51825"/>
                      <a:pt x="70485" y="47063"/>
                      <a:pt x="66675" y="44205"/>
                    </a:cubicBezTo>
                    <a:lnTo>
                      <a:pt x="6668" y="1343"/>
                    </a:lnTo>
                    <a:close/>
                  </a:path>
                </a:pathLst>
              </a:custGeom>
              <a:solidFill>
                <a:srgbClr val="0EAF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</p:grpSp>
        <p:grpSp>
          <p:nvGrpSpPr>
            <p:cNvPr id="442" name="Google Shape;442;p11"/>
            <p:cNvGrpSpPr/>
            <p:nvPr/>
          </p:nvGrpSpPr>
          <p:grpSpPr>
            <a:xfrm>
              <a:off x="9950022" y="913489"/>
              <a:ext cx="858925" cy="1080000"/>
              <a:chOff x="7157084" y="2792729"/>
              <a:chExt cx="321945" cy="404812"/>
            </a:xfrm>
          </p:grpSpPr>
          <p:sp>
            <p:nvSpPr>
              <p:cNvPr id="443" name="Google Shape;443;p11"/>
              <p:cNvSpPr/>
              <p:nvPr/>
            </p:nvSpPr>
            <p:spPr>
              <a:xfrm>
                <a:off x="7157084" y="2792729"/>
                <a:ext cx="321945" cy="404812"/>
              </a:xfrm>
              <a:custGeom>
                <a:avLst/>
                <a:gdLst/>
                <a:ahLst/>
                <a:cxnLst/>
                <a:rect l="l" t="t" r="r" b="b"/>
                <a:pathLst>
                  <a:path w="321945" h="404812" extrusionOk="0">
                    <a:moveTo>
                      <a:pt x="321945" y="80963"/>
                    </a:moveTo>
                    <a:cubicBezTo>
                      <a:pt x="321945" y="71438"/>
                      <a:pt x="313372" y="62865"/>
                      <a:pt x="303847" y="62865"/>
                    </a:cubicBezTo>
                    <a:cubicBezTo>
                      <a:pt x="303847" y="62865"/>
                      <a:pt x="46672" y="62865"/>
                      <a:pt x="46672" y="62865"/>
                    </a:cubicBezTo>
                    <a:cubicBezTo>
                      <a:pt x="30480" y="62865"/>
                      <a:pt x="23813" y="48578"/>
                      <a:pt x="23813" y="41910"/>
                    </a:cubicBezTo>
                    <a:cubicBezTo>
                      <a:pt x="23813" y="34290"/>
                      <a:pt x="30480" y="20955"/>
                      <a:pt x="47625" y="20955"/>
                    </a:cubicBezTo>
                    <a:cubicBezTo>
                      <a:pt x="47625" y="20955"/>
                      <a:pt x="304800" y="20955"/>
                      <a:pt x="304800" y="20955"/>
                    </a:cubicBezTo>
                    <a:cubicBezTo>
                      <a:pt x="310515" y="20955"/>
                      <a:pt x="316230" y="16193"/>
                      <a:pt x="316230" y="10478"/>
                    </a:cubicBezTo>
                    <a:cubicBezTo>
                      <a:pt x="316230" y="4763"/>
                      <a:pt x="310515" y="0"/>
                      <a:pt x="304800" y="0"/>
                    </a:cubicBezTo>
                    <a:lnTo>
                      <a:pt x="47625" y="0"/>
                    </a:lnTo>
                    <a:cubicBezTo>
                      <a:pt x="20003" y="0"/>
                      <a:pt x="0" y="16193"/>
                      <a:pt x="0" y="41910"/>
                    </a:cubicBezTo>
                    <a:lnTo>
                      <a:pt x="0" y="364808"/>
                    </a:lnTo>
                    <a:cubicBezTo>
                      <a:pt x="0" y="386715"/>
                      <a:pt x="18097" y="404813"/>
                      <a:pt x="40005" y="404813"/>
                    </a:cubicBezTo>
                    <a:lnTo>
                      <a:pt x="280035" y="404813"/>
                    </a:lnTo>
                    <a:cubicBezTo>
                      <a:pt x="301943" y="404813"/>
                      <a:pt x="320993" y="386715"/>
                      <a:pt x="320993" y="364808"/>
                    </a:cubicBezTo>
                    <a:cubicBezTo>
                      <a:pt x="321945" y="364808"/>
                      <a:pt x="321945" y="80963"/>
                      <a:pt x="321945" y="80963"/>
                    </a:cubicBezTo>
                    <a:close/>
                    <a:moveTo>
                      <a:pt x="139065" y="93345"/>
                    </a:moveTo>
                    <a:lnTo>
                      <a:pt x="142875" y="88583"/>
                    </a:lnTo>
                    <a:lnTo>
                      <a:pt x="184785" y="88583"/>
                    </a:lnTo>
                    <a:lnTo>
                      <a:pt x="187643" y="90488"/>
                    </a:lnTo>
                    <a:lnTo>
                      <a:pt x="188595" y="93345"/>
                    </a:lnTo>
                    <a:lnTo>
                      <a:pt x="188595" y="117158"/>
                    </a:lnTo>
                    <a:lnTo>
                      <a:pt x="184785" y="121920"/>
                    </a:lnTo>
                    <a:lnTo>
                      <a:pt x="142875" y="121920"/>
                    </a:lnTo>
                    <a:lnTo>
                      <a:pt x="140018" y="120015"/>
                    </a:lnTo>
                    <a:lnTo>
                      <a:pt x="139065" y="117158"/>
                    </a:lnTo>
                    <a:lnTo>
                      <a:pt x="139065" y="93345"/>
                    </a:lnTo>
                    <a:close/>
                    <a:moveTo>
                      <a:pt x="52388" y="94298"/>
                    </a:moveTo>
                    <a:lnTo>
                      <a:pt x="56197" y="89535"/>
                    </a:lnTo>
                    <a:lnTo>
                      <a:pt x="98108" y="89535"/>
                    </a:lnTo>
                    <a:lnTo>
                      <a:pt x="100965" y="91440"/>
                    </a:lnTo>
                    <a:lnTo>
                      <a:pt x="101918" y="94298"/>
                    </a:lnTo>
                    <a:lnTo>
                      <a:pt x="101918" y="118110"/>
                    </a:lnTo>
                    <a:lnTo>
                      <a:pt x="98108" y="122873"/>
                    </a:lnTo>
                    <a:lnTo>
                      <a:pt x="56197" y="122873"/>
                    </a:lnTo>
                    <a:lnTo>
                      <a:pt x="53340" y="120968"/>
                    </a:lnTo>
                    <a:lnTo>
                      <a:pt x="52388" y="118110"/>
                    </a:lnTo>
                    <a:lnTo>
                      <a:pt x="52388" y="94298"/>
                    </a:lnTo>
                    <a:close/>
                    <a:moveTo>
                      <a:pt x="99060" y="380048"/>
                    </a:moveTo>
                    <a:lnTo>
                      <a:pt x="57150" y="380048"/>
                    </a:lnTo>
                    <a:lnTo>
                      <a:pt x="54293" y="378142"/>
                    </a:lnTo>
                    <a:lnTo>
                      <a:pt x="53340" y="375285"/>
                    </a:lnTo>
                    <a:lnTo>
                      <a:pt x="53340" y="351473"/>
                    </a:lnTo>
                    <a:lnTo>
                      <a:pt x="57150" y="346710"/>
                    </a:lnTo>
                    <a:lnTo>
                      <a:pt x="99060" y="346710"/>
                    </a:lnTo>
                    <a:lnTo>
                      <a:pt x="101918" y="348615"/>
                    </a:lnTo>
                    <a:lnTo>
                      <a:pt x="102870" y="351473"/>
                    </a:lnTo>
                    <a:lnTo>
                      <a:pt x="102870" y="375285"/>
                    </a:lnTo>
                    <a:lnTo>
                      <a:pt x="99060" y="380048"/>
                    </a:lnTo>
                    <a:close/>
                    <a:moveTo>
                      <a:pt x="189547" y="375285"/>
                    </a:moveTo>
                    <a:lnTo>
                      <a:pt x="185738" y="380048"/>
                    </a:lnTo>
                    <a:lnTo>
                      <a:pt x="143828" y="380048"/>
                    </a:lnTo>
                    <a:lnTo>
                      <a:pt x="140970" y="378142"/>
                    </a:lnTo>
                    <a:lnTo>
                      <a:pt x="140018" y="375285"/>
                    </a:lnTo>
                    <a:lnTo>
                      <a:pt x="140018" y="351473"/>
                    </a:lnTo>
                    <a:lnTo>
                      <a:pt x="143828" y="346710"/>
                    </a:lnTo>
                    <a:lnTo>
                      <a:pt x="185738" y="346710"/>
                    </a:lnTo>
                    <a:lnTo>
                      <a:pt x="188595" y="348615"/>
                    </a:lnTo>
                    <a:lnTo>
                      <a:pt x="189547" y="351473"/>
                    </a:lnTo>
                    <a:lnTo>
                      <a:pt x="189547" y="375285"/>
                    </a:lnTo>
                    <a:close/>
                    <a:moveTo>
                      <a:pt x="162878" y="302895"/>
                    </a:moveTo>
                    <a:cubicBezTo>
                      <a:pt x="124778" y="302895"/>
                      <a:pt x="94297" y="272415"/>
                      <a:pt x="94297" y="234315"/>
                    </a:cubicBezTo>
                    <a:cubicBezTo>
                      <a:pt x="94297" y="196215"/>
                      <a:pt x="124778" y="165735"/>
                      <a:pt x="162878" y="165735"/>
                    </a:cubicBezTo>
                    <a:cubicBezTo>
                      <a:pt x="200978" y="165735"/>
                      <a:pt x="231458" y="196215"/>
                      <a:pt x="231458" y="234315"/>
                    </a:cubicBezTo>
                    <a:cubicBezTo>
                      <a:pt x="231458" y="272415"/>
                      <a:pt x="200978" y="302895"/>
                      <a:pt x="162878" y="302895"/>
                    </a:cubicBezTo>
                    <a:close/>
                    <a:moveTo>
                      <a:pt x="275272" y="375285"/>
                    </a:moveTo>
                    <a:lnTo>
                      <a:pt x="271463" y="380048"/>
                    </a:lnTo>
                    <a:lnTo>
                      <a:pt x="229553" y="380048"/>
                    </a:lnTo>
                    <a:lnTo>
                      <a:pt x="226695" y="378142"/>
                    </a:lnTo>
                    <a:lnTo>
                      <a:pt x="225743" y="375285"/>
                    </a:lnTo>
                    <a:lnTo>
                      <a:pt x="225743" y="351473"/>
                    </a:lnTo>
                    <a:lnTo>
                      <a:pt x="229553" y="346710"/>
                    </a:lnTo>
                    <a:lnTo>
                      <a:pt x="271463" y="346710"/>
                    </a:lnTo>
                    <a:lnTo>
                      <a:pt x="274320" y="348615"/>
                    </a:lnTo>
                    <a:lnTo>
                      <a:pt x="275272" y="351473"/>
                    </a:lnTo>
                    <a:lnTo>
                      <a:pt x="275272" y="375285"/>
                    </a:lnTo>
                    <a:close/>
                    <a:moveTo>
                      <a:pt x="275272" y="117158"/>
                    </a:moveTo>
                    <a:lnTo>
                      <a:pt x="271463" y="121920"/>
                    </a:lnTo>
                    <a:lnTo>
                      <a:pt x="229553" y="121920"/>
                    </a:lnTo>
                    <a:lnTo>
                      <a:pt x="226695" y="120015"/>
                    </a:lnTo>
                    <a:lnTo>
                      <a:pt x="225743" y="117158"/>
                    </a:lnTo>
                    <a:lnTo>
                      <a:pt x="225743" y="93345"/>
                    </a:lnTo>
                    <a:lnTo>
                      <a:pt x="229553" y="88583"/>
                    </a:lnTo>
                    <a:lnTo>
                      <a:pt x="271463" y="88583"/>
                    </a:lnTo>
                    <a:lnTo>
                      <a:pt x="274320" y="90488"/>
                    </a:lnTo>
                    <a:lnTo>
                      <a:pt x="275272" y="93345"/>
                    </a:lnTo>
                    <a:lnTo>
                      <a:pt x="275272" y="117158"/>
                    </a:lnTo>
                    <a:close/>
                  </a:path>
                </a:pathLst>
              </a:custGeom>
              <a:solidFill>
                <a:srgbClr val="1C3A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  <p:sp>
            <p:nvSpPr>
              <p:cNvPr id="444" name="Google Shape;444;p11"/>
              <p:cNvSpPr/>
              <p:nvPr/>
            </p:nvSpPr>
            <p:spPr>
              <a:xfrm>
                <a:off x="7296150" y="2979029"/>
                <a:ext cx="69532" cy="98887"/>
              </a:xfrm>
              <a:custGeom>
                <a:avLst/>
                <a:gdLst/>
                <a:ahLst/>
                <a:cxnLst/>
                <a:rect l="l" t="t" r="r" b="b"/>
                <a:pathLst>
                  <a:path w="69532" h="98887" extrusionOk="0">
                    <a:moveTo>
                      <a:pt x="6668" y="1343"/>
                    </a:moveTo>
                    <a:cubicBezTo>
                      <a:pt x="2857" y="-1515"/>
                      <a:pt x="0" y="390"/>
                      <a:pt x="0" y="5153"/>
                    </a:cubicBezTo>
                    <a:lnTo>
                      <a:pt x="0" y="93735"/>
                    </a:lnTo>
                    <a:cubicBezTo>
                      <a:pt x="0" y="98498"/>
                      <a:pt x="2857" y="100403"/>
                      <a:pt x="6668" y="97545"/>
                    </a:cubicBezTo>
                    <a:lnTo>
                      <a:pt x="66675" y="54683"/>
                    </a:lnTo>
                    <a:cubicBezTo>
                      <a:pt x="70485" y="51825"/>
                      <a:pt x="70485" y="47063"/>
                      <a:pt x="66675" y="44205"/>
                    </a:cubicBezTo>
                    <a:lnTo>
                      <a:pt x="6668" y="1343"/>
                    </a:lnTo>
                    <a:close/>
                  </a:path>
                </a:pathLst>
              </a:custGeom>
              <a:solidFill>
                <a:srgbClr val="0EAF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endParaRPr>
              </a:p>
            </p:txBody>
          </p:sp>
        </p:grpSp>
      </p:grpSp>
      <p:sp>
        <p:nvSpPr>
          <p:cNvPr id="445" name="Google Shape;445;p11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entury Gothic" panose="020B0502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12</a:t>
            </a:fld>
            <a:endParaRPr sz="1200" b="0" i="0" u="none" strike="noStrike" cap="none">
              <a:solidFill>
                <a:srgbClr val="888888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2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 lang="en-US"/>
          </a:p>
        </p:txBody>
      </p:sp>
      <p:sp>
        <p:nvSpPr>
          <p:cNvPr id="452" name="Google Shape;452;p12"/>
          <p:cNvSpPr txBox="1">
            <a:spLocks noGrp="1"/>
          </p:cNvSpPr>
          <p:nvPr>
            <p:ph type="body" idx="1"/>
          </p:nvPr>
        </p:nvSpPr>
        <p:spPr>
          <a:xfrm>
            <a:off x="203200" y="2042410"/>
            <a:ext cx="6184775" cy="313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Century Gothic" panose="020B0502020202020204"/>
              <a:buAutoNum type="arabicPeriod"/>
            </a:pPr>
            <a:r>
              <a:rPr lang="en-US" sz="2800"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Work in groups</a:t>
            </a:r>
          </a:p>
          <a:p>
            <a:pPr marL="342900" lvl="0" indent="-342900" algn="l" rtl="0">
              <a:spcBef>
                <a:spcPts val="11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Century Gothic" panose="020B0502020202020204"/>
              <a:buAutoNum type="arabicPeriod"/>
            </a:pPr>
            <a:r>
              <a:rPr lang="en-US" sz="2800"/>
              <a:t>Identify main task for the UN FPU referring to the UNAC  Security Council Resolution 1544</a:t>
            </a:r>
          </a:p>
          <a:p>
            <a:pPr marL="342900" lvl="0" indent="-215900" algn="l" rtl="0"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None/>
            </a:pPr>
            <a:endParaRPr lang="en-US" sz="2800"/>
          </a:p>
        </p:txBody>
      </p:sp>
      <p:sp>
        <p:nvSpPr>
          <p:cNvPr id="453" name="Google Shape;453;p12"/>
          <p:cNvSpPr txBox="1">
            <a:spLocks noGrp="1"/>
          </p:cNvSpPr>
          <p:nvPr>
            <p:ph type="body" idx="2"/>
          </p:nvPr>
        </p:nvSpPr>
        <p:spPr>
          <a:xfrm>
            <a:off x="3828364" y="216981"/>
            <a:ext cx="82867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None/>
            </a:pPr>
            <a:r>
              <a:rPr lang="en-US" dirty="0"/>
              <a:t>2.1</a:t>
            </a:r>
            <a:endParaRPr dirty="0"/>
          </a:p>
        </p:txBody>
      </p:sp>
      <p:sp>
        <p:nvSpPr>
          <p:cNvPr id="454" name="Google Shape;454;p12"/>
          <p:cNvSpPr txBox="1">
            <a:spLocks noGrp="1"/>
          </p:cNvSpPr>
          <p:nvPr>
            <p:ph type="body" idx="3"/>
          </p:nvPr>
        </p:nvSpPr>
        <p:spPr>
          <a:xfrm>
            <a:off x="419100" y="848910"/>
            <a:ext cx="5955386" cy="23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None/>
            </a:pPr>
            <a:r>
              <a:rPr lang="en-US"/>
              <a:t>Mission Mandate </a:t>
            </a:r>
          </a:p>
        </p:txBody>
      </p:sp>
      <p:sp>
        <p:nvSpPr>
          <p:cNvPr id="455" name="Google Shape;455;p12"/>
          <p:cNvSpPr txBox="1">
            <a:spLocks noGrp="1"/>
          </p:cNvSpPr>
          <p:nvPr>
            <p:ph type="body" idx="4"/>
          </p:nvPr>
        </p:nvSpPr>
        <p:spPr>
          <a:xfrm>
            <a:off x="6596063" y="2454486"/>
            <a:ext cx="1989139" cy="2727325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</a:pPr>
            <a:r>
              <a:rPr lang="en-US" dirty="0"/>
              <a:t>Workbook 2.1: </a:t>
            </a:r>
            <a:r>
              <a:rPr lang="en-US" dirty="0">
                <a:solidFill>
                  <a:schemeClr val="dk1"/>
                </a:solidFill>
              </a:rPr>
              <a:t>UNAC Mandate of the  SCR 1544</a:t>
            </a:r>
            <a:endParaRPr dirty="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2060"/>
              </a:buClr>
              <a:buSzPts val="1400"/>
              <a:buNone/>
            </a:pPr>
            <a:endParaRPr dirty="0"/>
          </a:p>
        </p:txBody>
      </p:sp>
      <p:sp>
        <p:nvSpPr>
          <p:cNvPr id="456" name="Google Shape;456;p12"/>
          <p:cNvSpPr txBox="1">
            <a:spLocks noGrp="1"/>
          </p:cNvSpPr>
          <p:nvPr>
            <p:ph type="body" idx="6"/>
          </p:nvPr>
        </p:nvSpPr>
        <p:spPr>
          <a:xfrm>
            <a:off x="1292332" y="5280895"/>
            <a:ext cx="5072063" cy="317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5B92E5"/>
              </a:buClr>
              <a:buSzPts val="1600"/>
              <a:buFont typeface="Noto Sans Symbols"/>
              <a:buNone/>
            </a:pPr>
            <a:r>
              <a:rPr lang="en-US" sz="1600" b="1" dirty="0">
                <a:solidFill>
                  <a:srgbClr val="5B92E5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Time: 30 Minutes</a:t>
            </a:r>
            <a:endParaRPr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dirty="0"/>
          </a:p>
        </p:txBody>
      </p:sp>
      <p:sp>
        <p:nvSpPr>
          <p:cNvPr id="457" name="Google Shape;457;p12"/>
          <p:cNvSpPr txBox="1">
            <a:spLocks noGrp="1"/>
          </p:cNvSpPr>
          <p:nvPr>
            <p:ph type="body" idx="7"/>
          </p:nvPr>
        </p:nvSpPr>
        <p:spPr>
          <a:xfrm>
            <a:off x="1292331" y="5624501"/>
            <a:ext cx="5072063" cy="769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US" dirty="0"/>
              <a:t>15 minutes brainstorming</a:t>
            </a:r>
            <a:endParaRPr dirty="0"/>
          </a:p>
          <a:p>
            <a:pPr marL="285750" lvl="0" indent="-2857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US" dirty="0"/>
              <a:t>15 minutes plenary</a:t>
            </a:r>
            <a:endParaRPr dirty="0"/>
          </a:p>
        </p:txBody>
      </p:sp>
      <p:grpSp>
        <p:nvGrpSpPr>
          <p:cNvPr id="458" name="Google Shape;458;p12"/>
          <p:cNvGrpSpPr/>
          <p:nvPr/>
        </p:nvGrpSpPr>
        <p:grpSpPr>
          <a:xfrm>
            <a:off x="7264179" y="4126061"/>
            <a:ext cx="1024468" cy="907592"/>
            <a:chOff x="4691062" y="2041207"/>
            <a:chExt cx="473631" cy="419600"/>
          </a:xfrm>
        </p:grpSpPr>
        <p:sp>
          <p:nvSpPr>
            <p:cNvPr id="459" name="Google Shape;459;p12"/>
            <p:cNvSpPr/>
            <p:nvPr/>
          </p:nvSpPr>
          <p:spPr>
            <a:xfrm>
              <a:off x="5067300" y="2188606"/>
              <a:ext cx="97393" cy="96440"/>
            </a:xfrm>
            <a:custGeom>
              <a:avLst/>
              <a:gdLst/>
              <a:ahLst/>
              <a:cxnLst/>
              <a:rect l="l" t="t" r="r" b="b"/>
              <a:pathLst>
                <a:path w="97393" h="96440" extrusionOk="0">
                  <a:moveTo>
                    <a:pt x="65723" y="96441"/>
                  </a:moveTo>
                  <a:lnTo>
                    <a:pt x="92392" y="69771"/>
                  </a:lnTo>
                  <a:cubicBezTo>
                    <a:pt x="99060" y="63103"/>
                    <a:pt x="99060" y="51673"/>
                    <a:pt x="92392" y="45006"/>
                  </a:cubicBezTo>
                  <a:lnTo>
                    <a:pt x="51435" y="5001"/>
                  </a:lnTo>
                  <a:cubicBezTo>
                    <a:pt x="44767" y="-1667"/>
                    <a:pt x="33338" y="-1667"/>
                    <a:pt x="26670" y="5001"/>
                  </a:cubicBezTo>
                  <a:lnTo>
                    <a:pt x="0" y="32623"/>
                  </a:lnTo>
                  <a:cubicBezTo>
                    <a:pt x="0" y="31671"/>
                    <a:pt x="65723" y="96441"/>
                    <a:pt x="65723" y="96441"/>
                  </a:cubicBezTo>
                  <a:close/>
                </a:path>
              </a:pathLst>
            </a:custGeom>
            <a:solidFill>
              <a:srgbClr val="1C3A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60" name="Google Shape;460;p12"/>
            <p:cNvSpPr/>
            <p:nvPr/>
          </p:nvSpPr>
          <p:spPr>
            <a:xfrm>
              <a:off x="4928235" y="2243137"/>
              <a:ext cx="178117" cy="178117"/>
            </a:xfrm>
            <a:custGeom>
              <a:avLst/>
              <a:gdLst/>
              <a:ahLst/>
              <a:cxnLst/>
              <a:rect l="l" t="t" r="r" b="b"/>
              <a:pathLst>
                <a:path w="178117" h="178117" extrusionOk="0">
                  <a:moveTo>
                    <a:pt x="0" y="113348"/>
                  </a:moveTo>
                  <a:lnTo>
                    <a:pt x="112395" y="0"/>
                  </a:lnTo>
                  <a:lnTo>
                    <a:pt x="178117" y="63818"/>
                  </a:lnTo>
                  <a:lnTo>
                    <a:pt x="64770" y="178117"/>
                  </a:lnTo>
                  <a:close/>
                </a:path>
              </a:pathLst>
            </a:custGeom>
            <a:solidFill>
              <a:srgbClr val="0EAF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61" name="Google Shape;461;p12"/>
            <p:cNvSpPr/>
            <p:nvPr/>
          </p:nvSpPr>
          <p:spPr>
            <a:xfrm>
              <a:off x="4879423" y="2380297"/>
              <a:ext cx="81196" cy="80510"/>
            </a:xfrm>
            <a:custGeom>
              <a:avLst/>
              <a:gdLst/>
              <a:ahLst/>
              <a:cxnLst/>
              <a:rect l="l" t="t" r="r" b="b"/>
              <a:pathLst>
                <a:path w="81196" h="80510" extrusionOk="0">
                  <a:moveTo>
                    <a:pt x="22141" y="0"/>
                  </a:moveTo>
                  <a:lnTo>
                    <a:pt x="81196" y="58102"/>
                  </a:lnTo>
                  <a:lnTo>
                    <a:pt x="6901" y="80010"/>
                  </a:lnTo>
                  <a:cubicBezTo>
                    <a:pt x="1186" y="81915"/>
                    <a:pt x="-719" y="78105"/>
                    <a:pt x="234" y="73342"/>
                  </a:cubicBezTo>
                  <a:lnTo>
                    <a:pt x="22141" y="0"/>
                  </a:lnTo>
                  <a:close/>
                </a:path>
              </a:pathLst>
            </a:custGeom>
            <a:solidFill>
              <a:srgbClr val="1C3A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62" name="Google Shape;462;p12"/>
            <p:cNvSpPr/>
            <p:nvPr/>
          </p:nvSpPr>
          <p:spPr>
            <a:xfrm>
              <a:off x="4691062" y="2041207"/>
              <a:ext cx="319087" cy="401002"/>
            </a:xfrm>
            <a:custGeom>
              <a:avLst/>
              <a:gdLst/>
              <a:ahLst/>
              <a:cxnLst/>
              <a:rect l="l" t="t" r="r" b="b"/>
              <a:pathLst>
                <a:path w="319087" h="401002" extrusionOk="0">
                  <a:moveTo>
                    <a:pt x="168593" y="401003"/>
                  </a:moveTo>
                  <a:lnTo>
                    <a:pt x="40005" y="401003"/>
                  </a:lnTo>
                  <a:cubicBezTo>
                    <a:pt x="18098" y="401003"/>
                    <a:pt x="0" y="382905"/>
                    <a:pt x="0" y="360997"/>
                  </a:cubicBezTo>
                  <a:lnTo>
                    <a:pt x="0" y="40957"/>
                  </a:lnTo>
                  <a:cubicBezTo>
                    <a:pt x="0" y="15240"/>
                    <a:pt x="20002" y="0"/>
                    <a:pt x="47625" y="0"/>
                  </a:cubicBezTo>
                  <a:lnTo>
                    <a:pt x="301942" y="0"/>
                  </a:lnTo>
                  <a:cubicBezTo>
                    <a:pt x="307658" y="0"/>
                    <a:pt x="313373" y="4763"/>
                    <a:pt x="313373" y="10478"/>
                  </a:cubicBezTo>
                  <a:cubicBezTo>
                    <a:pt x="313373" y="16193"/>
                    <a:pt x="307658" y="20955"/>
                    <a:pt x="301942" y="20955"/>
                  </a:cubicBezTo>
                  <a:cubicBezTo>
                    <a:pt x="301942" y="20955"/>
                    <a:pt x="46673" y="20955"/>
                    <a:pt x="46673" y="20955"/>
                  </a:cubicBezTo>
                  <a:cubicBezTo>
                    <a:pt x="29527" y="20955"/>
                    <a:pt x="22860" y="34290"/>
                    <a:pt x="22860" y="40957"/>
                  </a:cubicBezTo>
                  <a:cubicBezTo>
                    <a:pt x="22860" y="48578"/>
                    <a:pt x="29527" y="61913"/>
                    <a:pt x="45720" y="61913"/>
                  </a:cubicBezTo>
                  <a:cubicBezTo>
                    <a:pt x="45720" y="61913"/>
                    <a:pt x="300990" y="61913"/>
                    <a:pt x="300990" y="61913"/>
                  </a:cubicBezTo>
                  <a:cubicBezTo>
                    <a:pt x="310515" y="61913"/>
                    <a:pt x="319088" y="70485"/>
                    <a:pt x="319088" y="80010"/>
                  </a:cubicBezTo>
                  <a:cubicBezTo>
                    <a:pt x="319088" y="80010"/>
                    <a:pt x="319088" y="192405"/>
                    <a:pt x="319088" y="192405"/>
                  </a:cubicBezTo>
                  <a:cubicBezTo>
                    <a:pt x="319088" y="192405"/>
                    <a:pt x="229552" y="281940"/>
                    <a:pt x="211455" y="301943"/>
                  </a:cubicBezTo>
                  <a:cubicBezTo>
                    <a:pt x="205740" y="308610"/>
                    <a:pt x="196215" y="319088"/>
                    <a:pt x="192405" y="329565"/>
                  </a:cubicBezTo>
                  <a:cubicBezTo>
                    <a:pt x="188595" y="338138"/>
                    <a:pt x="168593" y="401003"/>
                    <a:pt x="168593" y="401003"/>
                  </a:cubicBezTo>
                  <a:close/>
                </a:path>
              </a:pathLst>
            </a:custGeom>
            <a:solidFill>
              <a:srgbClr val="1C3A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3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 dirty="0"/>
              <a:t>Debrief: UNAC Mandate SCR 1544</a:t>
            </a:r>
            <a:endParaRPr dirty="0"/>
          </a:p>
        </p:txBody>
      </p:sp>
      <p:sp>
        <p:nvSpPr>
          <p:cNvPr id="469" name="Google Shape;469;p13"/>
          <p:cNvSpPr txBox="1">
            <a:spLocks noGrp="1"/>
          </p:cNvSpPr>
          <p:nvPr>
            <p:ph type="body" idx="1"/>
          </p:nvPr>
        </p:nvSpPr>
        <p:spPr>
          <a:xfrm>
            <a:off x="457200" y="1396549"/>
            <a:ext cx="5464574" cy="48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dirty="0"/>
              <a:t>UNAC Mandate (SCR 1544)</a:t>
            </a:r>
            <a:endParaRPr dirty="0"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 dirty="0"/>
              <a:t>Support for implementation of the ceasefire agreement</a:t>
            </a:r>
            <a:endParaRPr dirty="0"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 dirty="0"/>
              <a:t>Support for disarmament, demobilization and reintegration</a:t>
            </a:r>
            <a:endParaRPr dirty="0"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 dirty="0"/>
              <a:t>Protection of Civilians and UN personnel and facilities</a:t>
            </a:r>
            <a:endParaRPr dirty="0"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 dirty="0"/>
              <a:t>Promotion and protection of human rights</a:t>
            </a:r>
            <a:endParaRPr dirty="0"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 dirty="0"/>
              <a:t>Facilitation of humanitarian assistance</a:t>
            </a:r>
            <a:endParaRPr dirty="0"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 dirty="0"/>
              <a:t>Support for security sector reform</a:t>
            </a:r>
            <a:endParaRPr dirty="0"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 dirty="0"/>
              <a:t>Support for implementation of the peace process (securing elections)</a:t>
            </a:r>
            <a:endParaRPr dirty="0"/>
          </a:p>
        </p:txBody>
      </p:sp>
      <p:pic>
        <p:nvPicPr>
          <p:cNvPr id="471" name="Google Shape;471;p13"/>
          <p:cNvPicPr preferRelativeResize="0"/>
          <p:nvPr/>
        </p:nvPicPr>
        <p:blipFill rotWithShape="1">
          <a:blip r:embed="rId3"/>
          <a:srcRect l="2561" t="2893"/>
          <a:stretch>
            <a:fillRect/>
          </a:stretch>
        </p:blipFill>
        <p:spPr>
          <a:xfrm>
            <a:off x="5921774" y="1396556"/>
            <a:ext cx="2939250" cy="2242717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13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bb6e3a6c33_0_0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Debrief: FPU Main Tasks in UNAC</a:t>
            </a:r>
            <a:endParaRPr dirty="0"/>
          </a:p>
        </p:txBody>
      </p:sp>
      <p:sp>
        <p:nvSpPr>
          <p:cNvPr id="479" name="Google Shape;479;g3bb6e3a6c33_0_0"/>
          <p:cNvSpPr txBox="1">
            <a:spLocks noGrp="1"/>
          </p:cNvSpPr>
          <p:nvPr>
            <p:ph type="sldNum" idx="12"/>
          </p:nvPr>
        </p:nvSpPr>
        <p:spPr>
          <a:xfrm>
            <a:off x="7776410" y="6492900"/>
            <a:ext cx="1141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</a:pPr>
            <a:fld id="{00000000-1234-1234-1234-123412341234}" type="slidenum">
              <a:rPr lang="en-US"/>
              <a:t>15</a:t>
            </a:fld>
            <a:endParaRPr lang="en-US"/>
          </a:p>
        </p:txBody>
      </p:sp>
      <p:sp>
        <p:nvSpPr>
          <p:cNvPr id="480" name="Google Shape;480;g3bb6e3a6c33_0_0"/>
          <p:cNvSpPr txBox="1">
            <a:spLocks noGrp="1"/>
          </p:cNvSpPr>
          <p:nvPr>
            <p:ph type="body" idx="1"/>
          </p:nvPr>
        </p:nvSpPr>
        <p:spPr>
          <a:xfrm>
            <a:off x="457200" y="1501592"/>
            <a:ext cx="8037600" cy="459745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l" rtl="0">
              <a:spcBef>
                <a:spcPts val="56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Providing UN convoys</a:t>
            </a:r>
          </a:p>
          <a:p>
            <a:pPr marL="514350" lvl="0" indent="-514350" algn="l" rtl="0">
              <a:spcBef>
                <a:spcPts val="56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Providing SWAT teams or units</a:t>
            </a:r>
          </a:p>
          <a:p>
            <a:pPr marL="514350" lvl="0" indent="-514350" algn="l" rtl="0">
              <a:spcBef>
                <a:spcPts val="56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Conducting high-visibility patrols with host-state law enforcement officers</a:t>
            </a:r>
          </a:p>
          <a:p>
            <a:pPr marL="514350" lvl="0" indent="-514350" algn="l" rtl="0">
              <a:spcBef>
                <a:spcPts val="56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Providing close protection for national officials</a:t>
            </a:r>
          </a:p>
          <a:p>
            <a:pPr marL="514350" lvl="0" indent="-514350" algn="l" rtl="0">
              <a:spcBef>
                <a:spcPts val="56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Providing a formed response for crowd control</a:t>
            </a:r>
          </a:p>
          <a:p>
            <a:pPr marL="514350" lvl="0" indent="-514350" algn="l" rtl="0">
              <a:spcBef>
                <a:spcPts val="56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Evacuating UN staff personnel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5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Department of Peace Operations</a:t>
            </a:r>
          </a:p>
        </p:txBody>
      </p:sp>
      <p:sp>
        <p:nvSpPr>
          <p:cNvPr id="526" name="Google Shape;526;p15"/>
          <p:cNvSpPr txBox="1">
            <a:spLocks noGrp="1"/>
          </p:cNvSpPr>
          <p:nvPr>
            <p:ph type="body" idx="1"/>
          </p:nvPr>
        </p:nvSpPr>
        <p:spPr>
          <a:xfrm>
            <a:off x="457201" y="1501593"/>
            <a:ext cx="4448628" cy="4318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/>
              <a:t>Provides guidance and support on military, police, mine action and other relevant issues to other UN political and peacebuilding missions</a:t>
            </a:r>
            <a:br>
              <a:rPr lang="en-US" sz="2000"/>
            </a:br>
            <a:endParaRPr sz="200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/>
              <a:t>Supervises UNPOL selection, recruitment and deployment</a:t>
            </a:r>
          </a:p>
          <a:p>
            <a:pPr marL="342900" lvl="0" indent="-2286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None/>
            </a:pPr>
            <a:endParaRPr sz="180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/>
              <a:t>Coordinate with Department of Operations Support for the deployment of FPUs</a:t>
            </a:r>
          </a:p>
        </p:txBody>
      </p:sp>
      <p:sp>
        <p:nvSpPr>
          <p:cNvPr id="527" name="Google Shape;527;p15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 lang="en-US"/>
          </a:p>
        </p:txBody>
      </p:sp>
      <p:pic>
        <p:nvPicPr>
          <p:cNvPr id="528" name="Google Shape;528;p1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144246" y="1501593"/>
            <a:ext cx="3780970" cy="3014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2748752" y="3941874"/>
          <a:ext cx="1800443" cy="1701165"/>
        </p:xfrm>
        <a:graphic>
          <a:graphicData uri="http://schemas.openxmlformats.org/drawingml/2006/table">
            <a:tbl>
              <a:tblPr/>
              <a:tblGrid>
                <a:gridCol w="1775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7756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8900" indent="-8890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Office for Coordin</a:t>
                      </a: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ation</a:t>
                      </a: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</a:t>
                      </a: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and Shared Services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25450" algn="l" rtl="0" eaLnBrk="0">
                        <a:lnSpc>
                          <a:spcPct val="90000"/>
                        </a:lnSpc>
                        <a:spcBef>
                          <a:spcPts val="460"/>
                        </a:spcBef>
                      </a:pPr>
                      <a:r>
                        <a:rPr sz="13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Office of the</a:t>
                      </a:r>
                      <a:endParaRPr sz="1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03250" algn="l" rtl="0" eaLnBrk="0">
                        <a:lnSpc>
                          <a:spcPct val="79000"/>
                        </a:lnSpc>
                        <a:spcBef>
                          <a:spcPts val="40"/>
                        </a:spcBef>
                      </a:pPr>
                      <a:r>
                        <a:rPr sz="1300" b="1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ASG for</a:t>
                      </a:r>
                      <a:endParaRPr sz="1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77800" algn="l" rtl="0" eaLnBrk="0">
                        <a:lnSpc>
                          <a:spcPct val="85000"/>
                        </a:lnSpc>
                        <a:spcBef>
                          <a:spcPts val="10"/>
                        </a:spcBef>
                      </a:pPr>
                      <a:r>
                        <a:rPr sz="1300" b="1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Peacebuildi</a:t>
                      </a:r>
                      <a:r>
                        <a:rPr sz="1300" b="1" kern="0" spc="-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ng and</a:t>
                      </a:r>
                      <a:endParaRPr sz="1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42900" algn="l" rtl="0" eaLnBrk="0">
                        <a:lnSpc>
                          <a:spcPct val="80000"/>
                        </a:lnSpc>
                        <a:spcBef>
                          <a:spcPts val="215"/>
                        </a:spcBef>
                      </a:pPr>
                      <a:r>
                        <a:rPr sz="1300" b="1" kern="0" spc="-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Peace Support</a:t>
                      </a:r>
                      <a:endParaRPr sz="1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25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textbox 16"/>
          <p:cNvSpPr/>
          <p:nvPr/>
        </p:nvSpPr>
        <p:spPr>
          <a:xfrm>
            <a:off x="3342291" y="1906434"/>
            <a:ext cx="2142502" cy="3165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sz="100" dirty="0"/>
          </a:p>
          <a:p>
            <a:pPr marL="194945" indent="-184150" algn="ctr" eaLnBrk="0">
              <a:lnSpc>
                <a:spcPct val="90000"/>
              </a:lnSpc>
            </a:pPr>
            <a:r>
              <a:rPr lang="en-US" sz="1025" b="1" spc="-9" dirty="0">
                <a:solidFill>
                  <a:srgbClr val="FFFFFF">
                    <a:alpha val="100000"/>
                  </a:srgbClr>
                </a:solidFill>
              </a:rPr>
              <a:t>Office of </a:t>
            </a:r>
            <a:r>
              <a:rPr sz="1025" b="1" spc="-9" dirty="0">
                <a:solidFill>
                  <a:srgbClr val="FFFFFF">
                    <a:alpha val="100000"/>
                  </a:srgbClr>
                </a:solidFill>
              </a:rPr>
              <a:t>ASG for Middl</a:t>
            </a:r>
            <a:r>
              <a:rPr sz="1025" b="1" spc="-17" dirty="0">
                <a:solidFill>
                  <a:srgbClr val="FFFFFF">
                    <a:alpha val="100000"/>
                  </a:srgbClr>
                </a:solidFill>
              </a:rPr>
              <a:t>e</a:t>
            </a:r>
            <a:r>
              <a:rPr sz="1025" b="1" spc="60" dirty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sz="1025" b="1" spc="-17" dirty="0">
                <a:solidFill>
                  <a:srgbClr val="FFFFFF">
                    <a:alpha val="100000"/>
                  </a:srgbClr>
                </a:solidFill>
              </a:rPr>
              <a:t>East,</a:t>
            </a:r>
            <a:r>
              <a:rPr lang="en-US" sz="1025" b="1" spc="-17" dirty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sz="1025" b="1" spc="-17" dirty="0">
                <a:solidFill>
                  <a:srgbClr val="FFFFFF">
                    <a:alpha val="100000"/>
                  </a:srgbClr>
                </a:solidFill>
              </a:rPr>
              <a:t>Europe,</a:t>
            </a:r>
            <a:r>
              <a:rPr sz="1025" b="1" dirty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sz="1110" b="1" spc="-34" dirty="0">
                <a:solidFill>
                  <a:srgbClr val="FFFFFF">
                    <a:alpha val="100000"/>
                  </a:srgbClr>
                </a:solidFill>
              </a:rPr>
              <a:t>Americas,</a:t>
            </a:r>
            <a:r>
              <a:rPr lang="en-US" sz="1110" b="1" spc="-34" dirty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sz="1110" b="1" spc="-34" dirty="0">
                <a:solidFill>
                  <a:srgbClr val="FFFFFF">
                    <a:alpha val="100000"/>
                  </a:srgbClr>
                </a:solidFill>
              </a:rPr>
              <a:t>Asia-P</a:t>
            </a:r>
            <a:r>
              <a:rPr sz="1110" b="1" spc="-43" dirty="0">
                <a:solidFill>
                  <a:srgbClr val="FFFFFF">
                    <a:alpha val="100000"/>
                  </a:srgbClr>
                </a:solidFill>
              </a:rPr>
              <a:t>acific</a:t>
            </a:r>
            <a:endParaRPr sz="1110" dirty="0"/>
          </a:p>
        </p:txBody>
      </p:sp>
      <p:sp>
        <p:nvSpPr>
          <p:cNvPr id="18" name="textbox 18"/>
          <p:cNvSpPr/>
          <p:nvPr/>
        </p:nvSpPr>
        <p:spPr>
          <a:xfrm>
            <a:off x="3553927" y="2921874"/>
            <a:ext cx="1806350" cy="2312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ctr" rtl="0" eaLnBrk="0">
              <a:lnSpc>
                <a:spcPct val="81000"/>
              </a:lnSpc>
            </a:pPr>
            <a:endParaRPr sz="100" dirty="0"/>
          </a:p>
          <a:p>
            <a:pPr algn="ctr" rtl="0" eaLnBrk="0">
              <a:lnSpc>
                <a:spcPct val="100000"/>
              </a:lnSpc>
            </a:pPr>
            <a:r>
              <a:rPr lang="en-US" sz="1025" b="1" spc="-17" dirty="0">
                <a:solidFill>
                  <a:srgbClr val="FFFFFF">
                    <a:alpha val="100000"/>
                  </a:srgbClr>
                </a:solidFill>
              </a:rPr>
              <a:t>Office of </a:t>
            </a:r>
            <a:r>
              <a:rPr sz="1025" b="1" spc="-17" dirty="0">
                <a:solidFill>
                  <a:srgbClr val="FFFFFF">
                    <a:alpha val="100000"/>
                  </a:srgbClr>
                </a:solidFill>
              </a:rPr>
              <a:t>ASG for Africa</a:t>
            </a:r>
            <a:endParaRPr sz="1025" dirty="0"/>
          </a:p>
        </p:txBody>
      </p:sp>
      <p:graphicFrame>
        <p:nvGraphicFramePr>
          <p:cNvPr id="3" name="table 8"/>
          <p:cNvGraphicFramePr>
            <a:graphicFrameLocks noGrp="1"/>
          </p:cNvGraphicFramePr>
          <p:nvPr/>
        </p:nvGraphicFramePr>
        <p:xfrm>
          <a:off x="2875752" y="4068874"/>
          <a:ext cx="1800443" cy="1701165"/>
        </p:xfrm>
        <a:graphic>
          <a:graphicData uri="http://schemas.openxmlformats.org/drawingml/2006/table">
            <a:tbl>
              <a:tblPr/>
              <a:tblGrid>
                <a:gridCol w="1775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7756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8900" indent="-88900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Office for Coordin</a:t>
                      </a: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ation</a:t>
                      </a: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</a:t>
                      </a: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and Shared Services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25450" algn="l" rtl="0" eaLnBrk="0">
                        <a:lnSpc>
                          <a:spcPct val="90000"/>
                        </a:lnSpc>
                        <a:spcBef>
                          <a:spcPts val="460"/>
                        </a:spcBef>
                      </a:pPr>
                      <a:r>
                        <a:rPr sz="13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Office of the</a:t>
                      </a:r>
                      <a:endParaRPr sz="1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03250" algn="l" rtl="0" eaLnBrk="0">
                        <a:lnSpc>
                          <a:spcPct val="79000"/>
                        </a:lnSpc>
                        <a:spcBef>
                          <a:spcPts val="40"/>
                        </a:spcBef>
                      </a:pPr>
                      <a:r>
                        <a:rPr sz="1300" b="1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ASG for</a:t>
                      </a:r>
                      <a:endParaRPr sz="1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77800" algn="l" rtl="0" eaLnBrk="0">
                        <a:lnSpc>
                          <a:spcPct val="85000"/>
                        </a:lnSpc>
                        <a:spcBef>
                          <a:spcPts val="10"/>
                        </a:spcBef>
                      </a:pPr>
                      <a:r>
                        <a:rPr sz="1300" b="1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Peacebuildi</a:t>
                      </a:r>
                      <a:r>
                        <a:rPr sz="1300" b="1" kern="0" spc="-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ng and</a:t>
                      </a:r>
                      <a:endParaRPr sz="1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42900" algn="l" rtl="0" eaLnBrk="0">
                        <a:lnSpc>
                          <a:spcPct val="80000"/>
                        </a:lnSpc>
                        <a:spcBef>
                          <a:spcPts val="215"/>
                        </a:spcBef>
                      </a:pPr>
                      <a:r>
                        <a:rPr sz="1300" b="1" kern="0" spc="-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Peace Support</a:t>
                      </a:r>
                      <a:endParaRPr sz="1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25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10"/>
          <p:cNvSpPr/>
          <p:nvPr/>
        </p:nvSpPr>
        <p:spPr>
          <a:xfrm>
            <a:off x="314285" y="833203"/>
            <a:ext cx="8443539" cy="628786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sz="100" dirty="0"/>
          </a:p>
          <a:p>
            <a:pPr marL="10795" algn="ctr" eaLnBrk="0">
              <a:lnSpc>
                <a:spcPct val="86000"/>
              </a:lnSpc>
            </a:pPr>
            <a:r>
              <a:rPr sz="2310" b="1" spc="-43" dirty="0">
                <a:solidFill>
                  <a:srgbClr val="000000">
                    <a:alpha val="100000"/>
                  </a:srgbClr>
                </a:solidFill>
              </a:rPr>
              <a:t>UN</a:t>
            </a:r>
            <a:r>
              <a:rPr sz="2310" b="1" spc="137" dirty="0">
                <a:solidFill>
                  <a:srgbClr val="000000">
                    <a:alpha val="100000"/>
                  </a:srgbClr>
                </a:solidFill>
              </a:rPr>
              <a:t> </a:t>
            </a:r>
            <a:r>
              <a:rPr sz="2310" b="1" spc="-43" dirty="0">
                <a:solidFill>
                  <a:srgbClr val="000000">
                    <a:alpha val="100000"/>
                  </a:srgbClr>
                </a:solidFill>
              </a:rPr>
              <a:t>Department of Political and</a:t>
            </a:r>
            <a:r>
              <a:rPr sz="2310" b="1" spc="137" dirty="0">
                <a:solidFill>
                  <a:srgbClr val="000000">
                    <a:alpha val="100000"/>
                  </a:srgbClr>
                </a:solidFill>
              </a:rPr>
              <a:t> </a:t>
            </a:r>
            <a:r>
              <a:rPr sz="2310" b="1" spc="-43" dirty="0">
                <a:solidFill>
                  <a:srgbClr val="000000">
                    <a:alpha val="100000"/>
                  </a:srgbClr>
                </a:solidFill>
              </a:rPr>
              <a:t>Peacebui</a:t>
            </a:r>
            <a:r>
              <a:rPr sz="2310" b="1" spc="-51" dirty="0">
                <a:solidFill>
                  <a:srgbClr val="000000">
                    <a:alpha val="100000"/>
                  </a:srgbClr>
                </a:solidFill>
              </a:rPr>
              <a:t>lding Affairs(DPPA)&amp;</a:t>
            </a:r>
            <a:r>
              <a:rPr sz="2310" b="1" dirty="0">
                <a:solidFill>
                  <a:srgbClr val="000000">
                    <a:alpha val="100000"/>
                  </a:srgbClr>
                </a:solidFill>
              </a:rPr>
              <a:t>  </a:t>
            </a:r>
            <a:r>
              <a:rPr sz="2310" b="1" spc="-51" dirty="0">
                <a:solidFill>
                  <a:srgbClr val="000000">
                    <a:alpha val="100000"/>
                  </a:srgbClr>
                </a:solidFill>
              </a:rPr>
              <a:t>Department of Peace Operations(DPO)Organizational Structure</a:t>
            </a:r>
            <a:endParaRPr sz="2310" dirty="0"/>
          </a:p>
        </p:txBody>
      </p:sp>
      <p:sp>
        <p:nvSpPr>
          <p:cNvPr id="7" name="textbox 16"/>
          <p:cNvSpPr/>
          <p:nvPr/>
        </p:nvSpPr>
        <p:spPr>
          <a:xfrm>
            <a:off x="3469291" y="2033434"/>
            <a:ext cx="2142502" cy="3165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sz="100" dirty="0"/>
          </a:p>
          <a:p>
            <a:pPr marL="194945" indent="-184150" algn="ctr" eaLnBrk="0">
              <a:lnSpc>
                <a:spcPct val="90000"/>
              </a:lnSpc>
            </a:pPr>
            <a:r>
              <a:rPr lang="en-US" sz="1025" b="1" spc="-9" dirty="0">
                <a:solidFill>
                  <a:srgbClr val="FFFFFF">
                    <a:alpha val="100000"/>
                  </a:srgbClr>
                </a:solidFill>
              </a:rPr>
              <a:t>Office of </a:t>
            </a:r>
            <a:r>
              <a:rPr sz="1025" b="1" spc="-9" dirty="0">
                <a:solidFill>
                  <a:srgbClr val="FFFFFF">
                    <a:alpha val="100000"/>
                  </a:srgbClr>
                </a:solidFill>
              </a:rPr>
              <a:t>ASG for Middl</a:t>
            </a:r>
            <a:r>
              <a:rPr sz="1025" b="1" spc="-17" dirty="0">
                <a:solidFill>
                  <a:srgbClr val="FFFFFF">
                    <a:alpha val="100000"/>
                  </a:srgbClr>
                </a:solidFill>
              </a:rPr>
              <a:t>e</a:t>
            </a:r>
            <a:r>
              <a:rPr sz="1025" b="1" spc="60" dirty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sz="1025" b="1" spc="-17" dirty="0">
                <a:solidFill>
                  <a:srgbClr val="FFFFFF">
                    <a:alpha val="100000"/>
                  </a:srgbClr>
                </a:solidFill>
              </a:rPr>
              <a:t>East,</a:t>
            </a:r>
            <a:r>
              <a:rPr lang="en-US" sz="1025" b="1" spc="-17" dirty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sz="1025" b="1" spc="-17" dirty="0">
                <a:solidFill>
                  <a:srgbClr val="FFFFFF">
                    <a:alpha val="100000"/>
                  </a:srgbClr>
                </a:solidFill>
              </a:rPr>
              <a:t>Europe,</a:t>
            </a:r>
            <a:r>
              <a:rPr sz="1025" b="1" dirty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sz="1110" b="1" spc="-34" dirty="0">
                <a:solidFill>
                  <a:srgbClr val="FFFFFF">
                    <a:alpha val="100000"/>
                  </a:srgbClr>
                </a:solidFill>
              </a:rPr>
              <a:t>Americas,</a:t>
            </a:r>
            <a:r>
              <a:rPr lang="en-US" sz="1110" b="1" spc="-34" dirty="0">
                <a:solidFill>
                  <a:srgbClr val="FFFFFF">
                    <a:alpha val="100000"/>
                  </a:srgbClr>
                </a:solidFill>
              </a:rPr>
              <a:t> </a:t>
            </a:r>
            <a:r>
              <a:rPr sz="1110" b="1" spc="-34" dirty="0">
                <a:solidFill>
                  <a:srgbClr val="FFFFFF">
                    <a:alpha val="100000"/>
                  </a:srgbClr>
                </a:solidFill>
              </a:rPr>
              <a:t>Asia-P</a:t>
            </a:r>
            <a:r>
              <a:rPr sz="1110" b="1" spc="-43" dirty="0">
                <a:solidFill>
                  <a:srgbClr val="FFFFFF">
                    <a:alpha val="100000"/>
                  </a:srgbClr>
                </a:solidFill>
              </a:rPr>
              <a:t>acific</a:t>
            </a:r>
            <a:endParaRPr sz="1110" dirty="0"/>
          </a:p>
        </p:txBody>
      </p:sp>
      <p:sp>
        <p:nvSpPr>
          <p:cNvPr id="9" name="textbox 18"/>
          <p:cNvSpPr/>
          <p:nvPr/>
        </p:nvSpPr>
        <p:spPr>
          <a:xfrm>
            <a:off x="3680927" y="3048874"/>
            <a:ext cx="1806350" cy="2312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ctr" rtl="0" eaLnBrk="0">
              <a:lnSpc>
                <a:spcPct val="81000"/>
              </a:lnSpc>
            </a:pPr>
            <a:endParaRPr sz="100" dirty="0"/>
          </a:p>
          <a:p>
            <a:pPr algn="ctr" rtl="0" eaLnBrk="0">
              <a:lnSpc>
                <a:spcPct val="100000"/>
              </a:lnSpc>
            </a:pPr>
            <a:r>
              <a:rPr lang="en-US" sz="1025" b="1" spc="-17" dirty="0">
                <a:solidFill>
                  <a:srgbClr val="FFFFFF">
                    <a:alpha val="100000"/>
                  </a:srgbClr>
                </a:solidFill>
              </a:rPr>
              <a:t>Office of </a:t>
            </a:r>
            <a:r>
              <a:rPr sz="1025" b="1" spc="-17" dirty="0">
                <a:solidFill>
                  <a:srgbClr val="FFFFFF">
                    <a:alpha val="100000"/>
                  </a:srgbClr>
                </a:solidFill>
              </a:rPr>
              <a:t>ASG for Africa</a:t>
            </a:r>
            <a:endParaRPr sz="1025" dirty="0"/>
          </a:p>
        </p:txBody>
      </p:sp>
      <p:sp>
        <p:nvSpPr>
          <p:cNvPr id="11" name="圆角矩形 10"/>
          <p:cNvSpPr/>
          <p:nvPr/>
        </p:nvSpPr>
        <p:spPr>
          <a:xfrm>
            <a:off x="273050" y="1861820"/>
            <a:ext cx="2414270" cy="833755"/>
          </a:xfrm>
          <a:prstGeom prst="roundRect">
            <a:avLst>
              <a:gd name="adj" fmla="val 6757"/>
            </a:avLst>
          </a:prstGeom>
          <a:solidFill>
            <a:srgbClr val="7FAF95"/>
          </a:solidFill>
          <a:ln>
            <a:solidFill>
              <a:srgbClr val="7FAF95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bg1"/>
                </a:solidFill>
                <a:sym typeface="+mn-ea"/>
              </a:rPr>
              <a:t>Office of the </a:t>
            </a:r>
            <a:endParaRPr lang="en-US" altLang="zh-CN" b="1">
              <a:solidFill>
                <a:schemeClr val="bg1"/>
              </a:solidFill>
            </a:endParaRPr>
          </a:p>
          <a:p>
            <a:pPr marL="0" indent="0" algn="ctr" eaLnBrk="1" fontAlgn="auto" latinLnBrk="0" hangingPunct="1">
              <a:lnSpc>
                <a:spcPct val="80000"/>
              </a:lnSpc>
            </a:pPr>
            <a:r>
              <a:rPr lang="en-US" altLang="zh-CN" b="1">
                <a:solidFill>
                  <a:schemeClr val="bg1"/>
                </a:solidFill>
                <a:sym typeface="+mn-ea"/>
              </a:rPr>
              <a:t>Under-Secretary-General</a:t>
            </a:r>
            <a:endParaRPr lang="en-US" altLang="zh-CN" b="1">
              <a:solidFill>
                <a:schemeClr val="bg1"/>
              </a:solidFill>
            </a:endParaRPr>
          </a:p>
          <a:p>
            <a:pPr algn="ctr"/>
            <a:r>
              <a:rPr lang="en-US" altLang="zh-CN" b="1">
                <a:solidFill>
                  <a:schemeClr val="bg1"/>
                </a:solidFill>
                <a:sym typeface="+mn-ea"/>
              </a:rPr>
              <a:t>(DPPA/OUSG)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6515100" y="1855470"/>
            <a:ext cx="2414270" cy="789305"/>
          </a:xfrm>
          <a:prstGeom prst="roundRect">
            <a:avLst>
              <a:gd name="adj" fmla="val 4344"/>
            </a:avLst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bg1"/>
                </a:solidFill>
                <a:sym typeface="+mn-ea"/>
              </a:rPr>
              <a:t>Office of the </a:t>
            </a:r>
            <a:endParaRPr lang="en-US" altLang="zh-CN" b="1">
              <a:solidFill>
                <a:schemeClr val="bg1"/>
              </a:solidFill>
            </a:endParaRPr>
          </a:p>
          <a:p>
            <a:pPr algn="ctr"/>
            <a:r>
              <a:rPr lang="en-US" altLang="zh-CN" b="1">
                <a:solidFill>
                  <a:schemeClr val="bg1"/>
                </a:solidFill>
                <a:sym typeface="+mn-ea"/>
              </a:rPr>
              <a:t>Under-Secretary-General</a:t>
            </a:r>
            <a:endParaRPr lang="en-US" altLang="zh-CN" b="1">
              <a:solidFill>
                <a:schemeClr val="bg1"/>
              </a:solidFill>
            </a:endParaRPr>
          </a:p>
          <a:p>
            <a:pPr algn="ctr"/>
            <a:r>
              <a:rPr lang="en-US" altLang="zh-CN" b="1">
                <a:solidFill>
                  <a:schemeClr val="bg1"/>
                </a:solidFill>
                <a:sym typeface="+mn-ea"/>
              </a:rPr>
              <a:t>(DPO/OUSG)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2858770" y="1847215"/>
            <a:ext cx="3470910" cy="1193800"/>
            <a:chOff x="4502" y="3085"/>
            <a:chExt cx="5466" cy="1880"/>
          </a:xfrm>
        </p:grpSpPr>
        <p:sp>
          <p:nvSpPr>
            <p:cNvPr id="15" name="圆角矩形 14"/>
            <p:cNvSpPr/>
            <p:nvPr/>
          </p:nvSpPr>
          <p:spPr>
            <a:xfrm>
              <a:off x="4502" y="3085"/>
              <a:ext cx="5466" cy="1881"/>
            </a:xfrm>
            <a:prstGeom prst="roundRect">
              <a:avLst>
                <a:gd name="adj" fmla="val 6563"/>
              </a:avLst>
            </a:prstGeom>
            <a:solidFill>
              <a:srgbClr val="253A66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/>
                <a:t>ASG for Middle East, Europe, </a:t>
              </a:r>
            </a:p>
            <a:p>
              <a:pPr algn="ctr"/>
              <a:r>
                <a:rPr lang="en-US" altLang="zh-CN" b="1"/>
                <a:t>Americas, Asia-Pacific</a:t>
              </a:r>
            </a:p>
            <a:p>
              <a:pPr algn="ctr"/>
              <a:endParaRPr lang="en-US" altLang="zh-CN" b="1"/>
            </a:p>
            <a:p>
              <a:pPr algn="ctr"/>
              <a:endParaRPr lang="en-US" altLang="zh-CN" b="1"/>
            </a:p>
            <a:p>
              <a:pPr algn="ctr"/>
              <a:endParaRPr lang="en-US" altLang="zh-CN" b="1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4597" y="3921"/>
              <a:ext cx="2597" cy="48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000" b="1">
                  <a:solidFill>
                    <a:schemeClr val="tx1"/>
                  </a:solidFill>
                </a:rPr>
                <a:t>Middle East Division</a:t>
              </a:r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4597" y="4479"/>
              <a:ext cx="2597" cy="48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SzTx/>
              </a:pPr>
              <a:r>
                <a:rPr lang="en-US" altLang="zh-CN" sz="1000" b="1">
                  <a:solidFill>
                    <a:schemeClr val="tx1"/>
                  </a:solidFill>
                  <a:sym typeface="+mn-ea"/>
                </a:rPr>
                <a:t>Europe and Central         Asia Division</a:t>
              </a: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7259" y="3921"/>
              <a:ext cx="2597" cy="48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SzTx/>
              </a:pPr>
              <a:r>
                <a:rPr lang="en-US" altLang="zh-CN" sz="1000" b="1">
                  <a:solidFill>
                    <a:schemeClr val="tx1"/>
                  </a:solidFill>
                  <a:sym typeface="+mn-ea"/>
                </a:rPr>
                <a:t>Asia Pacific Division</a:t>
              </a:r>
            </a:p>
          </p:txBody>
        </p:sp>
        <p:sp>
          <p:nvSpPr>
            <p:cNvPr id="21" name="圆角矩形 20"/>
            <p:cNvSpPr/>
            <p:nvPr/>
          </p:nvSpPr>
          <p:spPr>
            <a:xfrm>
              <a:off x="7259" y="4479"/>
              <a:ext cx="2597" cy="48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SzTx/>
              </a:pPr>
              <a:r>
                <a:rPr lang="en-US" altLang="zh-CN" sz="1000" b="1">
                  <a:solidFill>
                    <a:schemeClr val="tx1"/>
                  </a:solidFill>
                  <a:sym typeface="+mn-ea"/>
                </a:rPr>
                <a:t>Americas Division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849245" y="3137535"/>
            <a:ext cx="3470910" cy="1133891"/>
            <a:chOff x="4447" y="5145"/>
            <a:chExt cx="5466" cy="1687"/>
          </a:xfrm>
        </p:grpSpPr>
        <p:sp>
          <p:nvSpPr>
            <p:cNvPr id="22" name="圆角矩形 21"/>
            <p:cNvSpPr/>
            <p:nvPr/>
          </p:nvSpPr>
          <p:spPr>
            <a:xfrm>
              <a:off x="4447" y="5145"/>
              <a:ext cx="5466" cy="1687"/>
            </a:xfrm>
            <a:prstGeom prst="roundRect">
              <a:avLst>
                <a:gd name="adj" fmla="val 6563"/>
              </a:avLst>
            </a:prstGeom>
            <a:solidFill>
              <a:srgbClr val="243A67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/>
                <a:t>ASG for Africa</a:t>
              </a:r>
            </a:p>
            <a:p>
              <a:pPr algn="ctr"/>
              <a:endParaRPr lang="en-US" altLang="zh-CN" b="1"/>
            </a:p>
            <a:p>
              <a:pPr algn="ctr"/>
              <a:endParaRPr lang="en-US" altLang="zh-CN" b="1"/>
            </a:p>
            <a:p>
              <a:pPr algn="ctr"/>
              <a:endParaRPr lang="en-US" altLang="zh-CN" b="1"/>
            </a:p>
            <a:p>
              <a:pPr algn="ctr"/>
              <a:endParaRPr lang="en-US" altLang="zh-CN" b="1"/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4542" y="5651"/>
              <a:ext cx="2597" cy="48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000" b="1">
                  <a:solidFill>
                    <a:schemeClr val="tx1"/>
                  </a:solidFill>
                </a:rPr>
                <a:t>Western Africa Division</a:t>
              </a:r>
            </a:p>
          </p:txBody>
        </p:sp>
        <p:sp>
          <p:nvSpPr>
            <p:cNvPr id="24" name="圆角矩形 23"/>
            <p:cNvSpPr/>
            <p:nvPr/>
          </p:nvSpPr>
          <p:spPr>
            <a:xfrm>
              <a:off x="4542" y="6209"/>
              <a:ext cx="2597" cy="48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SzTx/>
              </a:pPr>
              <a:r>
                <a:rPr lang="en-US" altLang="zh-CN" sz="1000" b="1">
                  <a:solidFill>
                    <a:schemeClr val="tx1"/>
                  </a:solidFill>
                  <a:sym typeface="+mn-ea"/>
                </a:rPr>
                <a:t>Northern Africa Division</a:t>
              </a:r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7204" y="5651"/>
              <a:ext cx="2597" cy="48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SzTx/>
              </a:pPr>
              <a:r>
                <a:rPr lang="en-US" altLang="zh-CN" sz="1000" b="1">
                  <a:solidFill>
                    <a:schemeClr val="tx1"/>
                  </a:solidFill>
                  <a:sym typeface="+mn-ea"/>
                </a:rPr>
                <a:t>Central and Southern   Africa Division</a:t>
              </a:r>
            </a:p>
          </p:txBody>
        </p:sp>
        <p:sp>
          <p:nvSpPr>
            <p:cNvPr id="28" name="圆角矩形 27"/>
            <p:cNvSpPr/>
            <p:nvPr/>
          </p:nvSpPr>
          <p:spPr>
            <a:xfrm>
              <a:off x="7204" y="6209"/>
              <a:ext cx="2597" cy="48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SzTx/>
              </a:pPr>
              <a:r>
                <a:rPr lang="en-US" altLang="zh-CN" sz="1000" b="1">
                  <a:solidFill>
                    <a:schemeClr val="tx1"/>
                  </a:solidFill>
                  <a:sym typeface="+mn-ea"/>
                </a:rPr>
                <a:t>Eastern Africa Division</a:t>
              </a:r>
            </a:p>
          </p:txBody>
        </p:sp>
      </p:grpSp>
      <p:sp>
        <p:nvSpPr>
          <p:cNvPr id="29" name="圆角矩形 28"/>
          <p:cNvSpPr/>
          <p:nvPr/>
        </p:nvSpPr>
        <p:spPr>
          <a:xfrm>
            <a:off x="2849245" y="4927600"/>
            <a:ext cx="3471545" cy="539750"/>
          </a:xfrm>
          <a:prstGeom prst="roundRect">
            <a:avLst/>
          </a:prstGeom>
          <a:solidFill>
            <a:srgbClr val="6B66A6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/>
              <a:t>Office for Coordination and Shared Services</a:t>
            </a:r>
          </a:p>
        </p:txBody>
      </p:sp>
      <p:sp>
        <p:nvSpPr>
          <p:cNvPr id="30" name="圆角矩形 29"/>
          <p:cNvSpPr/>
          <p:nvPr/>
        </p:nvSpPr>
        <p:spPr>
          <a:xfrm>
            <a:off x="2849245" y="4344670"/>
            <a:ext cx="3471545" cy="539750"/>
          </a:xfrm>
          <a:prstGeom prst="roundRect">
            <a:avLst/>
          </a:prstGeom>
          <a:solidFill>
            <a:srgbClr val="6B66A6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/>
              <a:t>Office of the ASG for Peacebuilding and Peace Support</a:t>
            </a:r>
          </a:p>
        </p:txBody>
      </p:sp>
      <p:sp>
        <p:nvSpPr>
          <p:cNvPr id="31" name="圆角矩形 30"/>
          <p:cNvSpPr/>
          <p:nvPr/>
        </p:nvSpPr>
        <p:spPr>
          <a:xfrm>
            <a:off x="2848610" y="5510530"/>
            <a:ext cx="3471545" cy="539750"/>
          </a:xfrm>
          <a:prstGeom prst="roundRect">
            <a:avLst/>
          </a:prstGeom>
          <a:solidFill>
            <a:srgbClr val="6B66A6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/>
              <a:t>Gender Unit</a:t>
            </a:r>
          </a:p>
        </p:txBody>
      </p:sp>
      <p:sp>
        <p:nvSpPr>
          <p:cNvPr id="32" name="圆角矩形 31"/>
          <p:cNvSpPr/>
          <p:nvPr/>
        </p:nvSpPr>
        <p:spPr>
          <a:xfrm>
            <a:off x="367030" y="2818765"/>
            <a:ext cx="2229485" cy="565785"/>
          </a:xfrm>
          <a:prstGeom prst="roundRect">
            <a:avLst>
              <a:gd name="adj" fmla="val 6285"/>
            </a:avLst>
          </a:prstGeom>
          <a:solidFill>
            <a:srgbClr val="C3DBCC"/>
          </a:solidFill>
          <a:ln>
            <a:solidFill>
              <a:srgbClr val="C3DBCC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chemeClr val="tx1"/>
                </a:solidFill>
              </a:rPr>
              <a:t>Security Council Affairs Division</a:t>
            </a:r>
          </a:p>
        </p:txBody>
      </p:sp>
      <p:sp>
        <p:nvSpPr>
          <p:cNvPr id="33" name="圆角矩形 32"/>
          <p:cNvSpPr/>
          <p:nvPr/>
        </p:nvSpPr>
        <p:spPr>
          <a:xfrm>
            <a:off x="367030" y="4162425"/>
            <a:ext cx="2229485" cy="565785"/>
          </a:xfrm>
          <a:prstGeom prst="roundRect">
            <a:avLst>
              <a:gd name="adj" fmla="val 6285"/>
            </a:avLst>
          </a:prstGeom>
          <a:solidFill>
            <a:srgbClr val="C3DBCC"/>
          </a:solidFill>
          <a:ln>
            <a:solidFill>
              <a:srgbClr val="C3DBCC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chemeClr val="tx1"/>
                </a:solidFill>
              </a:rPr>
              <a:t>Policy and Mediation Division</a:t>
            </a:r>
          </a:p>
        </p:txBody>
      </p:sp>
      <p:sp>
        <p:nvSpPr>
          <p:cNvPr id="34" name="圆角矩形 33"/>
          <p:cNvSpPr/>
          <p:nvPr/>
        </p:nvSpPr>
        <p:spPr>
          <a:xfrm>
            <a:off x="367030" y="4834255"/>
            <a:ext cx="2229485" cy="565785"/>
          </a:xfrm>
          <a:prstGeom prst="roundRect">
            <a:avLst>
              <a:gd name="adj" fmla="val 6285"/>
            </a:avLst>
          </a:prstGeom>
          <a:solidFill>
            <a:srgbClr val="C3DBCC"/>
          </a:solidFill>
          <a:ln>
            <a:solidFill>
              <a:srgbClr val="C3DBCC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chemeClr val="tx1"/>
                </a:solidFill>
              </a:rPr>
              <a:t>Division for </a:t>
            </a:r>
          </a:p>
          <a:p>
            <a:pPr algn="ctr"/>
            <a:r>
              <a:rPr lang="en-US" altLang="zh-CN" sz="1200" b="1">
                <a:solidFill>
                  <a:schemeClr val="tx1"/>
                </a:solidFill>
              </a:rPr>
              <a:t>Palestinian Rights</a:t>
            </a:r>
          </a:p>
        </p:txBody>
      </p:sp>
      <p:sp>
        <p:nvSpPr>
          <p:cNvPr id="35" name="圆角矩形 34"/>
          <p:cNvSpPr/>
          <p:nvPr/>
        </p:nvSpPr>
        <p:spPr>
          <a:xfrm>
            <a:off x="367030" y="5506085"/>
            <a:ext cx="2229485" cy="565785"/>
          </a:xfrm>
          <a:prstGeom prst="roundRect">
            <a:avLst>
              <a:gd name="adj" fmla="val 6285"/>
            </a:avLst>
          </a:prstGeom>
          <a:solidFill>
            <a:srgbClr val="C3DBCC"/>
          </a:solidFill>
          <a:ln>
            <a:solidFill>
              <a:srgbClr val="C3DBCC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chemeClr val="tx1"/>
                </a:solidFill>
              </a:rPr>
              <a:t>Decolonization Unit</a:t>
            </a:r>
          </a:p>
        </p:txBody>
      </p:sp>
      <p:sp>
        <p:nvSpPr>
          <p:cNvPr id="36" name="圆角矩形 35"/>
          <p:cNvSpPr/>
          <p:nvPr/>
        </p:nvSpPr>
        <p:spPr>
          <a:xfrm>
            <a:off x="367030" y="3490595"/>
            <a:ext cx="2229485" cy="565785"/>
          </a:xfrm>
          <a:prstGeom prst="roundRect">
            <a:avLst>
              <a:gd name="adj" fmla="val 6285"/>
            </a:avLst>
          </a:prstGeom>
          <a:solidFill>
            <a:srgbClr val="C3DBCC"/>
          </a:solidFill>
          <a:ln>
            <a:solidFill>
              <a:srgbClr val="C3DBCC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b="1">
                <a:solidFill>
                  <a:schemeClr val="tx1"/>
                </a:solidFill>
              </a:rPr>
              <a:t>Electoral Assistance  Division</a:t>
            </a:r>
          </a:p>
        </p:txBody>
      </p:sp>
      <p:sp>
        <p:nvSpPr>
          <p:cNvPr id="37" name="圆角矩形 36"/>
          <p:cNvSpPr/>
          <p:nvPr/>
        </p:nvSpPr>
        <p:spPr>
          <a:xfrm>
            <a:off x="6519545" y="2785110"/>
            <a:ext cx="2333625" cy="1326515"/>
          </a:xfrm>
          <a:prstGeom prst="roundRect">
            <a:avLst>
              <a:gd name="adj" fmla="val 4344"/>
            </a:avLst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eaLnBrk="1" fontAlgn="auto" latinLnBrk="0" hangingPunct="1">
              <a:lnSpc>
                <a:spcPct val="75000"/>
              </a:lnSpc>
            </a:pPr>
            <a:r>
              <a:rPr lang="en-US" altLang="zh-CN" b="1">
                <a:solidFill>
                  <a:schemeClr val="bg1"/>
                </a:solidFill>
                <a:sym typeface="+mn-ea"/>
              </a:rPr>
              <a:t>Office of Rule of Law and  Security Institutions</a:t>
            </a:r>
          </a:p>
          <a:p>
            <a:pPr algn="ctr"/>
            <a:endParaRPr lang="en-US" altLang="zh-CN" b="1">
              <a:solidFill>
                <a:schemeClr val="bg1"/>
              </a:solidFill>
              <a:sym typeface="+mn-ea"/>
            </a:endParaRPr>
          </a:p>
          <a:p>
            <a:pPr algn="ctr"/>
            <a:endParaRPr lang="en-US" altLang="zh-CN" b="1">
              <a:solidFill>
                <a:schemeClr val="bg1"/>
              </a:solidFill>
              <a:sym typeface="+mn-ea"/>
            </a:endParaRPr>
          </a:p>
          <a:p>
            <a:pPr algn="ctr"/>
            <a:endParaRPr lang="en-US" altLang="zh-CN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6603365" y="3358515"/>
            <a:ext cx="2154555" cy="309245"/>
          </a:xfrm>
          <a:prstGeom prst="roundRect">
            <a:avLst/>
          </a:prstGeom>
          <a:solidFill>
            <a:srgbClr val="F7C6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SzTx/>
            </a:pPr>
            <a:r>
              <a:rPr lang="en-US" altLang="zh-CN" sz="1000" b="1">
                <a:solidFill>
                  <a:schemeClr val="tx1"/>
                </a:solidFill>
                <a:sym typeface="+mn-ea"/>
              </a:rPr>
              <a:t>Mine Action Service</a:t>
            </a:r>
          </a:p>
        </p:txBody>
      </p:sp>
      <p:sp>
        <p:nvSpPr>
          <p:cNvPr id="39" name="圆角矩形 38"/>
          <p:cNvSpPr/>
          <p:nvPr/>
        </p:nvSpPr>
        <p:spPr>
          <a:xfrm>
            <a:off x="6603365" y="3721100"/>
            <a:ext cx="2154555" cy="309245"/>
          </a:xfrm>
          <a:prstGeom prst="roundRect">
            <a:avLst/>
          </a:prstGeom>
          <a:solidFill>
            <a:srgbClr val="F7C6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SzTx/>
            </a:pPr>
            <a:r>
              <a:rPr lang="en-US" altLang="zh-CN" sz="1000" b="1">
                <a:solidFill>
                  <a:schemeClr val="tx1"/>
                </a:solidFill>
                <a:sym typeface="+mn-ea"/>
              </a:rPr>
              <a:t>Police Division</a:t>
            </a:r>
          </a:p>
        </p:txBody>
      </p:sp>
      <p:sp>
        <p:nvSpPr>
          <p:cNvPr id="40" name="圆角矩形 39"/>
          <p:cNvSpPr/>
          <p:nvPr/>
        </p:nvSpPr>
        <p:spPr>
          <a:xfrm>
            <a:off x="6518910" y="4220845"/>
            <a:ext cx="2334260" cy="582295"/>
          </a:xfrm>
          <a:prstGeom prst="roundRect">
            <a:avLst/>
          </a:prstGeom>
          <a:solidFill>
            <a:srgbClr val="F7C6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SzTx/>
            </a:pPr>
            <a:r>
              <a:rPr lang="en-US" altLang="zh-CN" sz="1200" b="1">
                <a:solidFill>
                  <a:schemeClr val="tx1"/>
                </a:solidFill>
                <a:sym typeface="+mn-ea"/>
              </a:rPr>
              <a:t>Office of Military Affairs</a:t>
            </a:r>
          </a:p>
        </p:txBody>
      </p:sp>
      <p:sp>
        <p:nvSpPr>
          <p:cNvPr id="41" name="圆角矩形 40"/>
          <p:cNvSpPr/>
          <p:nvPr/>
        </p:nvSpPr>
        <p:spPr>
          <a:xfrm>
            <a:off x="6519545" y="4854575"/>
            <a:ext cx="2334260" cy="582295"/>
          </a:xfrm>
          <a:prstGeom prst="roundRect">
            <a:avLst/>
          </a:prstGeom>
          <a:solidFill>
            <a:srgbClr val="F7C6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SzTx/>
            </a:pPr>
            <a:r>
              <a:rPr lang="en-US" altLang="zh-CN" sz="1200" b="1">
                <a:solidFill>
                  <a:schemeClr val="tx1"/>
                </a:solidFill>
                <a:sym typeface="+mn-ea"/>
              </a:rPr>
              <a:t>Policy,Evaluation and Training Division</a:t>
            </a:r>
          </a:p>
        </p:txBody>
      </p:sp>
      <p:sp>
        <p:nvSpPr>
          <p:cNvPr id="42" name="圆角矩形 41"/>
          <p:cNvSpPr/>
          <p:nvPr/>
        </p:nvSpPr>
        <p:spPr>
          <a:xfrm>
            <a:off x="6515100" y="5488305"/>
            <a:ext cx="2334260" cy="582295"/>
          </a:xfrm>
          <a:prstGeom prst="roundRect">
            <a:avLst/>
          </a:prstGeom>
          <a:solidFill>
            <a:srgbClr val="F7C6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SzTx/>
            </a:pPr>
            <a:r>
              <a:rPr lang="en-US" altLang="zh-CN" sz="1200" b="1">
                <a:solidFill>
                  <a:schemeClr val="tx1"/>
                </a:solidFill>
                <a:sym typeface="+mn-ea"/>
              </a:rPr>
              <a:t>Office of Peacekeeping</a:t>
            </a:r>
          </a:p>
          <a:p>
            <a:pPr lvl="0" algn="ctr">
              <a:buSzTx/>
            </a:pPr>
            <a:r>
              <a:rPr lang="en-US" altLang="zh-CN" sz="1200" b="1">
                <a:solidFill>
                  <a:schemeClr val="tx1"/>
                </a:solidFill>
                <a:sym typeface="+mn-ea"/>
              </a:rPr>
              <a:t>Strategic Partnerships</a:t>
            </a:r>
          </a:p>
        </p:txBody>
      </p:sp>
      <p:cxnSp>
        <p:nvCxnSpPr>
          <p:cNvPr id="43" name="直接连接符 42"/>
          <p:cNvCxnSpPr/>
          <p:nvPr/>
        </p:nvCxnSpPr>
        <p:spPr>
          <a:xfrm flipH="1">
            <a:off x="269240" y="2299335"/>
            <a:ext cx="13970" cy="3481200"/>
          </a:xfrm>
          <a:prstGeom prst="line">
            <a:avLst/>
          </a:prstGeom>
          <a:ln>
            <a:solidFill>
              <a:srgbClr val="7FAF9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 flipH="1">
            <a:off x="274320" y="3773805"/>
            <a:ext cx="79200" cy="635"/>
          </a:xfrm>
          <a:prstGeom prst="line">
            <a:avLst/>
          </a:prstGeom>
          <a:ln>
            <a:solidFill>
              <a:srgbClr val="7FAF9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 flipH="1">
            <a:off x="274955" y="4445000"/>
            <a:ext cx="79200" cy="635"/>
          </a:xfrm>
          <a:prstGeom prst="line">
            <a:avLst/>
          </a:prstGeom>
          <a:ln>
            <a:solidFill>
              <a:srgbClr val="7FAF9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flipH="1">
            <a:off x="263525" y="5769610"/>
            <a:ext cx="90000" cy="635"/>
          </a:xfrm>
          <a:prstGeom prst="line">
            <a:avLst/>
          </a:prstGeom>
          <a:ln>
            <a:solidFill>
              <a:srgbClr val="7FAF9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 flipH="1">
            <a:off x="8915400" y="2169160"/>
            <a:ext cx="13970" cy="3653790"/>
          </a:xfrm>
          <a:prstGeom prst="line">
            <a:avLst/>
          </a:prstGeom>
          <a:ln>
            <a:solidFill>
              <a:srgbClr val="C55A1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 flipH="1">
            <a:off x="8849360" y="5831205"/>
            <a:ext cx="75600" cy="635"/>
          </a:xfrm>
          <a:prstGeom prst="line">
            <a:avLst/>
          </a:prstGeom>
          <a:ln>
            <a:solidFill>
              <a:srgbClr val="C55A1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 flipH="1">
            <a:off x="8853805" y="4544695"/>
            <a:ext cx="75600" cy="635"/>
          </a:xfrm>
          <a:prstGeom prst="line">
            <a:avLst/>
          </a:prstGeom>
          <a:ln>
            <a:solidFill>
              <a:srgbClr val="C55A1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6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Police Division (PD)</a:t>
            </a:r>
          </a:p>
        </p:txBody>
      </p:sp>
      <p:sp>
        <p:nvSpPr>
          <p:cNvPr id="535" name="Google Shape;535;p16"/>
          <p:cNvSpPr/>
          <p:nvPr/>
        </p:nvSpPr>
        <p:spPr>
          <a:xfrm>
            <a:off x="2662177" y="1331088"/>
            <a:ext cx="3819646" cy="914400"/>
          </a:xfrm>
          <a:prstGeom prst="rect">
            <a:avLst/>
          </a:prstGeom>
          <a:solidFill>
            <a:srgbClr val="00206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Police Adviser</a:t>
            </a:r>
            <a:endParaRPr sz="1600">
              <a:solidFill>
                <a:schemeClr val="lt1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(Director of Police Division)</a:t>
            </a:r>
          </a:p>
        </p:txBody>
      </p:sp>
      <p:sp>
        <p:nvSpPr>
          <p:cNvPr id="536" name="Google Shape;536;p16"/>
          <p:cNvSpPr/>
          <p:nvPr/>
        </p:nvSpPr>
        <p:spPr>
          <a:xfrm>
            <a:off x="576806" y="2340976"/>
            <a:ext cx="3819646" cy="517971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In UNHQ New York, US</a:t>
            </a:r>
          </a:p>
        </p:txBody>
      </p:sp>
      <p:sp>
        <p:nvSpPr>
          <p:cNvPr id="537" name="Google Shape;537;p16"/>
          <p:cNvSpPr/>
          <p:nvPr/>
        </p:nvSpPr>
        <p:spPr>
          <a:xfrm>
            <a:off x="4747549" y="2340976"/>
            <a:ext cx="3819646" cy="517971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In UNLB Brindisi, Italy</a:t>
            </a:r>
            <a:endParaRPr sz="1800">
              <a:solidFill>
                <a:schemeClr val="lt1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sp>
        <p:nvSpPr>
          <p:cNvPr id="538" name="Google Shape;538;p16"/>
          <p:cNvSpPr/>
          <p:nvPr/>
        </p:nvSpPr>
        <p:spPr>
          <a:xfrm>
            <a:off x="4769734" y="3049919"/>
            <a:ext cx="2133600" cy="914400"/>
          </a:xfrm>
          <a:prstGeom prst="rect">
            <a:avLst/>
          </a:prstGeom>
          <a:solidFill>
            <a:srgbClr val="00206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Standing Police Capacity</a:t>
            </a:r>
            <a:endParaRPr sz="1600">
              <a:solidFill>
                <a:schemeClr val="lt1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(SPC) </a:t>
            </a:r>
          </a:p>
        </p:txBody>
      </p:sp>
      <p:sp>
        <p:nvSpPr>
          <p:cNvPr id="539" name="Google Shape;539;p16"/>
          <p:cNvSpPr/>
          <p:nvPr/>
        </p:nvSpPr>
        <p:spPr>
          <a:xfrm>
            <a:off x="6985328" y="3049919"/>
            <a:ext cx="1641676" cy="914400"/>
          </a:xfrm>
          <a:prstGeom prst="rect">
            <a:avLst/>
          </a:prstGeom>
          <a:noFill/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Start-up phase  and support of a peacekeeping mission</a:t>
            </a:r>
          </a:p>
        </p:txBody>
      </p:sp>
      <p:sp>
        <p:nvSpPr>
          <p:cNvPr id="540" name="Google Shape;540;p16"/>
          <p:cNvSpPr/>
          <p:nvPr/>
        </p:nvSpPr>
        <p:spPr>
          <a:xfrm>
            <a:off x="540145" y="5255759"/>
            <a:ext cx="2133600" cy="914400"/>
          </a:xfrm>
          <a:prstGeom prst="rect">
            <a:avLst/>
          </a:prstGeom>
          <a:solidFill>
            <a:srgbClr val="00206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Strategic Policy and Development Section (SPDS)</a:t>
            </a:r>
          </a:p>
        </p:txBody>
      </p:sp>
      <p:sp>
        <p:nvSpPr>
          <p:cNvPr id="541" name="Google Shape;541;p16"/>
          <p:cNvSpPr/>
          <p:nvPr/>
        </p:nvSpPr>
        <p:spPr>
          <a:xfrm>
            <a:off x="540145" y="4091643"/>
            <a:ext cx="2133600" cy="1023695"/>
          </a:xfrm>
          <a:prstGeom prst="rect">
            <a:avLst/>
          </a:prstGeom>
          <a:solidFill>
            <a:srgbClr val="00206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Mission Management and Support Section (MMSS)</a:t>
            </a:r>
          </a:p>
        </p:txBody>
      </p:sp>
      <p:sp>
        <p:nvSpPr>
          <p:cNvPr id="542" name="Google Shape;542;p16"/>
          <p:cNvSpPr/>
          <p:nvPr/>
        </p:nvSpPr>
        <p:spPr>
          <a:xfrm>
            <a:off x="540146" y="3060051"/>
            <a:ext cx="2133600" cy="914400"/>
          </a:xfrm>
          <a:prstGeom prst="rect">
            <a:avLst/>
          </a:prstGeom>
          <a:solidFill>
            <a:srgbClr val="00206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Selection and Recruitment Section (SRS)</a:t>
            </a:r>
          </a:p>
        </p:txBody>
      </p:sp>
      <p:sp>
        <p:nvSpPr>
          <p:cNvPr id="543" name="Google Shape;543;p16"/>
          <p:cNvSpPr/>
          <p:nvPr/>
        </p:nvSpPr>
        <p:spPr>
          <a:xfrm>
            <a:off x="2801066" y="5255759"/>
            <a:ext cx="1643605" cy="914400"/>
          </a:xfrm>
          <a:prstGeom prst="rect">
            <a:avLst/>
          </a:prstGeom>
          <a:noFill/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Develops strategic documents</a:t>
            </a:r>
          </a:p>
        </p:txBody>
      </p:sp>
      <p:sp>
        <p:nvSpPr>
          <p:cNvPr id="544" name="Google Shape;544;p16"/>
          <p:cNvSpPr/>
          <p:nvPr/>
        </p:nvSpPr>
        <p:spPr>
          <a:xfrm>
            <a:off x="2777916" y="3060051"/>
            <a:ext cx="1643605" cy="914400"/>
          </a:xfrm>
          <a:prstGeom prst="rect">
            <a:avLst/>
          </a:prstGeom>
          <a:noFill/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UNPOL selection and recruitment</a:t>
            </a:r>
            <a:endParaRPr sz="1600">
              <a:solidFill>
                <a:schemeClr val="dk1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sp>
        <p:nvSpPr>
          <p:cNvPr id="545" name="Google Shape;545;p16"/>
          <p:cNvSpPr/>
          <p:nvPr/>
        </p:nvSpPr>
        <p:spPr>
          <a:xfrm>
            <a:off x="2801066" y="4090427"/>
            <a:ext cx="1643605" cy="1023695"/>
          </a:xfrm>
          <a:prstGeom prst="rect">
            <a:avLst/>
          </a:prstGeom>
          <a:noFill/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Provides oversight, guidance and support</a:t>
            </a:r>
            <a:endParaRPr sz="1600">
              <a:solidFill>
                <a:schemeClr val="dk1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sp>
        <p:nvSpPr>
          <p:cNvPr id="546" name="Google Shape;546;p16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Aim</a:t>
            </a:r>
          </a:p>
        </p:txBody>
      </p:sp>
      <p:sp>
        <p:nvSpPr>
          <p:cNvPr id="338" name="Google Shape;338;p2"/>
          <p:cNvSpPr txBox="1">
            <a:spLocks noGrp="1"/>
          </p:cNvSpPr>
          <p:nvPr>
            <p:ph type="body"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15B1F"/>
              </a:buClr>
              <a:buSzPts val="2000"/>
              <a:buNone/>
            </a:pPr>
            <a:r>
              <a:rPr lang="en-US" sz="2000"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To provide an overview of United Nations peacekeeping, field missions and the mandate of the United Nations Police</a:t>
            </a:r>
            <a:endParaRPr>
              <a:solidFill>
                <a:srgbClr val="5C6525"/>
              </a:solidFill>
            </a:endParaRPr>
          </a:p>
          <a:p>
            <a:pPr marL="0" lvl="0" indent="0" algn="ctr" rtl="0">
              <a:spcBef>
                <a:spcPts val="1080"/>
              </a:spcBef>
              <a:spcAft>
                <a:spcPts val="0"/>
              </a:spcAft>
              <a:buClr>
                <a:srgbClr val="515B1F"/>
              </a:buClr>
              <a:buSzPts val="2400"/>
              <a:buNone/>
            </a:pPr>
            <a:endParaRPr>
              <a:solidFill>
                <a:srgbClr val="5C6525"/>
              </a:solidFill>
            </a:endParaRPr>
          </a:p>
        </p:txBody>
      </p:sp>
      <p:sp>
        <p:nvSpPr>
          <p:cNvPr id="339" name="Google Shape;339;p2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entury Gothic" panose="020B0502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1</a:t>
            </a:fld>
            <a:endParaRPr sz="1200" b="0" i="0" u="none" strike="noStrike" cap="none">
              <a:solidFill>
                <a:srgbClr val="888888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8288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003366"/>
                </a:solidFill>
              </a:defRPr>
            </a:pPr>
            <a:r>
              <a:t>United Nations Police – Key Milestones</a:t>
            </a:r>
          </a:p>
        </p:txBody>
      </p:sp>
      <p:sp>
        <p:nvSpPr>
          <p:cNvPr id="3" name="Rectangle 2"/>
          <p:cNvSpPr/>
          <p:nvPr/>
        </p:nvSpPr>
        <p:spPr>
          <a:xfrm>
            <a:off x="293243" y="2743200"/>
            <a:ext cx="8229600" cy="45720"/>
          </a:xfrm>
          <a:prstGeom prst="rect">
            <a:avLst/>
          </a:prstGeom>
          <a:solidFill>
            <a:srgbClr val="0066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384683" y="2651760"/>
            <a:ext cx="182880" cy="182880"/>
          </a:xfrm>
          <a:prstGeom prst="rect">
            <a:avLst/>
          </a:prstGeom>
          <a:solidFill>
            <a:srgbClr val="0066C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47523" y="233172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/>
            </a:pPr>
            <a:r>
              <a:t>1948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72517" y="182880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/>
            </a:pPr>
            <a:r>
              <a:t>Idea of a UN police service proposed</a:t>
            </a:r>
          </a:p>
        </p:txBody>
      </p:sp>
      <p:sp>
        <p:nvSpPr>
          <p:cNvPr id="7" name="Rectangle 6"/>
          <p:cNvSpPr/>
          <p:nvPr/>
        </p:nvSpPr>
        <p:spPr>
          <a:xfrm>
            <a:off x="1116203" y="2651760"/>
            <a:ext cx="182880" cy="182880"/>
          </a:xfrm>
          <a:prstGeom prst="rect">
            <a:avLst/>
          </a:prstGeom>
          <a:solidFill>
            <a:srgbClr val="0066C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79043" y="233172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/>
            </a:pPr>
            <a:r>
              <a:t>1960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003" y="329184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/>
            </a:pPr>
            <a:r>
              <a:t>First UN police deployed (Congo)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47723" y="2651760"/>
            <a:ext cx="182880" cy="182880"/>
          </a:xfrm>
          <a:prstGeom prst="rect">
            <a:avLst/>
          </a:prstGeom>
          <a:solidFill>
            <a:srgbClr val="0066C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10563" y="233172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/>
            </a:pPr>
            <a:r>
              <a:t>1964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0523" y="182880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/>
            </a:pPr>
            <a:r>
              <a:t>First official UNPOL component (Cyprus)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79243" y="2651760"/>
            <a:ext cx="182880" cy="182880"/>
          </a:xfrm>
          <a:prstGeom prst="rect">
            <a:avLst/>
          </a:prstGeom>
          <a:solidFill>
            <a:srgbClr val="0066C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442083" y="233172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/>
            </a:pPr>
            <a:r>
              <a:t>1989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22043" y="329184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/>
            </a:pPr>
            <a:r>
              <a:t>Major expansion of UNPOL missions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10763" y="2651760"/>
            <a:ext cx="182880" cy="182880"/>
          </a:xfrm>
          <a:prstGeom prst="rect">
            <a:avLst/>
          </a:prstGeom>
          <a:solidFill>
            <a:srgbClr val="0066C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173603" y="233172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/>
            </a:pPr>
            <a:r>
              <a:t>1994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53563" y="182880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/>
            </a:pPr>
            <a:r>
              <a:t>UNPOL passes 1,600 officers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042283" y="2651760"/>
            <a:ext cx="182880" cy="182880"/>
          </a:xfrm>
          <a:prstGeom prst="rect">
            <a:avLst/>
          </a:prstGeom>
          <a:solidFill>
            <a:srgbClr val="0066C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905122" y="233172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/>
            </a:pPr>
            <a:r>
              <a:t>1999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85083" y="329184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/>
            </a:pPr>
            <a:r>
              <a:t>First Formed Police Units deployed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773803" y="2651760"/>
            <a:ext cx="182880" cy="182880"/>
          </a:xfrm>
          <a:prstGeom prst="rect">
            <a:avLst/>
          </a:prstGeom>
          <a:solidFill>
            <a:srgbClr val="0066C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636643" y="233172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/>
            </a:pPr>
            <a:r>
              <a:t>2000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16603" y="182880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/>
            </a:pPr>
            <a:r>
              <a:t>Brahimi Report reforms peace ops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505323" y="2651760"/>
            <a:ext cx="182880" cy="182880"/>
          </a:xfrm>
          <a:prstGeom prst="rect">
            <a:avLst/>
          </a:prstGeom>
          <a:solidFill>
            <a:srgbClr val="0066C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368163" y="2331720"/>
            <a:ext cx="5486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/>
            </a:pPr>
            <a:r>
              <a:t>2005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48123" y="329184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/>
            </a:pPr>
            <a:r>
              <a:t>Standing Police Capacity created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236843" y="2651760"/>
            <a:ext cx="182880" cy="182880"/>
          </a:xfrm>
          <a:prstGeom prst="rect">
            <a:avLst/>
          </a:prstGeom>
          <a:solidFill>
            <a:srgbClr val="0066C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111750" y="2331720"/>
            <a:ext cx="52450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/>
            </a:pPr>
            <a:r>
              <a:rPr dirty="0"/>
              <a:t>20</a:t>
            </a:r>
            <a:r>
              <a:rPr lang="en-US" dirty="0"/>
              <a:t>14</a:t>
            </a:r>
            <a:endParaRPr dirty="0"/>
          </a:p>
        </p:txBody>
      </p:sp>
      <p:sp>
        <p:nvSpPr>
          <p:cNvPr id="30" name="TextBox 29"/>
          <p:cNvSpPr txBox="1"/>
          <p:nvPr/>
        </p:nvSpPr>
        <p:spPr>
          <a:xfrm>
            <a:off x="5551043" y="1817310"/>
            <a:ext cx="1371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/>
            </a:pPr>
            <a:r>
              <a:rPr lang="en-US" altLang="zh-CN" dirty="0"/>
              <a:t>UNSC adopts first police resolution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968363" y="2651760"/>
            <a:ext cx="182880" cy="182880"/>
          </a:xfrm>
          <a:prstGeom prst="rect">
            <a:avLst/>
          </a:prstGeom>
          <a:solidFill>
            <a:srgbClr val="0066C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843271" y="2331720"/>
            <a:ext cx="52450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/>
            </a:pPr>
            <a:r>
              <a:rPr dirty="0"/>
              <a:t>201</a:t>
            </a:r>
            <a:r>
              <a:rPr lang="en-US" dirty="0"/>
              <a:t>5</a:t>
            </a:r>
            <a:endParaRPr dirty="0"/>
          </a:p>
        </p:txBody>
      </p:sp>
      <p:sp>
        <p:nvSpPr>
          <p:cNvPr id="33" name="TextBox 32"/>
          <p:cNvSpPr txBox="1"/>
          <p:nvPr/>
        </p:nvSpPr>
        <p:spPr>
          <a:xfrm>
            <a:off x="6282563" y="3317344"/>
            <a:ext cx="13716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/>
            </a:pPr>
            <a:r>
              <a:rPr lang="en-US" dirty="0"/>
              <a:t>HIPPO </a:t>
            </a:r>
            <a:r>
              <a:rPr lang="en-US" altLang="zh-CN" dirty="0"/>
              <a:t>report</a:t>
            </a:r>
            <a:endParaRPr dirty="0"/>
          </a:p>
        </p:txBody>
      </p:sp>
      <p:sp>
        <p:nvSpPr>
          <p:cNvPr id="34" name="Rectangle 33"/>
          <p:cNvSpPr/>
          <p:nvPr/>
        </p:nvSpPr>
        <p:spPr>
          <a:xfrm>
            <a:off x="7699883" y="2651760"/>
            <a:ext cx="182880" cy="182880"/>
          </a:xfrm>
          <a:prstGeom prst="rect">
            <a:avLst/>
          </a:prstGeom>
          <a:solidFill>
            <a:srgbClr val="0066C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574791" y="2331720"/>
            <a:ext cx="524503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/>
            </a:pPr>
            <a:r>
              <a:rPr dirty="0"/>
              <a:t>201</a:t>
            </a:r>
            <a:r>
              <a:rPr lang="en-US" dirty="0"/>
              <a:t>7</a:t>
            </a:r>
            <a:endParaRPr dirty="0"/>
          </a:p>
        </p:txBody>
      </p:sp>
      <p:sp>
        <p:nvSpPr>
          <p:cNvPr id="3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</p:spPr>
        <p:txBody>
          <a:bodyPr/>
          <a:lstStyle/>
          <a:p>
            <a:pPr lvl="0"/>
            <a:fld id="{97261161-F363-4909-B3BA-F2D719A844EB}" type="slidenum">
              <a:rPr lang="en-US" noProof="0" smtClean="0"/>
              <a:t>19</a:t>
            </a:fld>
            <a:endParaRPr lang="en-US" noProof="0"/>
          </a:p>
        </p:txBody>
      </p:sp>
      <p:sp>
        <p:nvSpPr>
          <p:cNvPr id="38" name="TextBox 29"/>
          <p:cNvSpPr txBox="1"/>
          <p:nvPr/>
        </p:nvSpPr>
        <p:spPr>
          <a:xfrm>
            <a:off x="7140759" y="895386"/>
            <a:ext cx="13716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/>
            </a:pPr>
            <a:r>
              <a:rPr lang="en-US" altLang="zh-CN" dirty="0"/>
              <a:t>Implementation of</a:t>
            </a:r>
          </a:p>
          <a:p>
            <a:pPr algn="ctr">
              <a:defRPr sz="1000"/>
            </a:pPr>
            <a:r>
              <a:rPr lang="en-US" altLang="zh-CN" dirty="0"/>
              <a:t>SGF and </a:t>
            </a:r>
            <a:r>
              <a:rPr lang="zh-CN" altLang="en-US" dirty="0"/>
              <a:t>”</a:t>
            </a:r>
            <a:r>
              <a:rPr lang="en-US" altLang="zh-CN" dirty="0"/>
              <a:t>Improving Security of United Nations Peacekeepers</a:t>
            </a:r>
            <a:r>
              <a:rPr lang="zh-CN" altLang="en-US" dirty="0"/>
              <a:t>”（</a:t>
            </a:r>
            <a:r>
              <a:rPr lang="en-US" altLang="zh-CN" dirty="0"/>
              <a:t>Cruz Reports</a:t>
            </a:r>
            <a:r>
              <a:rPr lang="zh-CN" altLang="en-US" dirty="0"/>
              <a:t>）</a:t>
            </a:r>
            <a:r>
              <a:rPr lang="en-US" altLang="zh-CN" dirty="0"/>
              <a:t>reports published</a:t>
            </a:r>
          </a:p>
        </p:txBody>
      </p:sp>
      <p:sp>
        <p:nvSpPr>
          <p:cNvPr id="39" name="Rectangle 30"/>
          <p:cNvSpPr/>
          <p:nvPr/>
        </p:nvSpPr>
        <p:spPr>
          <a:xfrm>
            <a:off x="8360987" y="2646510"/>
            <a:ext cx="182880" cy="182880"/>
          </a:xfrm>
          <a:prstGeom prst="rect">
            <a:avLst/>
          </a:prstGeom>
          <a:solidFill>
            <a:srgbClr val="0066CC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29"/>
          <p:cNvSpPr txBox="1"/>
          <p:nvPr/>
        </p:nvSpPr>
        <p:spPr>
          <a:xfrm>
            <a:off x="7766627" y="3304887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/>
            </a:pPr>
            <a:r>
              <a:rPr lang="zh-CN" altLang="en-US" dirty="0"/>
              <a:t>”</a:t>
            </a:r>
            <a:r>
              <a:rPr lang="en-US" altLang="zh-CN" dirty="0"/>
              <a:t>The Future of Peacekeeping, </a:t>
            </a:r>
          </a:p>
          <a:p>
            <a:pPr algn="ctr">
              <a:defRPr sz="1000"/>
            </a:pPr>
            <a:r>
              <a:rPr lang="en-US" altLang="zh-CN" dirty="0"/>
              <a:t>New Models, and Related </a:t>
            </a:r>
          </a:p>
          <a:p>
            <a:pPr algn="ctr">
              <a:defRPr sz="1000"/>
            </a:pPr>
            <a:r>
              <a:rPr lang="en-US" altLang="zh-CN" dirty="0"/>
              <a:t>Capabilities</a:t>
            </a:r>
            <a:r>
              <a:rPr lang="zh-CN" altLang="en-US" dirty="0"/>
              <a:t>” </a:t>
            </a:r>
            <a:r>
              <a:rPr lang="en-US" altLang="zh-CN" dirty="0"/>
              <a:t>report published</a:t>
            </a:r>
          </a:p>
        </p:txBody>
      </p:sp>
      <p:sp>
        <p:nvSpPr>
          <p:cNvPr id="41" name="TextBox 34"/>
          <p:cNvSpPr txBox="1"/>
          <p:nvPr/>
        </p:nvSpPr>
        <p:spPr>
          <a:xfrm>
            <a:off x="8324085" y="2331720"/>
            <a:ext cx="52450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/>
            </a:pPr>
            <a:r>
              <a:rPr dirty="0"/>
              <a:t>20</a:t>
            </a:r>
            <a:r>
              <a:rPr lang="en-US" dirty="0"/>
              <a:t>24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</p:spPr>
        <p:txBody>
          <a:bodyPr>
            <a:normAutofit/>
          </a:bodyPr>
          <a:lstStyle/>
          <a:p>
            <a:r>
              <a:rPr lang="en-US"/>
              <a:t>Women in UN Police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40" y="1524000"/>
            <a:ext cx="7416138" cy="4594188"/>
          </a:xfrm>
          <a:prstGeom prst="rect">
            <a:avLst/>
          </a:prstGeom>
          <a:noFill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778068" y="6409945"/>
            <a:ext cx="1141343" cy="365125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fld id="{97261161-F363-4909-B3BA-F2D719A844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1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entury Gothic" panose="020B0502020202020204"/>
              <a:buNone/>
            </a:pPr>
            <a:r>
              <a:rPr lang="en-US" sz="2800" b="1">
                <a:solidFill>
                  <a:srgbClr val="002060"/>
                </a:solidFill>
              </a:rPr>
              <a:t>Summary of Key Messages</a:t>
            </a:r>
          </a:p>
        </p:txBody>
      </p:sp>
      <p:sp>
        <p:nvSpPr>
          <p:cNvPr id="764" name="Google Shape;764;p31"/>
          <p:cNvSpPr txBox="1">
            <a:spLocks noGrp="1"/>
          </p:cNvSpPr>
          <p:nvPr>
            <p:ph type="body" idx="1"/>
          </p:nvPr>
        </p:nvSpPr>
        <p:spPr>
          <a:xfrm>
            <a:off x="724729" y="1515115"/>
            <a:ext cx="7694542" cy="199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2000"/>
              <a:buNone/>
            </a:pPr>
            <a:r>
              <a:rPr lang="en-US" sz="2000" dirty="0">
                <a:solidFill>
                  <a:srgbClr val="385623"/>
                </a:solidFill>
              </a:rPr>
              <a:t>The United Nations was founded to maintain international peace and security.</a:t>
            </a:r>
            <a:endParaRPr dirty="0"/>
          </a:p>
          <a:p>
            <a:pPr marL="0" lvl="0" indent="0" algn="ctr" rtl="0">
              <a:spcBef>
                <a:spcPts val="2800"/>
              </a:spcBef>
              <a:spcAft>
                <a:spcPts val="0"/>
              </a:spcAft>
              <a:buClr>
                <a:srgbClr val="385623"/>
              </a:buClr>
              <a:buSzPts val="2000"/>
              <a:buNone/>
            </a:pPr>
            <a:r>
              <a:rPr lang="en-US" sz="2000" dirty="0">
                <a:solidFill>
                  <a:srgbClr val="385623"/>
                </a:solidFill>
              </a:rPr>
              <a:t>The UNPOL mission is to support Member States in crisis situations to realize effective national police services that serve and protect the population. </a:t>
            </a:r>
            <a:endParaRPr dirty="0"/>
          </a:p>
        </p:txBody>
      </p:sp>
      <p:sp>
        <p:nvSpPr>
          <p:cNvPr id="765" name="Google Shape;765;p31"/>
          <p:cNvSpPr txBox="1">
            <a:spLocks noGrp="1"/>
          </p:cNvSpPr>
          <p:nvPr>
            <p:ph type="sldNum" idx="12"/>
          </p:nvPr>
        </p:nvSpPr>
        <p:spPr>
          <a:xfrm>
            <a:off x="7848599" y="6396699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 lang="en-US"/>
          </a:p>
        </p:txBody>
      </p:sp>
      <p:cxnSp>
        <p:nvCxnSpPr>
          <p:cNvPr id="766" name="Google Shape;766;p31"/>
          <p:cNvCxnSpPr/>
          <p:nvPr/>
        </p:nvCxnSpPr>
        <p:spPr>
          <a:xfrm>
            <a:off x="1146242" y="2321669"/>
            <a:ext cx="6854758" cy="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7" name="Google Shape;767;p31"/>
          <p:cNvCxnSpPr/>
          <p:nvPr/>
        </p:nvCxnSpPr>
        <p:spPr>
          <a:xfrm>
            <a:off x="1146242" y="3654358"/>
            <a:ext cx="6854758" cy="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32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Self-Study</a:t>
            </a:r>
            <a:br>
              <a:rPr lang="en-US"/>
            </a:br>
            <a:endParaRPr lang="en-US"/>
          </a:p>
        </p:txBody>
      </p:sp>
      <p:sp>
        <p:nvSpPr>
          <p:cNvPr id="775" name="Google Shape;775;p32"/>
          <p:cNvSpPr txBox="1">
            <a:spLocks noGrp="1"/>
          </p:cNvSpPr>
          <p:nvPr>
            <p:ph type="sldNum" idx="12"/>
          </p:nvPr>
        </p:nvSpPr>
        <p:spPr>
          <a:xfrm>
            <a:off x="7793468" y="6426919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 dirty="0"/>
          </a:p>
        </p:txBody>
      </p:sp>
      <p:sp>
        <p:nvSpPr>
          <p:cNvPr id="776" name="Google Shape;776;p32"/>
          <p:cNvSpPr txBox="1">
            <a:spLocks noGrp="1"/>
          </p:cNvSpPr>
          <p:nvPr>
            <p:ph type="body" idx="1"/>
          </p:nvPr>
        </p:nvSpPr>
        <p:spPr>
          <a:xfrm>
            <a:off x="457200" y="1357884"/>
            <a:ext cx="7063437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68275" lvl="1" indent="-168275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r>
              <a:rPr lang="en-US" sz="2000"/>
              <a:t>On your own time, review:</a:t>
            </a:r>
          </a:p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/>
              <a:t>DPKO/PD Directive for Heads of Police Components of PKO (2006.25) </a:t>
            </a:r>
          </a:p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/>
              <a:t>DPKO/DFS Guidelines on Police Command in United Nations Peacekeeping Operations and Special Political Missions (2015.14)</a:t>
            </a:r>
          </a:p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/>
              <a:t>DPKO/DFS Guidelines on Police Operations in United Nations Peacekeeping Operations and Special Political Missions (2015.15)</a:t>
            </a:r>
          </a:p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/>
              <a:t>DPO/DOS Policy on Authority, Command and Control in United Nations Peacekeeping Operations (2019.23)</a:t>
            </a:r>
          </a:p>
          <a:p>
            <a:pPr marL="742950" lvl="1" indent="-2857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/>
              <a:t>UN Peacekeeping Operations Principles and Guidelines, also known as the Capstone Doctrine, 2008 </a:t>
            </a:r>
          </a:p>
        </p:txBody>
      </p:sp>
      <p:grpSp>
        <p:nvGrpSpPr>
          <p:cNvPr id="777" name="Google Shape;777;p32"/>
          <p:cNvGrpSpPr/>
          <p:nvPr/>
        </p:nvGrpSpPr>
        <p:grpSpPr>
          <a:xfrm>
            <a:off x="7520637" y="4989721"/>
            <a:ext cx="1069497" cy="1080000"/>
            <a:chOff x="6279832" y="2729864"/>
            <a:chExt cx="484822" cy="489585"/>
          </a:xfrm>
        </p:grpSpPr>
        <p:sp>
          <p:nvSpPr>
            <p:cNvPr id="778" name="Google Shape;778;p32"/>
            <p:cNvSpPr/>
            <p:nvPr/>
          </p:nvSpPr>
          <p:spPr>
            <a:xfrm>
              <a:off x="6403511" y="2729864"/>
              <a:ext cx="228745" cy="195262"/>
            </a:xfrm>
            <a:custGeom>
              <a:avLst/>
              <a:gdLst/>
              <a:ahLst/>
              <a:cxnLst/>
              <a:rect l="l" t="t" r="r" b="b"/>
              <a:pathLst>
                <a:path w="228745" h="195262" extrusionOk="0">
                  <a:moveTo>
                    <a:pt x="112541" y="195263"/>
                  </a:moveTo>
                  <a:cubicBezTo>
                    <a:pt x="123971" y="180023"/>
                    <a:pt x="157308" y="144780"/>
                    <a:pt x="226841" y="135255"/>
                  </a:cubicBezTo>
                  <a:cubicBezTo>
                    <a:pt x="227793" y="124777"/>
                    <a:pt x="228746" y="117158"/>
                    <a:pt x="228746" y="117158"/>
                  </a:cubicBezTo>
                  <a:cubicBezTo>
                    <a:pt x="228746" y="110490"/>
                    <a:pt x="225888" y="105727"/>
                    <a:pt x="220173" y="101918"/>
                  </a:cubicBezTo>
                  <a:cubicBezTo>
                    <a:pt x="216363" y="38100"/>
                    <a:pt x="181121" y="0"/>
                    <a:pt x="114446" y="0"/>
                  </a:cubicBezTo>
                  <a:cubicBezTo>
                    <a:pt x="47771" y="0"/>
                    <a:pt x="12528" y="38100"/>
                    <a:pt x="8718" y="101918"/>
                  </a:cubicBezTo>
                  <a:cubicBezTo>
                    <a:pt x="3003" y="104775"/>
                    <a:pt x="-807" y="110490"/>
                    <a:pt x="146" y="117158"/>
                  </a:cubicBezTo>
                  <a:cubicBezTo>
                    <a:pt x="146" y="117158"/>
                    <a:pt x="1098" y="127635"/>
                    <a:pt x="2051" y="139065"/>
                  </a:cubicBezTo>
                  <a:cubicBezTo>
                    <a:pt x="68726" y="148590"/>
                    <a:pt x="101111" y="180975"/>
                    <a:pt x="112541" y="195263"/>
                  </a:cubicBezTo>
                  <a:close/>
                </a:path>
              </a:pathLst>
            </a:custGeom>
            <a:solidFill>
              <a:srgbClr val="0EAF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779" name="Google Shape;779;p32"/>
            <p:cNvSpPr/>
            <p:nvPr/>
          </p:nvSpPr>
          <p:spPr>
            <a:xfrm>
              <a:off x="6279832" y="2891789"/>
              <a:ext cx="484822" cy="327660"/>
            </a:xfrm>
            <a:custGeom>
              <a:avLst/>
              <a:gdLst/>
              <a:ahLst/>
              <a:cxnLst/>
              <a:rect l="l" t="t" r="r" b="b"/>
              <a:pathLst>
                <a:path w="484822" h="327660" extrusionOk="0">
                  <a:moveTo>
                    <a:pt x="80963" y="259080"/>
                  </a:moveTo>
                  <a:cubicBezTo>
                    <a:pt x="40005" y="259080"/>
                    <a:pt x="14288" y="263843"/>
                    <a:pt x="0" y="266700"/>
                  </a:cubicBezTo>
                  <a:lnTo>
                    <a:pt x="0" y="183832"/>
                  </a:lnTo>
                  <a:lnTo>
                    <a:pt x="15240" y="183832"/>
                  </a:lnTo>
                  <a:cubicBezTo>
                    <a:pt x="22860" y="183832"/>
                    <a:pt x="29527" y="177165"/>
                    <a:pt x="29527" y="168593"/>
                  </a:cubicBezTo>
                  <a:cubicBezTo>
                    <a:pt x="29527" y="160020"/>
                    <a:pt x="23813" y="154305"/>
                    <a:pt x="16192" y="153352"/>
                  </a:cubicBezTo>
                  <a:cubicBezTo>
                    <a:pt x="23813" y="152400"/>
                    <a:pt x="29527" y="145732"/>
                    <a:pt x="29527" y="138113"/>
                  </a:cubicBezTo>
                  <a:cubicBezTo>
                    <a:pt x="29527" y="129540"/>
                    <a:pt x="23813" y="123825"/>
                    <a:pt x="16192" y="122873"/>
                  </a:cubicBezTo>
                  <a:cubicBezTo>
                    <a:pt x="23813" y="121920"/>
                    <a:pt x="29527" y="115252"/>
                    <a:pt x="29527" y="107632"/>
                  </a:cubicBezTo>
                  <a:cubicBezTo>
                    <a:pt x="29527" y="99060"/>
                    <a:pt x="22860" y="92393"/>
                    <a:pt x="15240" y="92393"/>
                  </a:cubicBezTo>
                  <a:lnTo>
                    <a:pt x="0" y="92393"/>
                  </a:lnTo>
                  <a:lnTo>
                    <a:pt x="0" y="9525"/>
                  </a:lnTo>
                  <a:cubicBezTo>
                    <a:pt x="11430" y="6668"/>
                    <a:pt x="38100" y="952"/>
                    <a:pt x="83820" y="952"/>
                  </a:cubicBezTo>
                  <a:cubicBezTo>
                    <a:pt x="180975" y="952"/>
                    <a:pt x="217170" y="48577"/>
                    <a:pt x="223838" y="59055"/>
                  </a:cubicBezTo>
                  <a:lnTo>
                    <a:pt x="223838" y="327660"/>
                  </a:lnTo>
                  <a:cubicBezTo>
                    <a:pt x="200025" y="300990"/>
                    <a:pt x="150495" y="259080"/>
                    <a:pt x="80963" y="259080"/>
                  </a:cubicBezTo>
                  <a:close/>
                  <a:moveTo>
                    <a:pt x="467677" y="90488"/>
                  </a:moveTo>
                  <a:lnTo>
                    <a:pt x="484823" y="90488"/>
                  </a:lnTo>
                  <a:lnTo>
                    <a:pt x="484823" y="8573"/>
                  </a:lnTo>
                  <a:cubicBezTo>
                    <a:pt x="471487" y="5715"/>
                    <a:pt x="438150" y="0"/>
                    <a:pt x="390525" y="0"/>
                  </a:cubicBezTo>
                  <a:cubicBezTo>
                    <a:pt x="293370" y="0"/>
                    <a:pt x="256222" y="52388"/>
                    <a:pt x="250508" y="63818"/>
                  </a:cubicBezTo>
                  <a:lnTo>
                    <a:pt x="250508" y="327660"/>
                  </a:lnTo>
                  <a:cubicBezTo>
                    <a:pt x="274320" y="300990"/>
                    <a:pt x="323850" y="259080"/>
                    <a:pt x="393383" y="259080"/>
                  </a:cubicBezTo>
                  <a:cubicBezTo>
                    <a:pt x="437197" y="259080"/>
                    <a:pt x="468630" y="263843"/>
                    <a:pt x="484823" y="267653"/>
                  </a:cubicBezTo>
                  <a:lnTo>
                    <a:pt x="484823" y="183832"/>
                  </a:lnTo>
                  <a:lnTo>
                    <a:pt x="467677" y="183832"/>
                  </a:lnTo>
                  <a:cubicBezTo>
                    <a:pt x="460058" y="183832"/>
                    <a:pt x="453390" y="177165"/>
                    <a:pt x="453390" y="168593"/>
                  </a:cubicBezTo>
                  <a:cubicBezTo>
                    <a:pt x="453390" y="160020"/>
                    <a:pt x="459105" y="154305"/>
                    <a:pt x="466725" y="153352"/>
                  </a:cubicBezTo>
                  <a:cubicBezTo>
                    <a:pt x="459105" y="152400"/>
                    <a:pt x="453390" y="145732"/>
                    <a:pt x="453390" y="138113"/>
                  </a:cubicBezTo>
                  <a:cubicBezTo>
                    <a:pt x="453390" y="129540"/>
                    <a:pt x="459105" y="123825"/>
                    <a:pt x="466725" y="122873"/>
                  </a:cubicBezTo>
                  <a:cubicBezTo>
                    <a:pt x="459105" y="121920"/>
                    <a:pt x="453390" y="115252"/>
                    <a:pt x="453390" y="107632"/>
                  </a:cubicBezTo>
                  <a:cubicBezTo>
                    <a:pt x="453390" y="97155"/>
                    <a:pt x="460058" y="90488"/>
                    <a:pt x="467677" y="90488"/>
                  </a:cubicBezTo>
                  <a:close/>
                </a:path>
              </a:pathLst>
            </a:custGeom>
            <a:solidFill>
              <a:srgbClr val="1C3A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Relevance</a:t>
            </a:r>
          </a:p>
        </p:txBody>
      </p:sp>
      <p:sp>
        <p:nvSpPr>
          <p:cNvPr id="346" name="Google Shape;346;p3"/>
          <p:cNvSpPr txBox="1">
            <a:spLocks noGrp="1"/>
          </p:cNvSpPr>
          <p:nvPr>
            <p:ph type="body"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515B1F"/>
              </a:buClr>
              <a:buSzPts val="2400"/>
              <a:buNone/>
            </a:pPr>
            <a:r>
              <a:rPr lang="en-US"/>
              <a:t>FPU command staff must have a general understanding of how peace operations are established in the UN in order to effectively deploy and carry out their missions.</a:t>
            </a:r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Clr>
                <a:srgbClr val="515B1F"/>
              </a:buClr>
              <a:buSzPts val="2400"/>
              <a:buNone/>
            </a:pPr>
            <a:endParaRPr lang="en-US"/>
          </a:p>
          <a:p>
            <a:pPr marL="0" lvl="0" indent="0" algn="ctr" rtl="0">
              <a:spcBef>
                <a:spcPts val="480"/>
              </a:spcBef>
              <a:spcAft>
                <a:spcPts val="0"/>
              </a:spcAft>
              <a:buClr>
                <a:srgbClr val="515B1F"/>
              </a:buClr>
              <a:buSzPts val="2400"/>
              <a:buNone/>
            </a:pPr>
            <a:endParaRPr lang="en-US"/>
          </a:p>
        </p:txBody>
      </p:sp>
      <p:sp>
        <p:nvSpPr>
          <p:cNvPr id="347" name="Google Shape;347;p3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entury Gothic" panose="020B0502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2</a:t>
            </a:fld>
            <a:endParaRPr sz="1200" b="0" i="0" u="none" strike="noStrike" cap="none">
              <a:solidFill>
                <a:srgbClr val="888888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Learning Objectives</a:t>
            </a:r>
          </a:p>
        </p:txBody>
      </p:sp>
      <p:sp>
        <p:nvSpPr>
          <p:cNvPr id="354" name="Google Shape;354;p4"/>
          <p:cNvSpPr txBox="1">
            <a:spLocks noGrp="1"/>
          </p:cNvSpPr>
          <p:nvPr>
            <p:ph type="body" idx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5C6525"/>
              </a:buClr>
              <a:buSzPts val="2200"/>
              <a:buFont typeface="Noto Sans Symbols"/>
              <a:buChar char="▪"/>
            </a:pPr>
            <a:r>
              <a:rPr lang="en-US" sz="2200" dirty="0">
                <a:solidFill>
                  <a:srgbClr val="5C6525"/>
                </a:solidFill>
              </a:rPr>
              <a:t>Explain the United Nation’s purpose and goals</a:t>
            </a:r>
            <a:endParaRPr dirty="0"/>
          </a:p>
          <a:p>
            <a:pPr marL="342900" lvl="0" indent="-342900" algn="l" rtl="0">
              <a:spcBef>
                <a:spcPts val="1640"/>
              </a:spcBef>
              <a:spcAft>
                <a:spcPts val="0"/>
              </a:spcAft>
              <a:buClr>
                <a:srgbClr val="5C6525"/>
              </a:buClr>
              <a:buSzPts val="2200"/>
              <a:buChar char="▪"/>
            </a:pPr>
            <a:r>
              <a:rPr lang="en-US" sz="2200" dirty="0">
                <a:solidFill>
                  <a:srgbClr val="5C6525"/>
                </a:solidFill>
              </a:rPr>
              <a:t>Differentiate between UN operations at the strategic, operational and tactical levels</a:t>
            </a:r>
            <a:endParaRPr dirty="0"/>
          </a:p>
          <a:p>
            <a:pPr marL="342900" lvl="0" indent="-342900" algn="l" rtl="0">
              <a:spcBef>
                <a:spcPts val="1640"/>
              </a:spcBef>
              <a:spcAft>
                <a:spcPts val="0"/>
              </a:spcAft>
              <a:buClr>
                <a:srgbClr val="5C6525"/>
              </a:buClr>
              <a:buSzPts val="2200"/>
              <a:buFont typeface="Noto Sans Symbols"/>
              <a:buChar char="▪"/>
            </a:pPr>
            <a:r>
              <a:rPr lang="en-US" sz="2200" dirty="0">
                <a:solidFill>
                  <a:srgbClr val="5C6525"/>
                </a:solidFill>
              </a:rPr>
              <a:t>Identify how the UN framework applies in missions</a:t>
            </a:r>
            <a:endParaRPr dirty="0"/>
          </a:p>
        </p:txBody>
      </p:sp>
      <p:sp>
        <p:nvSpPr>
          <p:cNvPr id="355" name="Google Shape;355;p4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entury Gothic" panose="020B0502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3</a:t>
            </a:fld>
            <a:endParaRPr sz="1200" b="0" i="0" u="none" strike="noStrike" cap="none">
              <a:solidFill>
                <a:srgbClr val="888888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5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Lesson Overview</a:t>
            </a:r>
          </a:p>
        </p:txBody>
      </p:sp>
      <p:sp>
        <p:nvSpPr>
          <p:cNvPr id="362" name="Google Shape;362;p5"/>
          <p:cNvSpPr txBox="1">
            <a:spLocks noGrp="1"/>
          </p:cNvSpPr>
          <p:nvPr>
            <p:ph type="body" idx="1"/>
          </p:nvPr>
        </p:nvSpPr>
        <p:spPr>
          <a:xfrm>
            <a:off x="724729" y="1676684"/>
            <a:ext cx="7694542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5C6525"/>
              </a:buClr>
              <a:buSzPts val="2200"/>
              <a:buFont typeface="Noto Sans Symbols"/>
              <a:buChar char="▪"/>
            </a:pPr>
            <a:r>
              <a:rPr lang="en-US" sz="2200" dirty="0">
                <a:solidFill>
                  <a:srgbClr val="5C6525"/>
                </a:solidFill>
              </a:rPr>
              <a:t>Introduction to the UN </a:t>
            </a:r>
            <a:endParaRPr dirty="0"/>
          </a:p>
          <a:p>
            <a:pPr marL="342900" lvl="0" indent="-342900" algn="l" rtl="0">
              <a:spcBef>
                <a:spcPts val="1640"/>
              </a:spcBef>
              <a:spcAft>
                <a:spcPts val="0"/>
              </a:spcAft>
              <a:buClr>
                <a:srgbClr val="5C6525"/>
              </a:buClr>
              <a:buSzPts val="2200"/>
              <a:buFont typeface="Noto Sans Symbols"/>
              <a:buChar char="▪"/>
            </a:pPr>
            <a:r>
              <a:rPr lang="en-US" sz="2200" dirty="0">
                <a:solidFill>
                  <a:srgbClr val="5C6525"/>
                </a:solidFill>
              </a:rPr>
              <a:t>UN peacekeeping at the strategic, operational and tactical levels</a:t>
            </a:r>
            <a:endParaRPr dirty="0"/>
          </a:p>
          <a:p>
            <a:pPr marL="342900" lvl="0" indent="-342900" algn="l" rtl="0">
              <a:spcBef>
                <a:spcPts val="1640"/>
              </a:spcBef>
              <a:spcAft>
                <a:spcPts val="0"/>
              </a:spcAft>
              <a:buClr>
                <a:srgbClr val="5C6525"/>
              </a:buClr>
              <a:buSzPts val="2200"/>
              <a:buFont typeface="Noto Sans Symbols"/>
              <a:buChar char="▪"/>
            </a:pPr>
            <a:r>
              <a:rPr lang="en-US" sz="2200" dirty="0">
                <a:solidFill>
                  <a:srgbClr val="5C6525"/>
                </a:solidFill>
              </a:rPr>
              <a:t>Presentation of the UNAC (Carana) mission mandate</a:t>
            </a:r>
            <a:endParaRPr dirty="0"/>
          </a:p>
          <a:p>
            <a:pPr marL="342900" lvl="0" indent="-203200" algn="l" rtl="0">
              <a:spcBef>
                <a:spcPts val="1640"/>
              </a:spcBef>
              <a:spcAft>
                <a:spcPts val="0"/>
              </a:spcAft>
              <a:buClr>
                <a:srgbClr val="515B1F"/>
              </a:buClr>
              <a:buSzPts val="2200"/>
              <a:buFont typeface="Noto Sans Symbols"/>
              <a:buNone/>
            </a:pPr>
            <a:endParaRPr sz="2200" dirty="0">
              <a:solidFill>
                <a:srgbClr val="5C6525"/>
              </a:solidFill>
            </a:endParaRPr>
          </a:p>
        </p:txBody>
      </p:sp>
      <p:sp>
        <p:nvSpPr>
          <p:cNvPr id="363" name="Google Shape;363;p5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entury Gothic" panose="020B0502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4</a:t>
            </a:fld>
            <a:endParaRPr sz="1200" b="0" i="0" u="none" strike="noStrike" cap="none">
              <a:solidFill>
                <a:srgbClr val="888888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6"/>
          <p:cNvPicPr preferRelativeResize="0"/>
          <p:nvPr/>
        </p:nvPicPr>
        <p:blipFill rotWithShape="1">
          <a:blip r:embed="rId3"/>
          <a:srcRect r="-1"/>
          <a:stretch>
            <a:fillRect/>
          </a:stretch>
        </p:blipFill>
        <p:spPr>
          <a:xfrm>
            <a:off x="599622" y="1369919"/>
            <a:ext cx="7580242" cy="462792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6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Purpose of the UN</a:t>
            </a:r>
          </a:p>
        </p:txBody>
      </p:sp>
      <p:sp>
        <p:nvSpPr>
          <p:cNvPr id="371" name="Google Shape;371;p6"/>
          <p:cNvSpPr txBox="1">
            <a:spLocks noGrp="1"/>
          </p:cNvSpPr>
          <p:nvPr>
            <p:ph type="sldNum" idx="12"/>
          </p:nvPr>
        </p:nvSpPr>
        <p:spPr>
          <a:xfrm>
            <a:off x="7756858" y="6324600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entury Gothic" panose="020B0502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5</a:t>
            </a:fld>
            <a:endParaRPr sz="1200" b="0" i="0" u="none" strike="noStrike" cap="none" dirty="0">
              <a:solidFill>
                <a:srgbClr val="888888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sp>
        <p:nvSpPr>
          <p:cNvPr id="372" name="Google Shape;372;p6"/>
          <p:cNvSpPr txBox="1"/>
          <p:nvPr/>
        </p:nvSpPr>
        <p:spPr>
          <a:xfrm>
            <a:off x="723204" y="1688677"/>
            <a:ext cx="4010526" cy="400110"/>
          </a:xfrm>
          <a:prstGeom prst="rect">
            <a:avLst/>
          </a:prstGeom>
          <a:solidFill>
            <a:schemeClr val="lt1">
              <a:alpha val="75686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What is the purpose of the UN?</a:t>
            </a: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7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Purpose of the UN</a:t>
            </a:r>
          </a:p>
        </p:txBody>
      </p:sp>
      <p:sp>
        <p:nvSpPr>
          <p:cNvPr id="380" name="Google Shape;380;p7"/>
          <p:cNvSpPr txBox="1">
            <a:spLocks noGrp="1"/>
          </p:cNvSpPr>
          <p:nvPr>
            <p:ph type="body" idx="1"/>
          </p:nvPr>
        </p:nvSpPr>
        <p:spPr>
          <a:xfrm>
            <a:off x="457201" y="1501592"/>
            <a:ext cx="3804024" cy="4603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/>
              <a:t>Signed on 26 June 1945, in San Francisco, United States </a:t>
            </a:r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/>
              <a:t>193 sovereign Members States</a:t>
            </a:r>
          </a:p>
          <a:p>
            <a:pPr marL="1143000" lvl="2" indent="-2286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▪"/>
            </a:pPr>
            <a:r>
              <a:rPr lang="en-US" sz="1600"/>
              <a:t>Maintain international peace and security</a:t>
            </a:r>
          </a:p>
          <a:p>
            <a:pPr marL="1143000" lvl="2" indent="-2286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▪"/>
            </a:pPr>
            <a:r>
              <a:rPr lang="en-US" sz="1600"/>
              <a:t>Develop friendly relations among nations</a:t>
            </a:r>
          </a:p>
          <a:p>
            <a:pPr marL="1143000" lvl="2" indent="-2286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▪"/>
            </a:pPr>
            <a:r>
              <a:rPr lang="en-US" sz="1600"/>
              <a:t>Promote social progress and better living standards</a:t>
            </a:r>
          </a:p>
          <a:p>
            <a:pPr marL="1143000" lvl="2" indent="-228600" algn="l" rtl="0">
              <a:spcBef>
                <a:spcPts val="320"/>
              </a:spcBef>
              <a:spcAft>
                <a:spcPts val="0"/>
              </a:spcAft>
              <a:buClr>
                <a:srgbClr val="3F3F3F"/>
              </a:buClr>
              <a:buSzPts val="1600"/>
              <a:buChar char="▪"/>
            </a:pPr>
            <a:r>
              <a:rPr lang="en-US" sz="1600"/>
              <a:t>Promote human rights</a:t>
            </a:r>
          </a:p>
        </p:txBody>
      </p:sp>
      <p:pic>
        <p:nvPicPr>
          <p:cNvPr id="381" name="Google Shape;381;p7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186623" y="1380509"/>
            <a:ext cx="3631660" cy="4855082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7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entury Gothic" panose="020B0502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6</a:t>
            </a:fld>
            <a:endParaRPr sz="1200" b="0" i="0" u="none" strike="noStrike" cap="none">
              <a:solidFill>
                <a:srgbClr val="888888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29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Strategic Peacekeeping Goals</a:t>
            </a:r>
          </a:p>
        </p:txBody>
      </p:sp>
      <p:sp>
        <p:nvSpPr>
          <p:cNvPr id="746" name="Google Shape;746;p29"/>
          <p:cNvSpPr txBox="1">
            <a:spLocks noGrp="1"/>
          </p:cNvSpPr>
          <p:nvPr>
            <p:ph type="sldNum" idx="12"/>
          </p:nvPr>
        </p:nvSpPr>
        <p:spPr>
          <a:xfrm>
            <a:off x="7664115" y="6352300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  <p:sp>
        <p:nvSpPr>
          <p:cNvPr id="747" name="Google Shape;747;p29"/>
          <p:cNvSpPr txBox="1">
            <a:spLocks noGrp="1"/>
          </p:cNvSpPr>
          <p:nvPr>
            <p:ph type="body" idx="1"/>
          </p:nvPr>
        </p:nvSpPr>
        <p:spPr>
          <a:xfrm>
            <a:off x="622852" y="1501600"/>
            <a:ext cx="8470148" cy="48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1. Support Political Processes and Peace Agreements</a:t>
            </a:r>
            <a:endParaRPr sz="220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200"/>
              <a:t>2. Protect Civilians under Threat of Physical Violence</a:t>
            </a:r>
            <a:endParaRPr sz="220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200"/>
              <a:t>3. Strengthen National Capacities for Sustainable Peace</a:t>
            </a:r>
            <a:endParaRPr sz="220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200"/>
              <a:t>4. Facilitate the Delivery of Humanitarian Assistance</a:t>
            </a:r>
            <a:endParaRPr sz="220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200"/>
              <a:t>5. Promote and Protect Human Rights</a:t>
            </a:r>
            <a:endParaRPr sz="220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200"/>
              <a:t>6. Support Ceasefires and Reduce Violence</a:t>
            </a:r>
            <a:endParaRPr sz="2200"/>
          </a:p>
        </p:txBody>
      </p:sp>
      <p:pic>
        <p:nvPicPr>
          <p:cNvPr id="748" name="Google Shape;748;p29" descr="C:\Users\amead\Documents\Commanders Course\New Course\Graphics\747385.jpg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857926" y="4118619"/>
            <a:ext cx="3185879" cy="1868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9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 panose="020B0502020202020204"/>
              <a:buNone/>
            </a:pPr>
            <a:r>
              <a:rPr lang="en-US"/>
              <a:t>UN Security Council</a:t>
            </a:r>
          </a:p>
        </p:txBody>
      </p:sp>
      <p:sp>
        <p:nvSpPr>
          <p:cNvPr id="416" name="Google Shape;416;p9"/>
          <p:cNvSpPr txBox="1">
            <a:spLocks noGrp="1"/>
          </p:cNvSpPr>
          <p:nvPr>
            <p:ph type="body" idx="1"/>
          </p:nvPr>
        </p:nvSpPr>
        <p:spPr>
          <a:xfrm>
            <a:off x="-1" y="1436914"/>
            <a:ext cx="4760687" cy="4484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Noto Sans Symbols"/>
              <a:buChar char="▪"/>
            </a:pPr>
            <a:r>
              <a:rPr lang="en-US" sz="3200"/>
              <a:t>Responsible for maintaining peace and security</a:t>
            </a: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rgbClr val="3F3F3F"/>
              </a:buClr>
              <a:buSzPts val="3200"/>
              <a:buFont typeface="Noto Sans Symbols"/>
              <a:buChar char="▪"/>
            </a:pPr>
            <a:r>
              <a:rPr lang="en-US" sz="3200"/>
              <a:t>May investigate and recommend peaceful solutions to disputes between Member States</a:t>
            </a:r>
          </a:p>
        </p:txBody>
      </p:sp>
      <p:sp>
        <p:nvSpPr>
          <p:cNvPr id="417" name="Google Shape;417;p9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entury Gothic" panose="020B0502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rPr>
              <a:t>8</a:t>
            </a:fld>
            <a:endParaRPr sz="1200" b="0" i="0" u="none" strike="noStrike" cap="none">
              <a:solidFill>
                <a:srgbClr val="888888"/>
              </a:solidFill>
              <a:latin typeface="Century Gothic" panose="020B0502020202020204"/>
              <a:ea typeface="Century Gothic" panose="020B0502020202020204"/>
              <a:cs typeface="Century Gothic" panose="020B0502020202020204"/>
              <a:sym typeface="Century Gothic" panose="020B0502020202020204"/>
            </a:endParaRPr>
          </a:p>
        </p:txBody>
      </p:sp>
      <p:pic>
        <p:nvPicPr>
          <p:cNvPr id="418" name="Google Shape;418;p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033663" y="1325376"/>
            <a:ext cx="3653137" cy="281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_Office Theme">
  <a:themeElements>
    <a:clrScheme name="FPU Custom Color Theme">
      <a:dk1>
        <a:srgbClr val="000000"/>
      </a:dk1>
      <a:lt1>
        <a:srgbClr val="FFFFFF"/>
      </a:lt1>
      <a:dk2>
        <a:srgbClr val="70AD47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FPU Custom Color Theme">
      <a:dk1>
        <a:srgbClr val="000000"/>
      </a:dk1>
      <a:lt1>
        <a:srgbClr val="FFFFFF"/>
      </a:lt1>
      <a:dk2>
        <a:srgbClr val="70AD47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PREP Master">
  <a:themeElements>
    <a:clrScheme name="INL">
      <a:dk1>
        <a:srgbClr val="000000"/>
      </a:dk1>
      <a:lt1>
        <a:srgbClr val="FFFFFF"/>
      </a:lt1>
      <a:dk2>
        <a:srgbClr val="003A76"/>
      </a:dk2>
      <a:lt2>
        <a:srgbClr val="7F7F7F"/>
      </a:lt2>
      <a:accent1>
        <a:srgbClr val="404040"/>
      </a:accent1>
      <a:accent2>
        <a:srgbClr val="C0504D"/>
      </a:accent2>
      <a:accent3>
        <a:srgbClr val="9BBB59"/>
      </a:accent3>
      <a:accent4>
        <a:srgbClr val="4F81BD"/>
      </a:accent4>
      <a:accent5>
        <a:srgbClr val="CC99FF"/>
      </a:accent5>
      <a:accent6>
        <a:srgbClr val="F79646"/>
      </a:accent6>
      <a:hlink>
        <a:srgbClr val="4F81BD"/>
      </a:hlink>
      <a:folHlink>
        <a:srgbClr val="8064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FPU Custom Color Theme">
      <a:dk1>
        <a:sysClr val="windowText" lastClr="000000"/>
      </a:dk1>
      <a:lt1>
        <a:sysClr val="window" lastClr="FFFFFF"/>
      </a:lt1>
      <a:dk2>
        <a:srgbClr val="70AD47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PU-PDT Slide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606bed3f-efae-4d70-a15b-866bb27c918d}" enabled="1" method="Privileged" siteId="{0f9e35db-544f-4f60-bdcc-5ea416e6dc7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1106</Words>
  <Application>Microsoft Office PowerPoint</Application>
  <PresentationFormat>全屏显示(4:3)</PresentationFormat>
  <Paragraphs>254</Paragraphs>
  <Slides>23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Wingdings</vt:lpstr>
      <vt:lpstr>Century Gothic</vt:lpstr>
      <vt:lpstr>Georgia</vt:lpstr>
      <vt:lpstr>Arial</vt:lpstr>
      <vt:lpstr>Noto Sans Symbols</vt:lpstr>
      <vt:lpstr>Stardos Stencil</vt:lpstr>
      <vt:lpstr>Calibri</vt:lpstr>
      <vt:lpstr>2_Office Theme</vt:lpstr>
      <vt:lpstr>1_Office Theme</vt:lpstr>
      <vt:lpstr>Custom Design</vt:lpstr>
      <vt:lpstr>3_PREP Master</vt:lpstr>
      <vt:lpstr>3_Office Theme</vt:lpstr>
      <vt:lpstr>PowerPoint 演示文稿</vt:lpstr>
      <vt:lpstr>Aim</vt:lpstr>
      <vt:lpstr>Relevance</vt:lpstr>
      <vt:lpstr>Learning Objectives</vt:lpstr>
      <vt:lpstr>Lesson Overview</vt:lpstr>
      <vt:lpstr>Purpose of the UN</vt:lpstr>
      <vt:lpstr>Purpose of the UN</vt:lpstr>
      <vt:lpstr>Strategic Peacekeeping Goals</vt:lpstr>
      <vt:lpstr>UN Security Council</vt:lpstr>
      <vt:lpstr>Secretary-General and Secretariat </vt:lpstr>
      <vt:lpstr>Linkages and Overlaps in Peace and Security Issues </vt:lpstr>
      <vt:lpstr>Peace Operations Components</vt:lpstr>
      <vt:lpstr>Carana Country Profile </vt:lpstr>
      <vt:lpstr>PowerPoint 演示文稿</vt:lpstr>
      <vt:lpstr>Debrief: UNAC Mandate SCR 1544</vt:lpstr>
      <vt:lpstr>Debrief: FPU Main Tasks in UNAC</vt:lpstr>
      <vt:lpstr>Department of Peace Operations</vt:lpstr>
      <vt:lpstr>PowerPoint 演示文稿</vt:lpstr>
      <vt:lpstr>Police Division (PD)</vt:lpstr>
      <vt:lpstr>PowerPoint 演示文稿</vt:lpstr>
      <vt:lpstr>Women in UN Police </vt:lpstr>
      <vt:lpstr>Summary of Key Messages</vt:lpstr>
      <vt:lpstr>Self-Study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Dianne Stevens</dc:creator>
  <cp:lastModifiedBy>Yue Xin</cp:lastModifiedBy>
  <cp:revision>6</cp:revision>
  <dcterms:created xsi:type="dcterms:W3CDTF">2022-10-04T07:11:00Z</dcterms:created>
  <dcterms:modified xsi:type="dcterms:W3CDTF">2026-06-23T13:32:01Z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ArticulateGUID">
    <vt:lpwstr>E102C8AC-41D1-4336-9ACD-B085955B42FE</vt:lpwstr>
  </property>
  <property fmtid="{D5CDD505-2E9C-101B-9397-08002B2CF9AE}" pid="4" name="ArticulatePath">
    <vt:lpwstr>https://cybervance.sharepoint.com/sites/IPPOSCommandStaffv3/Shared Documents/General/~Final for Sri Lanka-2023/6.Final-POST/4. Overview of the UN System/CSC_M03_Slides_Overview of UN_v1.00-0405123</vt:lpwstr>
  </property>
  <property fmtid="{D5CDD505-2E9C-101B-9397-08002B2CF9AE}" pid="5" name="ContentTypeId">
    <vt:lpwstr>0x0101008CF12BB7D6261C45B01C8A6E92DF68F5</vt:lpwstr>
  </property>
  <property fmtid="{D5CDD505-2E9C-101B-9397-08002B2CF9AE}" pid="6" name="ICV">
    <vt:lpwstr>C97C481CC60446A38AEDB28EF8AB0A97_13</vt:lpwstr>
  </property>
  <property fmtid="{D5CDD505-2E9C-101B-9397-08002B2CF9AE}" pid="7" name="KSOProductBuildVer">
    <vt:lpwstr>2052-12.1.0.26375</vt:lpwstr>
  </property>
</Properties>
</file>