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96" r:id="rId4"/>
  </p:sldMasterIdLst>
  <p:notesMasterIdLst>
    <p:notesMasterId r:id="rId28"/>
  </p:notesMasterIdLst>
  <p:handoutMasterIdLst>
    <p:handoutMasterId r:id="rId29"/>
  </p:handoutMasterIdLst>
  <p:sldIdLst>
    <p:sldId id="428" r:id="rId5"/>
    <p:sldId id="312" r:id="rId6"/>
    <p:sldId id="283" r:id="rId7"/>
    <p:sldId id="1067" r:id="rId8"/>
    <p:sldId id="262" r:id="rId9"/>
    <p:sldId id="1068" r:id="rId10"/>
    <p:sldId id="512" r:id="rId11"/>
    <p:sldId id="513" r:id="rId12"/>
    <p:sldId id="1035" r:id="rId13"/>
    <p:sldId id="837" r:id="rId14"/>
    <p:sldId id="436" r:id="rId15"/>
    <p:sldId id="437" r:id="rId16"/>
    <p:sldId id="1036" r:id="rId17"/>
    <p:sldId id="1033" r:id="rId18"/>
    <p:sldId id="1031" r:id="rId19"/>
    <p:sldId id="395" r:id="rId20"/>
    <p:sldId id="625" r:id="rId21"/>
    <p:sldId id="1017" r:id="rId22"/>
    <p:sldId id="584" r:id="rId23"/>
    <p:sldId id="307" r:id="rId24"/>
    <p:sldId id="517" r:id="rId25"/>
    <p:sldId id="1069" r:id="rId26"/>
    <p:sldId id="1065" r:id="rId27"/>
  </p:sldIdLst>
  <p:sldSz cx="9144000" cy="6858000" type="screen4x3"/>
  <p:notesSz cx="6797675" cy="987266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16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tharina Waczek" initials="KW" lastIdx="2" clrIdx="0">
    <p:extLst>
      <p:ext uri="{19B8F6BF-5375-455C-9EA6-DF929625EA0E}">
        <p15:presenceInfo xmlns:p15="http://schemas.microsoft.com/office/powerpoint/2012/main" userId="S::katharina.waczek@un.org::0331d40d-42ee-4bfc-ae12-ac157682cb79" providerId="AD"/>
      </p:ext>
    </p:extLst>
  </p:cmAuthor>
  <p:cmAuthor id="2" name="Jaime Cuenca" initials="JC" lastIdx="1" clrIdx="1">
    <p:extLst>
      <p:ext uri="{19B8F6BF-5375-455C-9EA6-DF929625EA0E}">
        <p15:presenceInfo xmlns:p15="http://schemas.microsoft.com/office/powerpoint/2012/main" userId="S::cuenca@un.org::9bc7a3c2-11e4-4e1a-ba20-49d3e99e9a5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CE6F2"/>
    <a:srgbClr val="8D9C36"/>
    <a:srgbClr val="8EB4E3"/>
    <a:srgbClr val="5B92E5"/>
    <a:srgbClr val="0000FF"/>
    <a:srgbClr val="FFFFCC"/>
    <a:srgbClr val="003399"/>
    <a:srgbClr val="0033CC"/>
    <a:srgbClr val="3333FF"/>
    <a:srgbClr val="0020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195" autoAdjust="0"/>
    <p:restoredTop sz="73022" autoAdjust="0"/>
  </p:normalViewPr>
  <p:slideViewPr>
    <p:cSldViewPr snapToGrid="0">
      <p:cViewPr varScale="1">
        <p:scale>
          <a:sx n="77" d="100"/>
          <a:sy n="77" d="100"/>
        </p:scale>
        <p:origin x="2264" y="192"/>
      </p:cViewPr>
      <p:guideLst>
        <p:guide orient="horz" pos="816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30" d="100"/>
        <a:sy n="13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commentAuthors" Target="commentAuthors.xml"/><Relationship Id="rId35" Type="http://schemas.microsoft.com/office/2016/11/relationships/changesInfo" Target="changesInfos/changesInfo1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tharina Waczek" userId="0331d40d-42ee-4bfc-ae12-ac157682cb79" providerId="ADAL" clId="{01D8F1D1-8153-AB4B-9E1A-B150C0B056D8}"/>
    <pc:docChg chg="modSld">
      <pc:chgData name="Katharina Waczek" userId="0331d40d-42ee-4bfc-ae12-ac157682cb79" providerId="ADAL" clId="{01D8F1D1-8153-AB4B-9E1A-B150C0B056D8}" dt="2021-11-10T19:36:19.309" v="13" actId="20577"/>
      <pc:docMkLst>
        <pc:docMk/>
      </pc:docMkLst>
      <pc:sldChg chg="modSp mod">
        <pc:chgData name="Katharina Waczek" userId="0331d40d-42ee-4bfc-ae12-ac157682cb79" providerId="ADAL" clId="{01D8F1D1-8153-AB4B-9E1A-B150C0B056D8}" dt="2021-11-10T19:13:30.025" v="2" actId="1076"/>
        <pc:sldMkLst>
          <pc:docMk/>
          <pc:sldMk cId="2393842682" sldId="1033"/>
        </pc:sldMkLst>
        <pc:spChg chg="mod">
          <ac:chgData name="Katharina Waczek" userId="0331d40d-42ee-4bfc-ae12-ac157682cb79" providerId="ADAL" clId="{01D8F1D1-8153-AB4B-9E1A-B150C0B056D8}" dt="2021-11-10T19:13:30.025" v="2" actId="1076"/>
          <ac:spMkLst>
            <pc:docMk/>
            <pc:sldMk cId="2393842682" sldId="1033"/>
            <ac:spMk id="2" creationId="{CD2AE47D-078C-FC4B-AAD7-EF1041C29777}"/>
          </ac:spMkLst>
        </pc:spChg>
        <pc:spChg chg="mod">
          <ac:chgData name="Katharina Waczek" userId="0331d40d-42ee-4bfc-ae12-ac157682cb79" providerId="ADAL" clId="{01D8F1D1-8153-AB4B-9E1A-B150C0B056D8}" dt="2021-11-10T19:13:09.368" v="1" actId="1076"/>
          <ac:spMkLst>
            <pc:docMk/>
            <pc:sldMk cId="2393842682" sldId="1033"/>
            <ac:spMk id="7" creationId="{A5D0F450-384B-A740-876F-7CB75E6D6E69}"/>
          </ac:spMkLst>
        </pc:spChg>
      </pc:sldChg>
      <pc:sldChg chg="modSp mod">
        <pc:chgData name="Katharina Waczek" userId="0331d40d-42ee-4bfc-ae12-ac157682cb79" providerId="ADAL" clId="{01D8F1D1-8153-AB4B-9E1A-B150C0B056D8}" dt="2021-11-10T19:36:19.309" v="13" actId="20577"/>
        <pc:sldMkLst>
          <pc:docMk/>
          <pc:sldMk cId="1141476390" sldId="1069"/>
        </pc:sldMkLst>
        <pc:spChg chg="mod">
          <ac:chgData name="Katharina Waczek" userId="0331d40d-42ee-4bfc-ae12-ac157682cb79" providerId="ADAL" clId="{01D8F1D1-8153-AB4B-9E1A-B150C0B056D8}" dt="2021-11-10T19:36:19.309" v="13" actId="20577"/>
          <ac:spMkLst>
            <pc:docMk/>
            <pc:sldMk cId="1141476390" sldId="1069"/>
            <ac:spMk id="5" creationId="{00000000-0000-0000-0000-000000000000}"/>
          </ac:spMkLst>
        </pc:spChg>
      </pc:sldChg>
    </pc:docChg>
  </pc:docChgLst>
  <pc:docChgLst>
    <pc:chgData name="dstevena" userId="7a2bac4f-0ea6-48e1-9d9e-70fba4f0b3a2" providerId="ADAL" clId="{6CF70997-7D97-4A98-8760-E4ED92273E67}"/>
    <pc:docChg chg="modSld">
      <pc:chgData name="dstevena" userId="7a2bac4f-0ea6-48e1-9d9e-70fba4f0b3a2" providerId="ADAL" clId="{6CF70997-7D97-4A98-8760-E4ED92273E67}" dt="2021-07-08T21:44:58.288" v="5" actId="20577"/>
      <pc:docMkLst>
        <pc:docMk/>
      </pc:docMkLst>
      <pc:sldChg chg="modSp mod">
        <pc:chgData name="dstevena" userId="7a2bac4f-0ea6-48e1-9d9e-70fba4f0b3a2" providerId="ADAL" clId="{6CF70997-7D97-4A98-8760-E4ED92273E67}" dt="2021-07-08T21:44:58.288" v="5" actId="20577"/>
        <pc:sldMkLst>
          <pc:docMk/>
          <pc:sldMk cId="2383601380" sldId="262"/>
        </pc:sldMkLst>
        <pc:spChg chg="mod">
          <ac:chgData name="dstevena" userId="7a2bac4f-0ea6-48e1-9d9e-70fba4f0b3a2" providerId="ADAL" clId="{6CF70997-7D97-4A98-8760-E4ED92273E67}" dt="2021-07-08T21:44:58.288" v="5" actId="20577"/>
          <ac:spMkLst>
            <pc:docMk/>
            <pc:sldMk cId="2383601380" sldId="262"/>
            <ac:spMk id="2" creationId="{064B1B0E-408A-47D5-9F91-1A857490CA2A}"/>
          </ac:spMkLst>
        </pc:spChg>
      </pc:sldChg>
    </pc:docChg>
  </pc:docChgLst>
  <pc:docChgLst>
    <pc:chgData name="Katharina Waczek" userId="0331d40d-42ee-4bfc-ae12-ac157682cb79" providerId="ADAL" clId="{E2CE0005-0CF4-834E-81DE-17677B56FC10}"/>
    <pc:docChg chg="modSld">
      <pc:chgData name="Katharina Waczek" userId="0331d40d-42ee-4bfc-ae12-ac157682cb79" providerId="ADAL" clId="{E2CE0005-0CF4-834E-81DE-17677B56FC10}" dt="2022-01-13T20:03:33.876" v="5" actId="20577"/>
      <pc:docMkLst>
        <pc:docMk/>
      </pc:docMkLst>
      <pc:sldChg chg="modSp mod">
        <pc:chgData name="Katharina Waczek" userId="0331d40d-42ee-4bfc-ae12-ac157682cb79" providerId="ADAL" clId="{E2CE0005-0CF4-834E-81DE-17677B56FC10}" dt="2022-01-13T20:03:33.876" v="5" actId="20577"/>
        <pc:sldMkLst>
          <pc:docMk/>
          <pc:sldMk cId="2484194463" sldId="312"/>
        </pc:sldMkLst>
        <pc:spChg chg="mod">
          <ac:chgData name="Katharina Waczek" userId="0331d40d-42ee-4bfc-ae12-ac157682cb79" providerId="ADAL" clId="{E2CE0005-0CF4-834E-81DE-17677B56FC10}" dt="2022-01-13T20:03:33.876" v="5" actId="20577"/>
          <ac:spMkLst>
            <pc:docMk/>
            <pc:sldMk cId="2484194463" sldId="312"/>
            <ac:spMk id="3" creationId="{2FBB67EE-8C46-453E-A8C6-336540EBCD1D}"/>
          </ac:spMkLst>
        </pc:spChg>
      </pc:sldChg>
      <pc:sldChg chg="modSp mod">
        <pc:chgData name="Katharina Waczek" userId="0331d40d-42ee-4bfc-ae12-ac157682cb79" providerId="ADAL" clId="{E2CE0005-0CF4-834E-81DE-17677B56FC10}" dt="2022-01-13T20:01:52.065" v="3" actId="20577"/>
        <pc:sldMkLst>
          <pc:docMk/>
          <pc:sldMk cId="3049387655" sldId="428"/>
        </pc:sldMkLst>
        <pc:spChg chg="mod">
          <ac:chgData name="Katharina Waczek" userId="0331d40d-42ee-4bfc-ae12-ac157682cb79" providerId="ADAL" clId="{E2CE0005-0CF4-834E-81DE-17677B56FC10}" dt="2022-01-13T20:01:52.065" v="3" actId="20577"/>
          <ac:spMkLst>
            <pc:docMk/>
            <pc:sldMk cId="3049387655" sldId="428"/>
            <ac:spMk id="6" creationId="{00000000-0000-0000-0000-000000000000}"/>
          </ac:spMkLst>
        </pc:spChg>
      </pc:sldChg>
    </pc:docChg>
  </pc:docChgLst>
  <pc:docChgLst>
    <pc:chgData name="Dianne Stevens" userId="f936c2d3-965b-44e2-8ffd-f253de8e2be4" providerId="ADAL" clId="{91688C1E-4631-40CA-B26F-4B66BDAEE838}"/>
    <pc:docChg chg="modSld">
      <pc:chgData name="Dianne Stevens" userId="f936c2d3-965b-44e2-8ffd-f253de8e2be4" providerId="ADAL" clId="{91688C1E-4631-40CA-B26F-4B66BDAEE838}" dt="2021-11-24T00:45:57.733" v="3" actId="20577"/>
      <pc:docMkLst>
        <pc:docMk/>
      </pc:docMkLst>
      <pc:sldChg chg="modSp mod">
        <pc:chgData name="Dianne Stevens" userId="f936c2d3-965b-44e2-8ffd-f253de8e2be4" providerId="ADAL" clId="{91688C1E-4631-40CA-B26F-4B66BDAEE838}" dt="2021-11-24T00:45:57.733" v="3" actId="20577"/>
        <pc:sldMkLst>
          <pc:docMk/>
          <pc:sldMk cId="3023190489" sldId="1031"/>
        </pc:sldMkLst>
        <pc:spChg chg="mod">
          <ac:chgData name="Dianne Stevens" userId="f936c2d3-965b-44e2-8ffd-f253de8e2be4" providerId="ADAL" clId="{91688C1E-4631-40CA-B26F-4B66BDAEE838}" dt="2021-11-24T00:45:57.733" v="3" actId="20577"/>
          <ac:spMkLst>
            <pc:docMk/>
            <pc:sldMk cId="3023190489" sldId="1031"/>
            <ac:spMk id="2" creationId="{50CBB77F-22BF-B340-AF24-C468B5A74E19}"/>
          </ac:spMkLst>
        </pc:spChg>
        <pc:spChg chg="mod">
          <ac:chgData name="Dianne Stevens" userId="f936c2d3-965b-44e2-8ffd-f253de8e2be4" providerId="ADAL" clId="{91688C1E-4631-40CA-B26F-4B66BDAEE838}" dt="2021-11-24T00:45:53.627" v="2" actId="20577"/>
          <ac:spMkLst>
            <pc:docMk/>
            <pc:sldMk cId="3023190489" sldId="1031"/>
            <ac:spMk id="33" creationId="{18C9F173-2A17-E541-9DBC-90D4670E823F}"/>
          </ac:spMkLst>
        </pc:spChg>
      </pc:sldChg>
    </pc:docChg>
  </pc:docChgLst>
  <pc:docChgLst>
    <pc:chgData name="Dianne Stevens" userId="f936c2d3-965b-44e2-8ffd-f253de8e2be4" providerId="ADAL" clId="{69F8BDBF-3029-4CBD-9882-94C24CFE3491}"/>
    <pc:docChg chg="custSel modSld modMainMaster">
      <pc:chgData name="Dianne Stevens" userId="f936c2d3-965b-44e2-8ffd-f253de8e2be4" providerId="ADAL" clId="{69F8BDBF-3029-4CBD-9882-94C24CFE3491}" dt="2021-08-30T15:28:14.294" v="18" actId="20577"/>
      <pc:docMkLst>
        <pc:docMk/>
      </pc:docMkLst>
      <pc:sldChg chg="modSp mod">
        <pc:chgData name="Dianne Stevens" userId="f936c2d3-965b-44e2-8ffd-f253de8e2be4" providerId="ADAL" clId="{69F8BDBF-3029-4CBD-9882-94C24CFE3491}" dt="2021-08-30T15:24:26.336" v="14" actId="20577"/>
        <pc:sldMkLst>
          <pc:docMk/>
          <pc:sldMk cId="2383601380" sldId="262"/>
        </pc:sldMkLst>
        <pc:spChg chg="mod">
          <ac:chgData name="Dianne Stevens" userId="f936c2d3-965b-44e2-8ffd-f253de8e2be4" providerId="ADAL" clId="{69F8BDBF-3029-4CBD-9882-94C24CFE3491}" dt="2021-08-24T21:58:50.037" v="5" actId="20577"/>
          <ac:spMkLst>
            <pc:docMk/>
            <pc:sldMk cId="2383601380" sldId="262"/>
            <ac:spMk id="2" creationId="{064B1B0E-408A-47D5-9F91-1A857490CA2A}"/>
          </ac:spMkLst>
        </pc:spChg>
        <pc:spChg chg="mod">
          <ac:chgData name="Dianne Stevens" userId="f936c2d3-965b-44e2-8ffd-f253de8e2be4" providerId="ADAL" clId="{69F8BDBF-3029-4CBD-9882-94C24CFE3491}" dt="2021-08-30T15:24:26.336" v="14" actId="20577"/>
          <ac:spMkLst>
            <pc:docMk/>
            <pc:sldMk cId="2383601380" sldId="262"/>
            <ac:spMk id="10" creationId="{9951EA6D-4CF2-47C3-8381-A21CB85FE73E}"/>
          </ac:spMkLst>
        </pc:spChg>
      </pc:sldChg>
      <pc:sldChg chg="delSp mod">
        <pc:chgData name="Dianne Stevens" userId="f936c2d3-965b-44e2-8ffd-f253de8e2be4" providerId="ADAL" clId="{69F8BDBF-3029-4CBD-9882-94C24CFE3491}" dt="2021-08-24T21:59:10.801" v="6" actId="478"/>
        <pc:sldMkLst>
          <pc:docMk/>
          <pc:sldMk cId="3049387655" sldId="428"/>
        </pc:sldMkLst>
        <pc:spChg chg="del">
          <ac:chgData name="Dianne Stevens" userId="f936c2d3-965b-44e2-8ffd-f253de8e2be4" providerId="ADAL" clId="{69F8BDBF-3029-4CBD-9882-94C24CFE3491}" dt="2021-08-24T21:59:10.801" v="6" actId="478"/>
          <ac:spMkLst>
            <pc:docMk/>
            <pc:sldMk cId="3049387655" sldId="428"/>
            <ac:spMk id="8" creationId="{00000000-0000-0000-0000-000000000000}"/>
          </ac:spMkLst>
        </pc:spChg>
      </pc:sldChg>
      <pc:sldChg chg="modSp mod">
        <pc:chgData name="Dianne Stevens" userId="f936c2d3-965b-44e2-8ffd-f253de8e2be4" providerId="ADAL" clId="{69F8BDBF-3029-4CBD-9882-94C24CFE3491}" dt="2021-08-30T15:27:00.605" v="16" actId="20577"/>
        <pc:sldMkLst>
          <pc:docMk/>
          <pc:sldMk cId="1588610019" sldId="512"/>
        </pc:sldMkLst>
        <pc:spChg chg="mod">
          <ac:chgData name="Dianne Stevens" userId="f936c2d3-965b-44e2-8ffd-f253de8e2be4" providerId="ADAL" clId="{69F8BDBF-3029-4CBD-9882-94C24CFE3491}" dt="2021-08-30T15:27:00.605" v="16" actId="20577"/>
          <ac:spMkLst>
            <pc:docMk/>
            <pc:sldMk cId="1588610019" sldId="512"/>
            <ac:spMk id="3" creationId="{454800DA-D856-45F1-89CC-2FB5C9B5F0D8}"/>
          </ac:spMkLst>
        </pc:spChg>
      </pc:sldChg>
      <pc:sldChg chg="modSp mod">
        <pc:chgData name="Dianne Stevens" userId="f936c2d3-965b-44e2-8ffd-f253de8e2be4" providerId="ADAL" clId="{69F8BDBF-3029-4CBD-9882-94C24CFE3491}" dt="2021-08-30T15:28:14.294" v="18" actId="20577"/>
        <pc:sldMkLst>
          <pc:docMk/>
          <pc:sldMk cId="1782443904" sldId="1035"/>
        </pc:sldMkLst>
        <pc:spChg chg="mod">
          <ac:chgData name="Dianne Stevens" userId="f936c2d3-965b-44e2-8ffd-f253de8e2be4" providerId="ADAL" clId="{69F8BDBF-3029-4CBD-9882-94C24CFE3491}" dt="2021-08-30T15:28:14.294" v="18" actId="20577"/>
          <ac:spMkLst>
            <pc:docMk/>
            <pc:sldMk cId="1782443904" sldId="1035"/>
            <ac:spMk id="18" creationId="{FD407810-5D5F-DB48-9905-4AB38E23EDC9}"/>
          </ac:spMkLst>
        </pc:spChg>
      </pc:sldChg>
      <pc:sldChg chg="modSp mod">
        <pc:chgData name="Dianne Stevens" userId="f936c2d3-965b-44e2-8ffd-f253de8e2be4" providerId="ADAL" clId="{69F8BDBF-3029-4CBD-9882-94C24CFE3491}" dt="2021-08-27T23:46:21.580" v="9" actId="790"/>
        <pc:sldMkLst>
          <pc:docMk/>
          <pc:sldMk cId="1141476390" sldId="1069"/>
        </pc:sldMkLst>
        <pc:spChg chg="mod">
          <ac:chgData name="Dianne Stevens" userId="f936c2d3-965b-44e2-8ffd-f253de8e2be4" providerId="ADAL" clId="{69F8BDBF-3029-4CBD-9882-94C24CFE3491}" dt="2021-08-27T23:46:21.580" v="9" actId="790"/>
          <ac:spMkLst>
            <pc:docMk/>
            <pc:sldMk cId="1141476390" sldId="1069"/>
            <ac:spMk id="5" creationId="{00000000-0000-0000-0000-000000000000}"/>
          </ac:spMkLst>
        </pc:spChg>
        <pc:spChg chg="mod">
          <ac:chgData name="Dianne Stevens" userId="f936c2d3-965b-44e2-8ffd-f253de8e2be4" providerId="ADAL" clId="{69F8BDBF-3029-4CBD-9882-94C24CFE3491}" dt="2021-08-27T23:45:24.277" v="7" actId="790"/>
          <ac:spMkLst>
            <pc:docMk/>
            <pc:sldMk cId="1141476390" sldId="1069"/>
            <ac:spMk id="19457" creationId="{00000000-0000-0000-0000-000000000000}"/>
          </ac:spMkLst>
        </pc:spChg>
      </pc:sldChg>
      <pc:sldMasterChg chg="modSp mod">
        <pc:chgData name="Dianne Stevens" userId="f936c2d3-965b-44e2-8ffd-f253de8e2be4" providerId="ADAL" clId="{69F8BDBF-3029-4CBD-9882-94C24CFE3491}" dt="2021-08-28T00:03:54.875" v="10" actId="20577"/>
        <pc:sldMasterMkLst>
          <pc:docMk/>
          <pc:sldMasterMk cId="81541694" sldId="2147483696"/>
        </pc:sldMasterMkLst>
        <pc:spChg chg="mod">
          <ac:chgData name="Dianne Stevens" userId="f936c2d3-965b-44e2-8ffd-f253de8e2be4" providerId="ADAL" clId="{69F8BDBF-3029-4CBD-9882-94C24CFE3491}" dt="2021-08-28T00:03:54.875" v="10" actId="20577"/>
          <ac:spMkLst>
            <pc:docMk/>
            <pc:sldMasterMk cId="81541694" sldId="2147483696"/>
            <ac:spMk id="2" creationId="{3655241B-05BC-A148-8909-F68F746C9F05}"/>
          </ac:spMkLst>
        </pc:spChg>
      </pc:sldMasterChg>
    </pc:docChg>
  </pc:docChgLst>
  <pc:docChgLst>
    <pc:chgData name="Dianne Stevens" userId="f936c2d3-965b-44e2-8ffd-f253de8e2be4" providerId="ADAL" clId="{6CF70997-7D97-4A98-8760-E4ED92273E67}"/>
    <pc:docChg chg="undo custSel modSld">
      <pc:chgData name="Dianne Stevens" userId="f936c2d3-965b-44e2-8ffd-f253de8e2be4" providerId="ADAL" clId="{6CF70997-7D97-4A98-8760-E4ED92273E67}" dt="2021-07-08T21:05:58.754" v="75" actId="1076"/>
      <pc:docMkLst>
        <pc:docMk/>
      </pc:docMkLst>
      <pc:sldChg chg="modNotesTx">
        <pc:chgData name="Dianne Stevens" userId="f936c2d3-965b-44e2-8ffd-f253de8e2be4" providerId="ADAL" clId="{6CF70997-7D97-4A98-8760-E4ED92273E67}" dt="2021-07-08T20:41:10.795" v="0" actId="6549"/>
        <pc:sldMkLst>
          <pc:docMk/>
          <pc:sldMk cId="472549532" sldId="395"/>
        </pc:sldMkLst>
      </pc:sldChg>
      <pc:sldChg chg="delSp modSp mod delAnim">
        <pc:chgData name="Dianne Stevens" userId="f936c2d3-965b-44e2-8ffd-f253de8e2be4" providerId="ADAL" clId="{6CF70997-7D97-4A98-8760-E4ED92273E67}" dt="2021-07-08T21:05:58.754" v="75" actId="1076"/>
        <pc:sldMkLst>
          <pc:docMk/>
          <pc:sldMk cId="1782443904" sldId="1035"/>
        </pc:sldMkLst>
        <pc:spChg chg="mod">
          <ac:chgData name="Dianne Stevens" userId="f936c2d3-965b-44e2-8ffd-f253de8e2be4" providerId="ADAL" clId="{6CF70997-7D97-4A98-8760-E4ED92273E67}" dt="2021-07-08T21:05:15.360" v="67" actId="1076"/>
          <ac:spMkLst>
            <pc:docMk/>
            <pc:sldMk cId="1782443904" sldId="1035"/>
            <ac:spMk id="5" creationId="{BE41368B-FB16-324C-8A5B-40CE332C783D}"/>
          </ac:spMkLst>
        </pc:spChg>
        <pc:spChg chg="mod topLvl">
          <ac:chgData name="Dianne Stevens" userId="f936c2d3-965b-44e2-8ffd-f253de8e2be4" providerId="ADAL" clId="{6CF70997-7D97-4A98-8760-E4ED92273E67}" dt="2021-07-08T21:05:31.627" v="72" actId="1076"/>
          <ac:spMkLst>
            <pc:docMk/>
            <pc:sldMk cId="1782443904" sldId="1035"/>
            <ac:spMk id="17" creationId="{F3107A71-7169-514D-903F-2784F6F30676}"/>
          </ac:spMkLst>
        </pc:spChg>
        <pc:spChg chg="mod">
          <ac:chgData name="Dianne Stevens" userId="f936c2d3-965b-44e2-8ffd-f253de8e2be4" providerId="ADAL" clId="{6CF70997-7D97-4A98-8760-E4ED92273E67}" dt="2021-07-08T21:05:40.745" v="74" actId="1076"/>
          <ac:spMkLst>
            <pc:docMk/>
            <pc:sldMk cId="1782443904" sldId="1035"/>
            <ac:spMk id="18" creationId="{FD407810-5D5F-DB48-9905-4AB38E23EDC9}"/>
          </ac:spMkLst>
        </pc:spChg>
        <pc:grpChg chg="mod">
          <ac:chgData name="Dianne Stevens" userId="f936c2d3-965b-44e2-8ffd-f253de8e2be4" providerId="ADAL" clId="{6CF70997-7D97-4A98-8760-E4ED92273E67}" dt="2021-07-08T21:05:58.754" v="75" actId="1076"/>
          <ac:grpSpMkLst>
            <pc:docMk/>
            <pc:sldMk cId="1782443904" sldId="1035"/>
            <ac:grpSpMk id="21" creationId="{E80C02C5-2CD8-A948-B4A2-71BDA50E0676}"/>
          </ac:grpSpMkLst>
        </pc:grpChg>
        <pc:grpChg chg="del mod">
          <ac:chgData name="Dianne Stevens" userId="f936c2d3-965b-44e2-8ffd-f253de8e2be4" providerId="ADAL" clId="{6CF70997-7D97-4A98-8760-E4ED92273E67}" dt="2021-07-08T21:02:56.797" v="39" actId="478"/>
          <ac:grpSpMkLst>
            <pc:docMk/>
            <pc:sldMk cId="1782443904" sldId="1035"/>
            <ac:grpSpMk id="22" creationId="{91692F8D-1AA7-1545-BC45-B6F52FF12AE7}"/>
          </ac:grpSpMkLst>
        </pc:grpChg>
        <pc:grpChg chg="mod">
          <ac:chgData name="Dianne Stevens" userId="f936c2d3-965b-44e2-8ffd-f253de8e2be4" providerId="ADAL" clId="{6CF70997-7D97-4A98-8760-E4ED92273E67}" dt="2021-07-08T21:05:20.985" v="69" actId="1076"/>
          <ac:grpSpMkLst>
            <pc:docMk/>
            <pc:sldMk cId="1782443904" sldId="1035"/>
            <ac:grpSpMk id="23" creationId="{F7ABBCC7-66FD-F745-A846-32D48ED3E17E}"/>
          </ac:grpSpMkLst>
        </pc:grpChg>
        <pc:picChg chg="mod">
          <ac:chgData name="Dianne Stevens" userId="f936c2d3-965b-44e2-8ffd-f253de8e2be4" providerId="ADAL" clId="{6CF70997-7D97-4A98-8760-E4ED92273E67}" dt="2021-07-08T21:05:12.021" v="66" actId="1076"/>
          <ac:picMkLst>
            <pc:docMk/>
            <pc:sldMk cId="1782443904" sldId="1035"/>
            <ac:picMk id="4" creationId="{22603A18-C7C5-C148-84B8-7D1ED49920A6}"/>
          </ac:picMkLst>
        </pc:picChg>
        <pc:picChg chg="mod">
          <ac:chgData name="Dianne Stevens" userId="f936c2d3-965b-44e2-8ffd-f253de8e2be4" providerId="ADAL" clId="{6CF70997-7D97-4A98-8760-E4ED92273E67}" dt="2021-07-08T21:05:34.700" v="73" actId="1076"/>
          <ac:picMkLst>
            <pc:docMk/>
            <pc:sldMk cId="1782443904" sldId="1035"/>
            <ac:picMk id="15" creationId="{AE098214-6C85-DE49-843D-D6763A956431}"/>
          </ac:picMkLst>
        </pc:picChg>
        <pc:picChg chg="del topLvl">
          <ac:chgData name="Dianne Stevens" userId="f936c2d3-965b-44e2-8ffd-f253de8e2be4" providerId="ADAL" clId="{6CF70997-7D97-4A98-8760-E4ED92273E67}" dt="2021-07-08T21:02:56.797" v="39" actId="478"/>
          <ac:picMkLst>
            <pc:docMk/>
            <pc:sldMk cId="1782443904" sldId="1035"/>
            <ac:picMk id="19" creationId="{E50CB201-4F31-B140-B3D0-B84E9DEE0400}"/>
          </ac:picMkLst>
        </pc:picChg>
        <pc:cxnChg chg="del">
          <ac:chgData name="Dianne Stevens" userId="f936c2d3-965b-44e2-8ffd-f253de8e2be4" providerId="ADAL" clId="{6CF70997-7D97-4A98-8760-E4ED92273E67}" dt="2021-07-08T21:03:01.368" v="40" actId="478"/>
          <ac:cxnSpMkLst>
            <pc:docMk/>
            <pc:sldMk cId="1782443904" sldId="1035"/>
            <ac:cxnSpMk id="7" creationId="{C2F073CD-3D53-B543-8C2E-37A5FCCDC881}"/>
          </ac:cxnSpMkLst>
        </pc:cxnChg>
        <pc:cxnChg chg="del">
          <ac:chgData name="Dianne Stevens" userId="f936c2d3-965b-44e2-8ffd-f253de8e2be4" providerId="ADAL" clId="{6CF70997-7D97-4A98-8760-E4ED92273E67}" dt="2021-07-08T21:03:02.655" v="41" actId="478"/>
          <ac:cxnSpMkLst>
            <pc:docMk/>
            <pc:sldMk cId="1782443904" sldId="1035"/>
            <ac:cxnSpMk id="20" creationId="{F12810CF-7A62-ED43-9914-483FE6B19EE3}"/>
          </ac:cxnSpMkLst>
        </pc:cxnChg>
      </pc:sldChg>
    </pc:docChg>
  </pc:docChgLst>
  <pc:docChgLst>
    <pc:chgData name="Dianne Tillman Stevens" userId="4e3ed35b-529b-487f-a46d-4ef0d77bb5d8" providerId="ADAL" clId="{69F8BDBF-3029-4CBD-9882-94C24CFE3491}"/>
    <pc:docChg chg="undo custSel modSld">
      <pc:chgData name="Dianne Tillman Stevens" userId="4e3ed35b-529b-487f-a46d-4ef0d77bb5d8" providerId="ADAL" clId="{69F8BDBF-3029-4CBD-9882-94C24CFE3491}" dt="2021-08-27T17:05:26.911" v="14" actId="20577"/>
      <pc:docMkLst>
        <pc:docMk/>
      </pc:docMkLst>
      <pc:sldChg chg="modNotesTx">
        <pc:chgData name="Dianne Tillman Stevens" userId="4e3ed35b-529b-487f-a46d-4ef0d77bb5d8" providerId="ADAL" clId="{69F8BDBF-3029-4CBD-9882-94C24CFE3491}" dt="2021-08-27T17:04:02.958" v="8" actId="6549"/>
        <pc:sldMkLst>
          <pc:docMk/>
          <pc:sldMk cId="2794678378" sldId="307"/>
        </pc:sldMkLst>
      </pc:sldChg>
      <pc:sldChg chg="modNotesTx">
        <pc:chgData name="Dianne Tillman Stevens" userId="4e3ed35b-529b-487f-a46d-4ef0d77bb5d8" providerId="ADAL" clId="{69F8BDBF-3029-4CBD-9882-94C24CFE3491}" dt="2021-08-27T17:02:06.185" v="0" actId="20577"/>
        <pc:sldMkLst>
          <pc:docMk/>
          <pc:sldMk cId="2484194463" sldId="312"/>
        </pc:sldMkLst>
      </pc:sldChg>
      <pc:sldChg chg="modSp mod">
        <pc:chgData name="Dianne Tillman Stevens" userId="4e3ed35b-529b-487f-a46d-4ef0d77bb5d8" providerId="ADAL" clId="{69F8BDBF-3029-4CBD-9882-94C24CFE3491}" dt="2021-08-27T17:04:40.983" v="10" actId="113"/>
        <pc:sldMkLst>
          <pc:docMk/>
          <pc:sldMk cId="1331646522" sldId="517"/>
        </pc:sldMkLst>
        <pc:spChg chg="mod">
          <ac:chgData name="Dianne Tillman Stevens" userId="4e3ed35b-529b-487f-a46d-4ef0d77bb5d8" providerId="ADAL" clId="{69F8BDBF-3029-4CBD-9882-94C24CFE3491}" dt="2021-08-27T17:04:40.983" v="10" actId="113"/>
          <ac:spMkLst>
            <pc:docMk/>
            <pc:sldMk cId="1331646522" sldId="517"/>
            <ac:spMk id="3" creationId="{BB1EDF31-EDFB-472E-A971-3F79F09820B5}"/>
          </ac:spMkLst>
        </pc:spChg>
      </pc:sldChg>
      <pc:sldChg chg="modNotesTx">
        <pc:chgData name="Dianne Tillman Stevens" userId="4e3ed35b-529b-487f-a46d-4ef0d77bb5d8" providerId="ADAL" clId="{69F8BDBF-3029-4CBD-9882-94C24CFE3491}" dt="2021-08-27T17:03:21.354" v="5" actId="20577"/>
        <pc:sldMkLst>
          <pc:docMk/>
          <pc:sldMk cId="3939917319" sldId="625"/>
        </pc:sldMkLst>
      </pc:sldChg>
      <pc:sldChg chg="modSp mod">
        <pc:chgData name="Dianne Tillman Stevens" userId="4e3ed35b-529b-487f-a46d-4ef0d77bb5d8" providerId="ADAL" clId="{69F8BDBF-3029-4CBD-9882-94C24CFE3491}" dt="2021-08-27T17:02:54.472" v="4" actId="14100"/>
        <pc:sldMkLst>
          <pc:docMk/>
          <pc:sldMk cId="2393842682" sldId="1033"/>
        </pc:sldMkLst>
        <pc:spChg chg="mod">
          <ac:chgData name="Dianne Tillman Stevens" userId="4e3ed35b-529b-487f-a46d-4ef0d77bb5d8" providerId="ADAL" clId="{69F8BDBF-3029-4CBD-9882-94C24CFE3491}" dt="2021-08-27T17:02:49.823" v="3" actId="1076"/>
          <ac:spMkLst>
            <pc:docMk/>
            <pc:sldMk cId="2393842682" sldId="1033"/>
            <ac:spMk id="9" creationId="{D89020E6-D99D-B74B-86D5-1B4B14A15BC6}"/>
          </ac:spMkLst>
        </pc:spChg>
        <pc:graphicFrameChg chg="mod">
          <ac:chgData name="Dianne Tillman Stevens" userId="4e3ed35b-529b-487f-a46d-4ef0d77bb5d8" providerId="ADAL" clId="{69F8BDBF-3029-4CBD-9882-94C24CFE3491}" dt="2021-08-27T17:02:54.472" v="4" actId="14100"/>
          <ac:graphicFrameMkLst>
            <pc:docMk/>
            <pc:sldMk cId="2393842682" sldId="1033"/>
            <ac:graphicFrameMk id="6" creationId="{A6907A59-6ED7-4071-B3EC-C2E945969323}"/>
          </ac:graphicFrameMkLst>
        </pc:graphicFrameChg>
      </pc:sldChg>
      <pc:sldChg chg="modSp mod">
        <pc:chgData name="Dianne Tillman Stevens" userId="4e3ed35b-529b-487f-a46d-4ef0d77bb5d8" providerId="ADAL" clId="{69F8BDBF-3029-4CBD-9882-94C24CFE3491}" dt="2021-08-27T17:05:26.911" v="14" actId="20577"/>
        <pc:sldMkLst>
          <pc:docMk/>
          <pc:sldMk cId="1141476390" sldId="1069"/>
        </pc:sldMkLst>
        <pc:spChg chg="mod">
          <ac:chgData name="Dianne Tillman Stevens" userId="4e3ed35b-529b-487f-a46d-4ef0d77bb5d8" providerId="ADAL" clId="{69F8BDBF-3029-4CBD-9882-94C24CFE3491}" dt="2021-08-27T17:05:26.911" v="14" actId="20577"/>
          <ac:spMkLst>
            <pc:docMk/>
            <pc:sldMk cId="1141476390" sldId="1069"/>
            <ac:spMk id="5" creationId="{00000000-0000-0000-0000-000000000000}"/>
          </ac:spMkLst>
        </pc:spChg>
      </pc:sldChg>
    </pc:docChg>
  </pc:docChgLst>
  <pc:docChgLst>
    <pc:chgData name="Dianne Stevens" userId="f936c2d3-965b-44e2-8ffd-f253de8e2be4" providerId="ADAL" clId="{90D679E9-F314-44DF-9316-868F6E2AE87D}"/>
    <pc:docChg chg="modSld">
      <pc:chgData name="Dianne Stevens" userId="f936c2d3-965b-44e2-8ffd-f253de8e2be4" providerId="ADAL" clId="{90D679E9-F314-44DF-9316-868F6E2AE87D}" dt="2021-06-28T18:51:02.587" v="14" actId="2711"/>
      <pc:docMkLst>
        <pc:docMk/>
      </pc:docMkLst>
      <pc:sldChg chg="modSp mod">
        <pc:chgData name="Dianne Stevens" userId="f936c2d3-965b-44e2-8ffd-f253de8e2be4" providerId="ADAL" clId="{90D679E9-F314-44DF-9316-868F6E2AE87D}" dt="2021-06-28T18:50:45.686" v="12" actId="2711"/>
        <pc:sldMkLst>
          <pc:docMk/>
          <pc:sldMk cId="2383601380" sldId="262"/>
        </pc:sldMkLst>
        <pc:spChg chg="mod">
          <ac:chgData name="Dianne Stevens" userId="f936c2d3-965b-44e2-8ffd-f253de8e2be4" providerId="ADAL" clId="{90D679E9-F314-44DF-9316-868F6E2AE87D}" dt="2021-06-28T18:50:45.686" v="12" actId="2711"/>
          <ac:spMkLst>
            <pc:docMk/>
            <pc:sldMk cId="2383601380" sldId="262"/>
            <ac:spMk id="9" creationId="{87B80E63-7C74-FC4C-B85F-94C334F16001}"/>
          </ac:spMkLst>
        </pc:spChg>
      </pc:sldChg>
      <pc:sldChg chg="modSp mod">
        <pc:chgData name="Dianne Stevens" userId="f936c2d3-965b-44e2-8ffd-f253de8e2be4" providerId="ADAL" clId="{90D679E9-F314-44DF-9316-868F6E2AE87D}" dt="2021-06-28T18:50:25.157" v="10" actId="2711"/>
        <pc:sldMkLst>
          <pc:docMk/>
          <pc:sldMk cId="3203080182" sldId="283"/>
        </pc:sldMkLst>
        <pc:spChg chg="mod">
          <ac:chgData name="Dianne Stevens" userId="f936c2d3-965b-44e2-8ffd-f253de8e2be4" providerId="ADAL" clId="{90D679E9-F314-44DF-9316-868F6E2AE87D}" dt="2021-06-28T18:50:25.157" v="10" actId="2711"/>
          <ac:spMkLst>
            <pc:docMk/>
            <pc:sldMk cId="3203080182" sldId="283"/>
            <ac:spMk id="8" creationId="{4AC6A4D6-AF4F-094B-85FD-8E04C6ABF8F5}"/>
          </ac:spMkLst>
        </pc:spChg>
      </pc:sldChg>
      <pc:sldChg chg="modSp mod">
        <pc:chgData name="Dianne Stevens" userId="f936c2d3-965b-44e2-8ffd-f253de8e2be4" providerId="ADAL" clId="{90D679E9-F314-44DF-9316-868F6E2AE87D}" dt="2021-06-28T18:50:14.236" v="9" actId="2711"/>
        <pc:sldMkLst>
          <pc:docMk/>
          <pc:sldMk cId="2484194463" sldId="312"/>
        </pc:sldMkLst>
        <pc:spChg chg="mod">
          <ac:chgData name="Dianne Stevens" userId="f936c2d3-965b-44e2-8ffd-f253de8e2be4" providerId="ADAL" clId="{90D679E9-F314-44DF-9316-868F6E2AE87D}" dt="2021-06-28T18:50:14.236" v="9" actId="2711"/>
          <ac:spMkLst>
            <pc:docMk/>
            <pc:sldMk cId="2484194463" sldId="312"/>
            <ac:spMk id="5" creationId="{9770D076-5936-4A03-8237-C699B0F95326}"/>
          </ac:spMkLst>
        </pc:spChg>
      </pc:sldChg>
      <pc:sldChg chg="modSp mod">
        <pc:chgData name="Dianne Stevens" userId="f936c2d3-965b-44e2-8ffd-f253de8e2be4" providerId="ADAL" clId="{90D679E9-F314-44DF-9316-868F6E2AE87D}" dt="2021-06-28T18:44:58.977" v="8" actId="20577"/>
        <pc:sldMkLst>
          <pc:docMk/>
          <pc:sldMk cId="472549532" sldId="395"/>
        </pc:sldMkLst>
        <pc:spChg chg="mod">
          <ac:chgData name="Dianne Stevens" userId="f936c2d3-965b-44e2-8ffd-f253de8e2be4" providerId="ADAL" clId="{90D679E9-F314-44DF-9316-868F6E2AE87D}" dt="2021-06-28T18:44:58.977" v="8" actId="20577"/>
          <ac:spMkLst>
            <pc:docMk/>
            <pc:sldMk cId="472549532" sldId="395"/>
            <ac:spMk id="33" creationId="{3A11844F-CF2D-E645-8233-1BD64ED36999}"/>
          </ac:spMkLst>
        </pc:spChg>
      </pc:sldChg>
      <pc:sldChg chg="modSp mod">
        <pc:chgData name="Dianne Stevens" userId="f936c2d3-965b-44e2-8ffd-f253de8e2be4" providerId="ADAL" clId="{90D679E9-F314-44DF-9316-868F6E2AE87D}" dt="2021-06-28T18:51:02.587" v="14" actId="2711"/>
        <pc:sldMkLst>
          <pc:docMk/>
          <pc:sldMk cId="1588610019" sldId="512"/>
        </pc:sldMkLst>
        <pc:spChg chg="mod">
          <ac:chgData name="Dianne Stevens" userId="f936c2d3-965b-44e2-8ffd-f253de8e2be4" providerId="ADAL" clId="{90D679E9-F314-44DF-9316-868F6E2AE87D}" dt="2021-06-28T18:51:02.587" v="14" actId="2711"/>
          <ac:spMkLst>
            <pc:docMk/>
            <pc:sldMk cId="1588610019" sldId="512"/>
            <ac:spMk id="8" creationId="{72499C2F-9155-6E4A-89CE-8576E50D610C}"/>
          </ac:spMkLst>
        </pc:spChg>
      </pc:sldChg>
      <pc:sldChg chg="modSp mod">
        <pc:chgData name="Dianne Stevens" userId="f936c2d3-965b-44e2-8ffd-f253de8e2be4" providerId="ADAL" clId="{90D679E9-F314-44DF-9316-868F6E2AE87D}" dt="2021-06-28T18:44:07.444" v="0" actId="20577"/>
        <pc:sldMkLst>
          <pc:docMk/>
          <pc:sldMk cId="3023190489" sldId="1031"/>
        </pc:sldMkLst>
        <pc:spChg chg="mod">
          <ac:chgData name="Dianne Stevens" userId="f936c2d3-965b-44e2-8ffd-f253de8e2be4" providerId="ADAL" clId="{90D679E9-F314-44DF-9316-868F6E2AE87D}" dt="2021-06-28T18:44:07.444" v="0" actId="20577"/>
          <ac:spMkLst>
            <pc:docMk/>
            <pc:sldMk cId="3023190489" sldId="1031"/>
            <ac:spMk id="30" creationId="{26860FE1-292B-1E44-9BC4-F4D5B72ECAB9}"/>
          </ac:spMkLst>
        </pc:spChg>
      </pc:sldChg>
      <pc:sldChg chg="modSp mod">
        <pc:chgData name="Dianne Stevens" userId="f936c2d3-965b-44e2-8ffd-f253de8e2be4" providerId="ADAL" clId="{90D679E9-F314-44DF-9316-868F6E2AE87D}" dt="2021-06-28T18:50:36.021" v="11" actId="2711"/>
        <pc:sldMkLst>
          <pc:docMk/>
          <pc:sldMk cId="3305669171" sldId="1067"/>
        </pc:sldMkLst>
        <pc:spChg chg="mod">
          <ac:chgData name="Dianne Stevens" userId="f936c2d3-965b-44e2-8ffd-f253de8e2be4" providerId="ADAL" clId="{90D679E9-F314-44DF-9316-868F6E2AE87D}" dt="2021-06-28T18:50:36.021" v="11" actId="2711"/>
          <ac:spMkLst>
            <pc:docMk/>
            <pc:sldMk cId="3305669171" sldId="1067"/>
            <ac:spMk id="8" creationId="{42E700A8-BE5F-E74C-8C45-73F98B2E06DF}"/>
          </ac:spMkLst>
        </pc:spChg>
      </pc:sldChg>
      <pc:sldChg chg="modSp mod">
        <pc:chgData name="Dianne Stevens" userId="f936c2d3-965b-44e2-8ffd-f253de8e2be4" providerId="ADAL" clId="{90D679E9-F314-44DF-9316-868F6E2AE87D}" dt="2021-06-28T18:50:54.147" v="13" actId="2711"/>
        <pc:sldMkLst>
          <pc:docMk/>
          <pc:sldMk cId="290938601" sldId="1068"/>
        </pc:sldMkLst>
        <pc:spChg chg="mod">
          <ac:chgData name="Dianne Stevens" userId="f936c2d3-965b-44e2-8ffd-f253de8e2be4" providerId="ADAL" clId="{90D679E9-F314-44DF-9316-868F6E2AE87D}" dt="2021-06-28T18:50:54.147" v="13" actId="2711"/>
          <ac:spMkLst>
            <pc:docMk/>
            <pc:sldMk cId="290938601" sldId="1068"/>
            <ac:spMk id="3" creationId="{4B8B3B6F-2489-46CC-AA01-A8404680CE85}"/>
          </ac:spMkLst>
        </pc:spChg>
      </pc:sldChg>
    </pc:docChg>
  </pc:docChgLst>
  <pc:docChgLst>
    <pc:chgData name="dstevena" userId="7a2bac4f-0ea6-48e1-9d9e-70fba4f0b3a2" providerId="ADAL" clId="{90D679E9-F314-44DF-9316-868F6E2AE87D}"/>
    <pc:docChg chg="modSld">
      <pc:chgData name="dstevena" userId="7a2bac4f-0ea6-48e1-9d9e-70fba4f0b3a2" providerId="ADAL" clId="{90D679E9-F314-44DF-9316-868F6E2AE87D}" dt="2021-07-02T19:34:09.478" v="31" actId="120"/>
      <pc:docMkLst>
        <pc:docMk/>
      </pc:docMkLst>
      <pc:sldChg chg="modSp mod">
        <pc:chgData name="dstevena" userId="7a2bac4f-0ea6-48e1-9d9e-70fba4f0b3a2" providerId="ADAL" clId="{90D679E9-F314-44DF-9316-868F6E2AE87D}" dt="2021-06-28T20:08:49.418" v="2" actId="12"/>
        <pc:sldMkLst>
          <pc:docMk/>
          <pc:sldMk cId="2383601380" sldId="262"/>
        </pc:sldMkLst>
        <pc:spChg chg="mod">
          <ac:chgData name="dstevena" userId="7a2bac4f-0ea6-48e1-9d9e-70fba4f0b3a2" providerId="ADAL" clId="{90D679E9-F314-44DF-9316-868F6E2AE87D}" dt="2021-06-28T20:08:49.418" v="2" actId="12"/>
          <ac:spMkLst>
            <pc:docMk/>
            <pc:sldMk cId="2383601380" sldId="262"/>
            <ac:spMk id="10" creationId="{9951EA6D-4CF2-47C3-8381-A21CB85FE73E}"/>
          </ac:spMkLst>
        </pc:spChg>
      </pc:sldChg>
      <pc:sldChg chg="modSp mod">
        <pc:chgData name="dstevena" userId="7a2bac4f-0ea6-48e1-9d9e-70fba4f0b3a2" providerId="ADAL" clId="{90D679E9-F314-44DF-9316-868F6E2AE87D}" dt="2021-07-02T19:34:09.478" v="31" actId="120"/>
        <pc:sldMkLst>
          <pc:docMk/>
          <pc:sldMk cId="4216131318" sldId="1017"/>
        </pc:sldMkLst>
        <pc:spChg chg="mod">
          <ac:chgData name="dstevena" userId="7a2bac4f-0ea6-48e1-9d9e-70fba4f0b3a2" providerId="ADAL" clId="{90D679E9-F314-44DF-9316-868F6E2AE87D}" dt="2021-07-02T19:34:09.478" v="31" actId="120"/>
          <ac:spMkLst>
            <pc:docMk/>
            <pc:sldMk cId="4216131318" sldId="1017"/>
            <ac:spMk id="52" creationId="{0297F364-EAD6-4132-AA84-F0C03A90C6CA}"/>
          </ac:spMkLst>
        </pc:spChg>
      </pc:sldChg>
      <pc:sldChg chg="modSp mod">
        <pc:chgData name="dstevena" userId="7a2bac4f-0ea6-48e1-9d9e-70fba4f0b3a2" providerId="ADAL" clId="{90D679E9-F314-44DF-9316-868F6E2AE87D}" dt="2021-07-02T19:33:22.534" v="30" actId="20577"/>
        <pc:sldMkLst>
          <pc:docMk/>
          <pc:sldMk cId="3023190489" sldId="1031"/>
        </pc:sldMkLst>
        <pc:spChg chg="mod">
          <ac:chgData name="dstevena" userId="7a2bac4f-0ea6-48e1-9d9e-70fba4f0b3a2" providerId="ADAL" clId="{90D679E9-F314-44DF-9316-868F6E2AE87D}" dt="2021-07-02T19:33:22.534" v="30" actId="20577"/>
          <ac:spMkLst>
            <pc:docMk/>
            <pc:sldMk cId="3023190489" sldId="1031"/>
            <ac:spMk id="4" creationId="{E6D04EED-5C7D-49F7-87A4-5A958B502FBF}"/>
          </ac:spMkLst>
        </pc:spChg>
      </pc:sldChg>
      <pc:sldChg chg="modSp mod">
        <pc:chgData name="dstevena" userId="7a2bac4f-0ea6-48e1-9d9e-70fba4f0b3a2" providerId="ADAL" clId="{90D679E9-F314-44DF-9316-868F6E2AE87D}" dt="2021-06-28T20:08:39.908" v="0" actId="12"/>
        <pc:sldMkLst>
          <pc:docMk/>
          <pc:sldMk cId="3305669171" sldId="1067"/>
        </pc:sldMkLst>
        <pc:spChg chg="mod">
          <ac:chgData name="dstevena" userId="7a2bac4f-0ea6-48e1-9d9e-70fba4f0b3a2" providerId="ADAL" clId="{90D679E9-F314-44DF-9316-868F6E2AE87D}" dt="2021-06-28T20:08:39.908" v="0" actId="12"/>
          <ac:spMkLst>
            <pc:docMk/>
            <pc:sldMk cId="3305669171" sldId="1067"/>
            <ac:spMk id="12" creationId="{79E42EFA-F801-468B-91AA-F49A097CA8B5}"/>
          </ac:spMkLst>
        </pc:spChg>
      </pc:sldChg>
      <pc:sldChg chg="modSp mod">
        <pc:chgData name="dstevena" userId="7a2bac4f-0ea6-48e1-9d9e-70fba4f0b3a2" providerId="ADAL" clId="{90D679E9-F314-44DF-9316-868F6E2AE87D}" dt="2021-07-02T19:30:53.489" v="29" actId="20577"/>
        <pc:sldMkLst>
          <pc:docMk/>
          <pc:sldMk cId="290938601" sldId="1068"/>
        </pc:sldMkLst>
        <pc:spChg chg="mod">
          <ac:chgData name="dstevena" userId="7a2bac4f-0ea6-48e1-9d9e-70fba4f0b3a2" providerId="ADAL" clId="{90D679E9-F314-44DF-9316-868F6E2AE87D}" dt="2021-07-02T19:30:53.489" v="29" actId="20577"/>
          <ac:spMkLst>
            <pc:docMk/>
            <pc:sldMk cId="290938601" sldId="1068"/>
            <ac:spMk id="2" creationId="{23DA842F-20CB-478B-B4F4-179186F0724F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2-B7E8-43D9-B190-3A7E99F88E88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B7E8-43D9-B190-3A7E99F88E88}"/>
              </c:ext>
            </c:extLst>
          </c:dPt>
          <c:dPt>
            <c:idx val="2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B7E8-43D9-B190-3A7E99F88E88}"/>
              </c:ext>
            </c:extLst>
          </c:dPt>
          <c:dLbls>
            <c:dLbl>
              <c:idx val="0"/>
              <c:dLblPos val="ctr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7E8-43D9-B190-3A7E99F88E88}"/>
                </c:ext>
              </c:extLst>
            </c:dLbl>
            <c:dLbl>
              <c:idx val="1"/>
              <c:dLblPos val="ctr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7E8-43D9-B190-3A7E99F88E88}"/>
                </c:ext>
              </c:extLst>
            </c:dLbl>
            <c:dLbl>
              <c:idx val="2"/>
              <c:layout>
                <c:manualLayout>
                  <c:x val="-1.0518180252794647E-3"/>
                  <c:y val="8.1730769230769232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7E8-43D9-B190-3A7E99F88E88}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lt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CH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IPOs, including all categories</c:v>
                </c:pt>
                <c:pt idx="1">
                  <c:v>FPUs</c:v>
                </c:pt>
                <c:pt idx="2">
                  <c:v>SPTs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26</c:v>
                </c:pt>
                <c:pt idx="1">
                  <c:v>73</c:v>
                </c:pt>
                <c:pt idx="2">
                  <c:v>1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Sheet1!$B$1</c15:sqref>
                        </c15:formulaRef>
                      </c:ext>
                    </c:extLst>
                    <c:strCache>
                      <c:ptCount val="1"/>
                      <c:pt idx="0">
                        <c:v>UNPOL</c:v>
                      </c:pt>
                    </c:strCache>
                  </c:strRef>
                </c15:tx>
              </c15:filteredSeriesTitle>
            </c:ext>
            <c:ext xmlns:c16="http://schemas.microsoft.com/office/drawing/2014/chart" uri="{C3380CC4-5D6E-409C-BE32-E72D297353CC}">
              <c16:uniqueId val="{00000000-B7E8-43D9-B190-3A7E99F88E88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CH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633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3633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F99CC0FC-2BDE-084B-852C-86E1AEAD3E77}" type="datetimeFigureOut">
              <a:rPr lang="en-US" smtClean="0"/>
              <a:t>1/18/22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7317"/>
            <a:ext cx="2945659" cy="4936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377317"/>
            <a:ext cx="2945659" cy="4936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FB3AC4F9-24D2-0145-B7DA-012D79642C0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105306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633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3633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D99810E5-B9E1-7E45-A0FB-1A55435B13DB}" type="datetimeFigureOut">
              <a:rPr lang="en-US" smtClean="0"/>
              <a:t>1/18/22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39775"/>
            <a:ext cx="4933950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689515"/>
            <a:ext cx="5438140" cy="444269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7317"/>
            <a:ext cx="2945659" cy="4936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377317"/>
            <a:ext cx="2945659" cy="4936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9642A593-4382-9548-BCBC-9AFA9F58022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338981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776476-C927-4D07-B80B-EAF53FA02F3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08201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20385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3">
            <a:extLst>
              <a:ext uri="{FF2B5EF4-FFF2-40B4-BE49-F238E27FC236}">
                <a16:creationId xmlns:a16="http://schemas.microsoft.com/office/drawing/2014/main" id="{BC5D7F73-456C-4F47-AC50-F5CEA3FF3341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15963" indent="-274638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01725" indent="-219075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541463" indent="-219075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982788" indent="-219075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439988" indent="-219075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897188" indent="-219075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354388" indent="-219075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11588" indent="-219075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CAF42C0-18AD-46EE-9021-26376D7ECB05}" type="datetime1">
              <a:rPr lang="en-US" altLang="en-US" sz="1300" smtClean="0"/>
              <a:pPr>
                <a:spcBef>
                  <a:spcPct val="0"/>
                </a:spcBef>
              </a:pPr>
              <a:t>1/18/22</a:t>
            </a:fld>
            <a:endParaRPr lang="en-US" altLang="en-US" sz="1300" dirty="0"/>
          </a:p>
        </p:txBody>
      </p:sp>
      <p:sp>
        <p:nvSpPr>
          <p:cNvPr id="30723" name="Rectangle 7">
            <a:extLst>
              <a:ext uri="{FF2B5EF4-FFF2-40B4-BE49-F238E27FC236}">
                <a16:creationId xmlns:a16="http://schemas.microsoft.com/office/drawing/2014/main" id="{6C996F74-D128-4428-AE63-8A9B50E1365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15963" indent="-274638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01725" indent="-219075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541463" indent="-219075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982788" indent="-219075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439988" indent="-219075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897188" indent="-219075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354388" indent="-219075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11588" indent="-219075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11E4105-D339-4019-BF8C-04D297AC11B1}" type="slidenum">
              <a:rPr lang="en-US" altLang="en-US" sz="1300" smtClean="0"/>
              <a:pPr>
                <a:spcBef>
                  <a:spcPct val="0"/>
                </a:spcBef>
              </a:pPr>
              <a:t>10</a:t>
            </a:fld>
            <a:endParaRPr lang="en-US" altLang="en-US" sz="1300" dirty="0"/>
          </a:p>
        </p:txBody>
      </p:sp>
      <p:sp>
        <p:nvSpPr>
          <p:cNvPr id="30724" name="Rectangle 7">
            <a:extLst>
              <a:ext uri="{FF2B5EF4-FFF2-40B4-BE49-F238E27FC236}">
                <a16:creationId xmlns:a16="http://schemas.microsoft.com/office/drawing/2014/main" id="{49EABDA5-A4F1-47B7-89A6-CD2262CE1953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9898" tIns="44948" rIns="89898" bIns="44948" anchor="b"/>
          <a:lstStyle>
            <a:lvl1pPr defTabSz="8985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8985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8985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8985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8985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8985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8985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8985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8985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AAFDBAB5-C018-4F2D-859B-37FA32246FD5}" type="slidenum">
              <a:rPr kumimoji="1" lang="en-US" altLang="en-US" sz="1300" b="1">
                <a:latin typeface="Times New Roman" panose="02020603050405020304" pitchFamily="18" charset="0"/>
              </a:rPr>
              <a:pPr algn="r" eaLnBrk="1" hangingPunct="1">
                <a:spcBef>
                  <a:spcPct val="0"/>
                </a:spcBef>
              </a:pPr>
              <a:t>10</a:t>
            </a:fld>
            <a:endParaRPr kumimoji="1" lang="en-US" altLang="en-US" sz="1300" b="1" dirty="0">
              <a:latin typeface="Times New Roman" panose="02020603050405020304" pitchFamily="18" charset="0"/>
            </a:endParaRPr>
          </a:p>
        </p:txBody>
      </p:sp>
      <p:sp>
        <p:nvSpPr>
          <p:cNvPr id="30725" name="Rectangle 2">
            <a:extLst>
              <a:ext uri="{FF2B5EF4-FFF2-40B4-BE49-F238E27FC236}">
                <a16:creationId xmlns:a16="http://schemas.microsoft.com/office/drawing/2014/main" id="{00317417-18C9-42D2-8115-B796B38952B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4275" y="700088"/>
            <a:ext cx="4643438" cy="3484562"/>
          </a:xfrm>
          <a:ln/>
        </p:spPr>
      </p:sp>
      <p:sp>
        <p:nvSpPr>
          <p:cNvPr id="30726" name="Rectangle 3">
            <a:extLst>
              <a:ext uri="{FF2B5EF4-FFF2-40B4-BE49-F238E27FC236}">
                <a16:creationId xmlns:a16="http://schemas.microsoft.com/office/drawing/2014/main" id="{90640666-4CB3-4636-8587-184FB87BCC7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35038" y="4416425"/>
            <a:ext cx="5140325" cy="41814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9898" tIns="44948" rIns="89898" bIns="44948"/>
          <a:lstStyle/>
          <a:p>
            <a:pPr eaLnBrk="1" hangingPunct="1"/>
            <a:endParaRPr lang="en-US" altLang="en-US" noProof="0" dirty="0"/>
          </a:p>
        </p:txBody>
      </p:sp>
    </p:spTree>
    <p:extLst>
      <p:ext uri="{BB962C8B-B14F-4D97-AF65-F5344CB8AC3E}">
        <p14:creationId xmlns:p14="http://schemas.microsoft.com/office/powerpoint/2010/main" val="8030953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3">
            <a:extLst>
              <a:ext uri="{FF2B5EF4-FFF2-40B4-BE49-F238E27FC236}">
                <a16:creationId xmlns:a16="http://schemas.microsoft.com/office/drawing/2014/main" id="{256D3090-0877-4D19-BCF9-EF670AFB0BB3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15963" indent="-274638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01725" indent="-219075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541463" indent="-219075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982788" indent="-219075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439988" indent="-219075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897188" indent="-219075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354388" indent="-219075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11588" indent="-219075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A382591-EC13-4827-A21B-C0E40C62BAB9}" type="datetime1">
              <a:rPr lang="en-US" altLang="en-US" sz="1300" smtClean="0"/>
              <a:pPr>
                <a:spcBef>
                  <a:spcPct val="0"/>
                </a:spcBef>
              </a:pPr>
              <a:t>1/18/22</a:t>
            </a:fld>
            <a:endParaRPr lang="en-US" altLang="en-US" sz="1300" dirty="0"/>
          </a:p>
        </p:txBody>
      </p:sp>
      <p:sp>
        <p:nvSpPr>
          <p:cNvPr id="32771" name="Rectangle 7">
            <a:extLst>
              <a:ext uri="{FF2B5EF4-FFF2-40B4-BE49-F238E27FC236}">
                <a16:creationId xmlns:a16="http://schemas.microsoft.com/office/drawing/2014/main" id="{64CFF56D-DA4C-45A2-957F-D0F53078D1E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15963" indent="-274638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01725" indent="-219075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541463" indent="-219075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982788" indent="-219075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439988" indent="-219075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897188" indent="-219075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354388" indent="-219075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11588" indent="-219075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3418F40-DD09-4B62-8EAC-3EE39AF1EB97}" type="slidenum">
              <a:rPr lang="en-US" altLang="en-US" sz="1300" smtClean="0"/>
              <a:pPr>
                <a:spcBef>
                  <a:spcPct val="0"/>
                </a:spcBef>
              </a:pPr>
              <a:t>11</a:t>
            </a:fld>
            <a:endParaRPr lang="en-US" altLang="en-US" sz="1300" dirty="0"/>
          </a:p>
        </p:txBody>
      </p:sp>
      <p:sp>
        <p:nvSpPr>
          <p:cNvPr id="32772" name="Rectangle 2">
            <a:extLst>
              <a:ext uri="{FF2B5EF4-FFF2-40B4-BE49-F238E27FC236}">
                <a16:creationId xmlns:a16="http://schemas.microsoft.com/office/drawing/2014/main" id="{2E8AEF98-4723-4611-AC70-1873FE490F1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4275" y="700088"/>
            <a:ext cx="4643438" cy="3484562"/>
          </a:xfrm>
          <a:ln/>
        </p:spPr>
      </p:sp>
      <p:sp>
        <p:nvSpPr>
          <p:cNvPr id="32773" name="Rectangle 3">
            <a:extLst>
              <a:ext uri="{FF2B5EF4-FFF2-40B4-BE49-F238E27FC236}">
                <a16:creationId xmlns:a16="http://schemas.microsoft.com/office/drawing/2014/main" id="{2D10612D-2F88-4499-B54C-E87DAD2D872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35038" y="4416425"/>
            <a:ext cx="5140325" cy="41814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25674550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83AFD66-E86E-483F-B06D-6E64E0E5F91D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13240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664980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dirty="0"/>
          </a:p>
        </p:txBody>
      </p:sp>
      <p:sp>
        <p:nvSpPr>
          <p:cNvPr id="76803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B36B3CE-9501-4355-95FE-CEC925CAF4EB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411121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1AB553-4C9A-44C6-A4FB-D4F0CA607622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721250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i="0" dirty="0">
              <a:latin typeface="Arial" panose="020B0604020202020204" pitchFamily="34" charset="0"/>
            </a:endParaRPr>
          </a:p>
        </p:txBody>
      </p:sp>
      <p:sp>
        <p:nvSpPr>
          <p:cNvPr id="30724" name="Slide Number Placeholder 4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0E0E3504-A01E-4AB8-9CEF-ECE758F22A0C}" type="slidenum">
              <a:rPr lang="en-US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16</a:t>
            </a:fld>
            <a:endParaRPr lang="en-US" altLang="en-US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0725" name="Rectangle 8"/>
          <p:cNvSpPr>
            <a:spLocks noGrp="1" noChangeArrowheads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dirty="0">
                <a:solidFill>
                  <a:srgbClr val="000000"/>
                </a:solidFill>
              </a:rPr>
              <a:t>Andrew Carpenter</a:t>
            </a:r>
          </a:p>
          <a:p>
            <a:r>
              <a:rPr lang="en-US" altLang="en-US" dirty="0">
                <a:solidFill>
                  <a:srgbClr val="000000"/>
                </a:solidFill>
              </a:rPr>
              <a:t>Chief – SPDS</a:t>
            </a:r>
          </a:p>
          <a:p>
            <a:r>
              <a:rPr lang="en-US" altLang="en-US" dirty="0">
                <a:solidFill>
                  <a:srgbClr val="000000"/>
                </a:solidFill>
              </a:rPr>
              <a:t>UN Police Division </a:t>
            </a:r>
          </a:p>
          <a:p>
            <a:r>
              <a:rPr lang="en-US" altLang="en-US" dirty="0">
                <a:solidFill>
                  <a:srgbClr val="000000"/>
                </a:solidFill>
              </a:rPr>
              <a:t>carpentera@un.org</a:t>
            </a:r>
          </a:p>
        </p:txBody>
      </p:sp>
      <p:sp>
        <p:nvSpPr>
          <p:cNvPr id="30726" name="Rectangle 11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dirty="0">
                <a:solidFill>
                  <a:srgbClr val="000000"/>
                </a:solidFill>
              </a:rPr>
              <a:t>Berlin, 10 October2012</a:t>
            </a:r>
          </a:p>
        </p:txBody>
      </p:sp>
    </p:spTree>
    <p:extLst>
      <p:ext uri="{BB962C8B-B14F-4D97-AF65-F5344CB8AC3E}">
        <p14:creationId xmlns:p14="http://schemas.microsoft.com/office/powerpoint/2010/main" val="44276392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98997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>
              <a:buFont typeface="Wingdings" pitchFamily="2" charset="2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C56AF-ED93-4E31-BE8B-64DA831A0C83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4597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864459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1AB553-4C9A-44C6-A4FB-D4F0CA607622}" type="slidenum">
              <a:rPr lang="en-GB" smtClean="0"/>
              <a:t>19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0634042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143139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56913" indent="-29112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64482" indent="-232897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30276" indent="-232897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96068" indent="-232897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61861" indent="-232897" defTabSz="46579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3027653" indent="-232897" defTabSz="46579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93446" indent="-232897" defTabSz="46579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959238" indent="-232897" defTabSz="46579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eaLnBrk="1" hangingPunct="1"/>
            <a:fld id="{B8EC0D51-D9AF-4A65-BF6F-98295766D6DD}" type="slidenum">
              <a:rPr lang="en-US" altLang="ja-JP" sz="1200">
                <a:latin typeface="Arial" pitchFamily="34" charset="0"/>
              </a:rPr>
              <a:pPr eaLnBrk="1" hangingPunct="1"/>
              <a:t>21</a:t>
            </a:fld>
            <a:endParaRPr lang="en-US" altLang="ja-JP" sz="1200" dirty="0">
              <a:latin typeface="Arial" pitchFamily="34" charset="0"/>
            </a:endParaRPr>
          </a:p>
        </p:txBody>
      </p:sp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Date Placeholder 4"/>
          <p:cNvSpPr>
            <a:spLocks noGrp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56913" indent="-29112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64482" indent="-232897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30276" indent="-232897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96068" indent="-232897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61861" indent="-232897" defTabSz="46579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3027653" indent="-232897" defTabSz="46579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93446" indent="-232897" defTabSz="46579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959238" indent="-232897" defTabSz="46579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eaLnBrk="1" hangingPunct="1"/>
            <a:fld id="{84297872-7BAE-4E76-A125-E84DEF2C687B}" type="datetime1">
              <a:rPr lang="en-US" altLang="ja-JP" sz="1200">
                <a:latin typeface="Calibri" pitchFamily="34" charset="0"/>
              </a:rPr>
              <a:pPr eaLnBrk="1" hangingPunct="1"/>
              <a:t>1/18/22</a:t>
            </a:fld>
            <a:endParaRPr lang="en-US" altLang="ja-JP" sz="1200" dirty="0">
              <a:latin typeface="Calibri" pitchFamily="34" charset="0"/>
            </a:endParaRPr>
          </a:p>
        </p:txBody>
      </p:sp>
      <p:sp>
        <p:nvSpPr>
          <p:cNvPr id="21508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701040" y="4415790"/>
            <a:ext cx="5608320" cy="488061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ja-JP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50333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2A593-4382-9548-BCBC-9AFA9F58022B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41158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59132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14871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4245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  <a:defRPr/>
            </a:pP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16114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45398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1AB553-4C9A-44C6-A4FB-D4F0CA607622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43290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DF9CB33-BC38-F34E-986A-ED85C461E633}"/>
              </a:ext>
            </a:extLst>
          </p:cNvPr>
          <p:cNvSpPr/>
          <p:nvPr userDrawn="1"/>
        </p:nvSpPr>
        <p:spPr>
          <a:xfrm>
            <a:off x="960329" y="2667000"/>
            <a:ext cx="7223342" cy="1977390"/>
          </a:xfrm>
          <a:prstGeom prst="rect">
            <a:avLst/>
          </a:prstGeom>
        </p:spPr>
      </p:sp>
      <p:sp>
        <p:nvSpPr>
          <p:cNvPr id="9" name="Text Box 7">
            <a:extLst>
              <a:ext uri="{FF2B5EF4-FFF2-40B4-BE49-F238E27FC236}">
                <a16:creationId xmlns:a16="http://schemas.microsoft.com/office/drawing/2014/main" id="{465AF945-5AA6-5C4E-9357-48D7D4A76498}"/>
              </a:ext>
            </a:extLst>
          </p:cNvPr>
          <p:cNvSpPr txBox="1"/>
          <p:nvPr userDrawn="1"/>
        </p:nvSpPr>
        <p:spPr>
          <a:xfrm>
            <a:off x="2971800" y="2893858"/>
            <a:ext cx="2527753" cy="1309231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6600" spc="300" dirty="0">
                <a:solidFill>
                  <a:srgbClr val="002060"/>
                </a:solidFill>
                <a:latin typeface="Century Gothic"/>
                <a:ea typeface="Calibri"/>
                <a:cs typeface="Century Gothic"/>
              </a:rPr>
              <a:t>1</a:t>
            </a:r>
            <a:endParaRPr lang="en-US" sz="6600" spc="300" dirty="0">
              <a:effectLst/>
              <a:latin typeface="Century Gothic"/>
              <a:ea typeface="Calibri"/>
              <a:cs typeface="Century Gothic"/>
            </a:endParaRPr>
          </a:p>
        </p:txBody>
      </p:sp>
      <p:sp>
        <p:nvSpPr>
          <p:cNvPr id="10" name="Text Box 8">
            <a:extLst>
              <a:ext uri="{FF2B5EF4-FFF2-40B4-BE49-F238E27FC236}">
                <a16:creationId xmlns:a16="http://schemas.microsoft.com/office/drawing/2014/main" id="{7B3A8CBA-A5BD-0247-8F6D-B1F1B9AD6855}"/>
              </a:ext>
            </a:extLst>
          </p:cNvPr>
          <p:cNvSpPr txBox="1"/>
          <p:nvPr userDrawn="1"/>
        </p:nvSpPr>
        <p:spPr>
          <a:xfrm>
            <a:off x="1188929" y="3466648"/>
            <a:ext cx="2112948" cy="478546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400" dirty="0">
                <a:solidFill>
                  <a:srgbClr val="003399"/>
                </a:solidFill>
                <a:latin typeface="Century Gothic"/>
                <a:ea typeface="Calibri"/>
                <a:cs typeface="Century Gothic"/>
              </a:rPr>
              <a:t>STM Lesson</a:t>
            </a:r>
            <a:endParaRPr lang="en-US" sz="2400" dirty="0">
              <a:solidFill>
                <a:srgbClr val="003399"/>
              </a:solidFill>
              <a:effectLst/>
              <a:latin typeface="Century Gothic"/>
              <a:ea typeface="Calibri"/>
              <a:cs typeface="Century Gothic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0FAE597-FB7E-0D42-A38D-20BF269F5928}"/>
              </a:ext>
            </a:extLst>
          </p:cNvPr>
          <p:cNvCxnSpPr/>
          <p:nvPr userDrawn="1"/>
        </p:nvCxnSpPr>
        <p:spPr>
          <a:xfrm>
            <a:off x="1158971" y="4030406"/>
            <a:ext cx="6907321" cy="0"/>
          </a:xfrm>
          <a:prstGeom prst="line">
            <a:avLst/>
          </a:prstGeom>
          <a:ln w="12700">
            <a:solidFill>
              <a:srgbClr val="5B92E5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C0331874-25C1-B74A-9FDF-1BC539D72E9E}"/>
              </a:ext>
            </a:extLst>
          </p:cNvPr>
          <p:cNvSpPr/>
          <p:nvPr userDrawn="1"/>
        </p:nvSpPr>
        <p:spPr>
          <a:xfrm>
            <a:off x="-10886" y="-14261"/>
            <a:ext cx="9154886" cy="152400"/>
          </a:xfrm>
          <a:prstGeom prst="rect">
            <a:avLst/>
          </a:prstGeom>
          <a:solidFill>
            <a:srgbClr val="5B92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12337F3-9E26-224F-ABE7-FDA357FF080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500" r="17500"/>
          <a:stretch/>
        </p:blipFill>
        <p:spPr>
          <a:xfrm>
            <a:off x="5715000" y="1835172"/>
            <a:ext cx="2438246" cy="2110021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DB24B31-ACE0-F547-8C2A-5E53FD9CD1DC}" type="datetime1">
              <a:rPr lang="en-US" smtClean="0"/>
              <a:t>1/18/22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71700" y="6356350"/>
            <a:ext cx="4800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6580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CC83F7A-29E4-F045-AC12-411FDACB4997}" type="datetime1">
              <a:rPr lang="en-US" smtClean="0"/>
              <a:t>1/18/22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71700" y="6356350"/>
            <a:ext cx="4800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2029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9B9B594-1210-B948-8D31-3B544F5D6C5B}" type="datetime1">
              <a:rPr lang="en-US" smtClean="0"/>
              <a:t>1/18/22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71700" y="6356350"/>
            <a:ext cx="4800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9288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92FE951-9F77-0E47-911C-86FD149859FA}" type="datetime1">
              <a:rPr lang="en-US" smtClean="0"/>
              <a:t>1/18/22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71700" y="6356350"/>
            <a:ext cx="4800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9636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1691BD-A017-2F4A-8C9F-18B6D335A2E7}" type="datetime1">
              <a:rPr lang="en-US" smtClean="0"/>
              <a:t>1/18/22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71700" y="6356350"/>
            <a:ext cx="4800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0444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24B31-ACE0-F547-8C2A-5E53FD9CD1DC}" type="datetime1">
              <a:rPr lang="en-US" smtClean="0"/>
              <a:t>1/18/22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71700" y="6356350"/>
            <a:ext cx="4800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47652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679278"/>
          </a:xfrm>
          <a:prstGeom prst="rect">
            <a:avLst/>
          </a:prstGeom>
        </p:spPr>
        <p:txBody>
          <a:bodyPr/>
          <a:lstStyle>
            <a:lvl1pPr>
              <a:defRPr lang="en-US" sz="3200" b="1" kern="1200" dirty="0">
                <a:solidFill>
                  <a:srgbClr val="002060"/>
                </a:solidFill>
                <a:latin typeface="Century Gothic"/>
                <a:ea typeface="Calibri"/>
                <a:cs typeface="Century Gothic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4729" y="1738830"/>
            <a:ext cx="7694542" cy="414496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rgbClr val="8D9C36"/>
                </a:solidFill>
                <a:latin typeface="Century Gothic" panose="020B0502020202020204" pitchFamily="34" charset="0"/>
              </a:defRPr>
            </a:lvl1pPr>
            <a:lvl2pPr algn="ctr">
              <a:defRPr>
                <a:latin typeface="Century Gothic" panose="020B0502020202020204" pitchFamily="34" charset="0"/>
              </a:defRPr>
            </a:lvl2pPr>
            <a:lvl3pPr algn="ctr">
              <a:defRPr>
                <a:latin typeface="Century Gothic" panose="020B0502020202020204" pitchFamily="34" charset="0"/>
              </a:defRPr>
            </a:lvl3pPr>
            <a:lvl4pPr algn="ctr">
              <a:defRPr>
                <a:latin typeface="Century Gothic" panose="020B0502020202020204" pitchFamily="34" charset="0"/>
              </a:defRPr>
            </a:lvl4pPr>
            <a:lvl5pPr algn="ctr">
              <a:defRPr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1A3202A-C734-5445-9298-B11875F8ECDB}"/>
              </a:ext>
            </a:extLst>
          </p:cNvPr>
          <p:cNvCxnSpPr>
            <a:cxnSpLocks/>
          </p:cNvCxnSpPr>
          <p:nvPr userDrawn="1"/>
        </p:nvCxnSpPr>
        <p:spPr>
          <a:xfrm>
            <a:off x="495300" y="1219200"/>
            <a:ext cx="8153400" cy="0"/>
          </a:xfrm>
          <a:prstGeom prst="line">
            <a:avLst/>
          </a:prstGeom>
          <a:ln>
            <a:solidFill>
              <a:srgbClr val="5B92E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FD33045F-0348-BE40-8945-73D21EA4B30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00" r="17500"/>
          <a:stretch/>
        </p:blipFill>
        <p:spPr>
          <a:xfrm>
            <a:off x="7901851" y="457200"/>
            <a:ext cx="784949" cy="679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377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457200"/>
            <a:ext cx="7162800" cy="960437"/>
          </a:xfrm>
          <a:prstGeom prst="rect">
            <a:avLst/>
          </a:prstGeom>
        </p:spPr>
        <p:txBody>
          <a:bodyPr anchor="b"/>
          <a:lstStyle>
            <a:lvl1pPr algn="l">
              <a:lnSpc>
                <a:spcPts val="3440"/>
              </a:lnSpc>
              <a:defRPr lang="en-US" sz="3200" b="1" kern="1200" dirty="0">
                <a:solidFill>
                  <a:srgbClr val="002060"/>
                </a:solidFill>
                <a:latin typeface="Century Gothic"/>
                <a:ea typeface="Calibri"/>
                <a:cs typeface="Century Gothic"/>
              </a:defRPr>
            </a:lvl1pPr>
          </a:lstStyle>
          <a:p>
            <a:r>
              <a:rPr lang="en-US" dirty="0"/>
              <a:t>Click to edit Master title style testing with two lines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566B35E-4D4B-6E49-A0CE-ACC14BAC9034}"/>
              </a:ext>
            </a:extLst>
          </p:cNvPr>
          <p:cNvCxnSpPr>
            <a:cxnSpLocks/>
          </p:cNvCxnSpPr>
          <p:nvPr userDrawn="1"/>
        </p:nvCxnSpPr>
        <p:spPr>
          <a:xfrm>
            <a:off x="495300" y="1524000"/>
            <a:ext cx="8153400" cy="0"/>
          </a:xfrm>
          <a:prstGeom prst="line">
            <a:avLst/>
          </a:prstGeom>
          <a:ln>
            <a:solidFill>
              <a:srgbClr val="5B92E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199CB307-A3B2-6A4C-BBA9-84673B7A12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00" r="17500"/>
          <a:stretch/>
        </p:blipFill>
        <p:spPr>
          <a:xfrm>
            <a:off x="7901851" y="685800"/>
            <a:ext cx="784949" cy="679283"/>
          </a:xfrm>
          <a:prstGeom prst="rect">
            <a:avLst/>
          </a:prstGeom>
        </p:spPr>
      </p:pic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8E9B863C-C33C-F94A-B8E9-9DAC0AE85D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3244" y="1981200"/>
            <a:ext cx="8037513" cy="3962400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itchFamily="2" charset="2"/>
              <a:buChar char="§"/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  <a:lvl2pPr marL="742950" indent="-285750">
              <a:buFont typeface="Wingdings" pitchFamily="2" charset="2"/>
              <a:buChar char="§"/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2pPr>
            <a:lvl3pPr marL="1143000" indent="-228600">
              <a:buFont typeface="Wingdings" pitchFamily="2" charset="2"/>
              <a:buChar char="§"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3pPr>
            <a:lvl4pPr marL="1600200" indent="-228600">
              <a:buFont typeface="Wingdings" pitchFamily="2" charset="2"/>
              <a:buChar char="§"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4pPr>
            <a:lvl5pPr marL="2057400" indent="-228600">
              <a:buFont typeface="Wingdings" pitchFamily="2" charset="2"/>
              <a:buChar char="§"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71DDBA55-8487-EE4D-A6EA-20D48F36DE3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171700" y="6356350"/>
            <a:ext cx="480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Century Gothic"/>
                <a:cs typeface="Century Gothic"/>
              </a:rPr>
              <a:t>Specialized Training Materials for United Nations Police 2021</a:t>
            </a:r>
            <a:endParaRPr lang="en-US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9765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457200"/>
            <a:ext cx="7162800" cy="960437"/>
          </a:xfrm>
          <a:prstGeom prst="rect">
            <a:avLst/>
          </a:prstGeom>
        </p:spPr>
        <p:txBody>
          <a:bodyPr anchor="b"/>
          <a:lstStyle>
            <a:lvl1pPr algn="l">
              <a:lnSpc>
                <a:spcPts val="3440"/>
              </a:lnSpc>
              <a:defRPr lang="en-US" sz="3200" b="1" kern="1200" dirty="0">
                <a:solidFill>
                  <a:srgbClr val="002060"/>
                </a:solidFill>
                <a:latin typeface="Century Gothic"/>
                <a:ea typeface="Calibri"/>
                <a:cs typeface="Century Gothic"/>
              </a:defRPr>
            </a:lvl1pPr>
          </a:lstStyle>
          <a:p>
            <a:r>
              <a:rPr lang="en-US" dirty="0"/>
              <a:t>Click to edit Master title style testing with two lines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71700" y="6356350"/>
            <a:ext cx="4800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566B35E-4D4B-6E49-A0CE-ACC14BAC9034}"/>
              </a:ext>
            </a:extLst>
          </p:cNvPr>
          <p:cNvCxnSpPr>
            <a:cxnSpLocks/>
          </p:cNvCxnSpPr>
          <p:nvPr userDrawn="1"/>
        </p:nvCxnSpPr>
        <p:spPr>
          <a:xfrm>
            <a:off x="495300" y="1524000"/>
            <a:ext cx="8153400" cy="0"/>
          </a:xfrm>
          <a:prstGeom prst="line">
            <a:avLst/>
          </a:prstGeom>
          <a:ln>
            <a:solidFill>
              <a:srgbClr val="5B92E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199CB307-A3B2-6A4C-BBA9-84673B7A12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00" r="17500"/>
          <a:stretch/>
        </p:blipFill>
        <p:spPr>
          <a:xfrm>
            <a:off x="7901851" y="616117"/>
            <a:ext cx="784949" cy="679283"/>
          </a:xfrm>
          <a:prstGeom prst="rect">
            <a:avLst/>
          </a:prstGeom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532C3DD-1AC8-B949-9C74-6022F088CEDE}"/>
              </a:ext>
            </a:extLst>
          </p:cNvPr>
          <p:cNvCxnSpPr/>
          <p:nvPr userDrawn="1"/>
        </p:nvCxnSpPr>
        <p:spPr>
          <a:xfrm>
            <a:off x="609600" y="2286000"/>
            <a:ext cx="358140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FBAC67-90A2-714D-AE76-2E41F2164A6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09600" y="2438400"/>
            <a:ext cx="3505200" cy="533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latin typeface="Century Gothic" panose="020B0502020202020204" pitchFamily="34" charset="0"/>
              </a:defRPr>
            </a:lvl1pPr>
            <a:lvl2pPr>
              <a:defRPr>
                <a:latin typeface="Century Gothic" panose="020B0502020202020204" pitchFamily="34" charset="0"/>
              </a:defRPr>
            </a:lvl2pPr>
            <a:lvl3pPr>
              <a:defRPr>
                <a:latin typeface="Century Gothic" panose="020B0502020202020204" pitchFamily="34" charset="0"/>
              </a:defRPr>
            </a:lvl3pPr>
            <a:lvl4pPr>
              <a:defRPr>
                <a:latin typeface="Century Gothic" panose="020B0502020202020204" pitchFamily="34" charset="0"/>
              </a:defRPr>
            </a:lvl4pPr>
            <a:lvl5pPr>
              <a:defRPr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Content Placeholder 3">
            <a:extLst>
              <a:ext uri="{FF2B5EF4-FFF2-40B4-BE49-F238E27FC236}">
                <a16:creationId xmlns:a16="http://schemas.microsoft.com/office/drawing/2014/main" id="{E68746A1-AE47-2643-B03D-1343ED23D8E0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5012635" y="2438400"/>
            <a:ext cx="3505200" cy="533400"/>
          </a:xfrm>
          <a:prstGeom prst="rect">
            <a:avLst/>
          </a:prstGeom>
        </p:spPr>
        <p:txBody>
          <a:bodyPr/>
          <a:lstStyle>
            <a:lvl1pPr marL="285750" indent="-285750">
              <a:buFont typeface="Wingdings" pitchFamily="2" charset="2"/>
              <a:buChar char="§"/>
              <a:defRPr sz="1600">
                <a:latin typeface="Century Gothic" panose="020B0502020202020204" pitchFamily="34" charset="0"/>
              </a:defRPr>
            </a:lvl1pPr>
            <a:lvl2pPr>
              <a:defRPr>
                <a:latin typeface="Century Gothic" panose="020B0502020202020204" pitchFamily="34" charset="0"/>
              </a:defRPr>
            </a:lvl2pPr>
            <a:lvl3pPr>
              <a:defRPr>
                <a:latin typeface="Century Gothic" panose="020B0502020202020204" pitchFamily="34" charset="0"/>
              </a:defRPr>
            </a:lvl3pPr>
            <a:lvl4pPr>
              <a:defRPr>
                <a:latin typeface="Century Gothic" panose="020B0502020202020204" pitchFamily="34" charset="0"/>
              </a:defRPr>
            </a:lvl4pPr>
            <a:lvl5pPr>
              <a:defRPr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98305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B37DDDE-7C8D-4B40-B70F-4C9D569D2491}" type="datetime1">
              <a:rPr lang="en-US" smtClean="0"/>
              <a:t>1/18/22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71700" y="6356350"/>
            <a:ext cx="4800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4523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9F4C7B3-C942-824B-A87A-343F2FEC0D13}" type="datetime1">
              <a:rPr lang="en-US" smtClean="0"/>
              <a:t>1/18/22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71700" y="6356350"/>
            <a:ext cx="4800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1319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34D73BB-F4AE-0B41-A7ED-9113B6047745}" type="datetime1">
              <a:rPr lang="en-US" smtClean="0"/>
              <a:t>1/18/22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2171700" y="6356350"/>
            <a:ext cx="4800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848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B9E4255-F5BE-0445-B1B0-8FD43F2E8489}" type="datetime1">
              <a:rPr lang="en-US" smtClean="0"/>
              <a:t>1/18/22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171700" y="6356350"/>
            <a:ext cx="4800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3027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1E493B2-68D1-BC45-A179-00E32D0B48E3}" type="datetime1">
              <a:rPr lang="en-US" smtClean="0"/>
              <a:t>1/18/22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171700" y="6356350"/>
            <a:ext cx="4800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234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391399" y="6403423"/>
            <a:ext cx="11413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261161-F363-4909-B3BA-F2D719A844EB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E2DC1BF-CFB3-254E-ADB1-31C0AF184380}"/>
              </a:ext>
            </a:extLst>
          </p:cNvPr>
          <p:cNvCxnSpPr>
            <a:cxnSpLocks/>
          </p:cNvCxnSpPr>
          <p:nvPr userDrawn="1"/>
        </p:nvCxnSpPr>
        <p:spPr>
          <a:xfrm>
            <a:off x="0" y="6291943"/>
            <a:ext cx="9144000" cy="0"/>
          </a:xfrm>
          <a:prstGeom prst="line">
            <a:avLst/>
          </a:prstGeom>
          <a:ln>
            <a:solidFill>
              <a:srgbClr val="5B92E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3655241B-05BC-A148-8909-F68F746C9F05}"/>
              </a:ext>
            </a:extLst>
          </p:cNvPr>
          <p:cNvSpPr/>
          <p:nvPr userDrawn="1"/>
        </p:nvSpPr>
        <p:spPr>
          <a:xfrm>
            <a:off x="2286000" y="6400800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  <a:latin typeface="Century Gothic"/>
                <a:cs typeface="Century Gothic"/>
              </a:rPr>
              <a:t>Specialised Training Materials for United Nations Police 2021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5416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708" r:id="rId3"/>
    <p:sldLayoutId id="2147483709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707" r:id="rId13"/>
    <p:sldLayoutId id="2147483710" r:id="rId14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7" Type="http://schemas.openxmlformats.org/officeDocument/2006/relationships/image" Target="../media/image11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990600" y="2667000"/>
            <a:ext cx="7223342" cy="1977390"/>
          </a:xfrm>
          <a:prstGeom prst="rect">
            <a:avLst/>
          </a:prstGeom>
        </p:spPr>
      </p:sp>
      <p:sp>
        <p:nvSpPr>
          <p:cNvPr id="6" name="Text Box 6"/>
          <p:cNvSpPr txBox="1"/>
          <p:nvPr/>
        </p:nvSpPr>
        <p:spPr>
          <a:xfrm>
            <a:off x="1112028" y="4058623"/>
            <a:ext cx="7095189" cy="604955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algn="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600" dirty="0">
                <a:solidFill>
                  <a:schemeClr val="tx2">
                    <a:lumMod val="75000"/>
                  </a:schemeClr>
                </a:solidFill>
                <a:effectLst/>
                <a:latin typeface="Century Gothic"/>
                <a:ea typeface="Calibri"/>
                <a:cs typeface="Century Gothic"/>
              </a:rPr>
              <a:t>Overview of United Nations Police (UNPOL)</a:t>
            </a:r>
          </a:p>
        </p:txBody>
      </p:sp>
    </p:spTree>
    <p:extLst>
      <p:ext uri="{BB962C8B-B14F-4D97-AF65-F5344CB8AC3E}">
        <p14:creationId xmlns:p14="http://schemas.microsoft.com/office/powerpoint/2010/main" val="3049387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0EEEFC-ACEE-48CD-8F43-D814BBBEDE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Aft>
                <a:spcPts val="0"/>
              </a:spcAft>
            </a:pPr>
            <a:r>
              <a:rPr lang="en-US" b="1" dirty="0">
                <a:solidFill>
                  <a:srgbClr val="002060"/>
                </a:solidFill>
                <a:latin typeface="Century Gothic" panose="020B0502020202020204" pitchFamily="34" charset="0"/>
              </a:rPr>
              <a:t>UN Police at a Glance*</a:t>
            </a:r>
            <a:endParaRPr lang="en-US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4F1D0D9-3C67-4189-A4AA-7EA13389E3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9</a:t>
            </a:fld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3D29D56-7C91-495B-BA2C-87D38DA248CD}"/>
              </a:ext>
            </a:extLst>
          </p:cNvPr>
          <p:cNvSpPr txBox="1"/>
          <p:nvPr/>
        </p:nvSpPr>
        <p:spPr>
          <a:xfrm>
            <a:off x="549419" y="5845033"/>
            <a:ext cx="162736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i="1" dirty="0">
                <a:solidFill>
                  <a:srgbClr val="6689CC"/>
                </a:solidFill>
                <a:latin typeface="Century Gothic" panose="020B0502020202020204" pitchFamily="34" charset="0"/>
              </a:rPr>
              <a:t>* As of May 2021</a:t>
            </a:r>
          </a:p>
        </p:txBody>
      </p:sp>
      <p:sp>
        <p:nvSpPr>
          <p:cNvPr id="14" name="Oval 10">
            <a:extLst>
              <a:ext uri="{FF2B5EF4-FFF2-40B4-BE49-F238E27FC236}">
                <a16:creationId xmlns:a16="http://schemas.microsoft.com/office/drawing/2014/main" id="{811F6423-0266-6D48-8D14-BA1BC4937DCD}"/>
              </a:ext>
            </a:extLst>
          </p:cNvPr>
          <p:cNvSpPr txBox="1"/>
          <p:nvPr/>
        </p:nvSpPr>
        <p:spPr>
          <a:xfrm>
            <a:off x="457200" y="3593631"/>
            <a:ext cx="2028119" cy="900978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spcFirstLastPara="0" vert="horz" wrap="square" lIns="12700" tIns="12700" rIns="12700" bIns="12700" numCol="1" spcCol="1270" anchor="ctr" anchorCtr="0">
            <a:noAutofit/>
          </a:bodyPr>
          <a:lstStyle/>
          <a:p>
            <a:pPr marL="0" lvl="0" indent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600" b="1" kern="1200" dirty="0">
                <a:solidFill>
                  <a:srgbClr val="002060"/>
                </a:solidFill>
                <a:latin typeface="Century Gothic"/>
                <a:cs typeface="Times New Roman"/>
              </a:rPr>
              <a:t>UNPOL authorized strength</a:t>
            </a:r>
            <a:endParaRPr lang="en-GB" sz="1600" b="1" kern="12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9C9AFC6-B9A6-0343-A370-1A650213C0C0}"/>
              </a:ext>
            </a:extLst>
          </p:cNvPr>
          <p:cNvSpPr txBox="1"/>
          <p:nvPr/>
        </p:nvSpPr>
        <p:spPr>
          <a:xfrm>
            <a:off x="571110" y="2657093"/>
            <a:ext cx="18002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8EB4E3"/>
                </a:solidFill>
                <a:latin typeface="Century Gothic" panose="020B0502020202020204" pitchFamily="34" charset="0"/>
              </a:rPr>
              <a:t>11,458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DE7C673E-DA06-7C4F-AA1F-53D0FD23390A}"/>
              </a:ext>
            </a:extLst>
          </p:cNvPr>
          <p:cNvCxnSpPr>
            <a:cxnSpLocks/>
          </p:cNvCxnSpPr>
          <p:nvPr/>
        </p:nvCxnSpPr>
        <p:spPr>
          <a:xfrm>
            <a:off x="571110" y="3429000"/>
            <a:ext cx="1800298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val 4">
            <a:extLst>
              <a:ext uri="{FF2B5EF4-FFF2-40B4-BE49-F238E27FC236}">
                <a16:creationId xmlns:a16="http://schemas.microsoft.com/office/drawing/2014/main" id="{3AD56207-2622-8D4E-9E2A-DCD1F5F5460E}"/>
              </a:ext>
            </a:extLst>
          </p:cNvPr>
          <p:cNvSpPr txBox="1"/>
          <p:nvPr/>
        </p:nvSpPr>
        <p:spPr>
          <a:xfrm>
            <a:off x="2589284" y="3596769"/>
            <a:ext cx="2028119" cy="894702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spcFirstLastPara="0" vert="horz" wrap="square" lIns="12700" tIns="12700" rIns="12700" bIns="12700" numCol="1" spcCol="1270" anchor="ctr" anchorCtr="0">
            <a:noAutofit/>
          </a:bodyPr>
          <a:lstStyle/>
          <a:p>
            <a:pPr marL="0" lvl="0" indent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600" b="1" kern="1200" dirty="0">
                <a:solidFill>
                  <a:srgbClr val="002060"/>
                </a:solidFill>
                <a:latin typeface="Century Gothic"/>
                <a:cs typeface="Times New Roman"/>
              </a:rPr>
              <a:t>Police Contributing Countries</a:t>
            </a:r>
            <a:endParaRPr lang="en-GB" sz="1600" b="1" kern="12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D329F0C-9652-5842-8D2A-5F37BB94AC9E}"/>
              </a:ext>
            </a:extLst>
          </p:cNvPr>
          <p:cNvSpPr txBox="1"/>
          <p:nvPr/>
        </p:nvSpPr>
        <p:spPr>
          <a:xfrm>
            <a:off x="2703194" y="2657093"/>
            <a:ext cx="18002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8EB4E3"/>
                </a:solidFill>
                <a:latin typeface="Century Gothic" panose="020B0502020202020204" pitchFamily="34" charset="0"/>
              </a:rPr>
              <a:t>94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68310052-CC19-6747-8A1F-6148E8DDCC3D}"/>
              </a:ext>
            </a:extLst>
          </p:cNvPr>
          <p:cNvCxnSpPr>
            <a:cxnSpLocks/>
          </p:cNvCxnSpPr>
          <p:nvPr/>
        </p:nvCxnSpPr>
        <p:spPr>
          <a:xfrm>
            <a:off x="2703194" y="3429000"/>
            <a:ext cx="1800298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6">
            <a:extLst>
              <a:ext uri="{FF2B5EF4-FFF2-40B4-BE49-F238E27FC236}">
                <a16:creationId xmlns:a16="http://schemas.microsoft.com/office/drawing/2014/main" id="{3730287D-DA95-FD41-B9E7-319F246F7A7D}"/>
              </a:ext>
            </a:extLst>
          </p:cNvPr>
          <p:cNvSpPr txBox="1"/>
          <p:nvPr/>
        </p:nvSpPr>
        <p:spPr>
          <a:xfrm>
            <a:off x="4721368" y="3583208"/>
            <a:ext cx="2028118" cy="921824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spcFirstLastPara="0" vert="horz" wrap="square" lIns="12700" tIns="12700" rIns="12700" bIns="12700" numCol="1" spcCol="1270" anchor="ctr" anchorCtr="0">
            <a:noAutofit/>
          </a:bodyPr>
          <a:lstStyle/>
          <a:p>
            <a:pPr marL="0" lvl="0" indent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600" b="1" kern="1200" dirty="0">
                <a:solidFill>
                  <a:srgbClr val="002060"/>
                </a:solidFill>
                <a:latin typeface="Century Gothic"/>
                <a:cs typeface="Times New Roman"/>
              </a:rPr>
              <a:t>UN Peace Operations with UNPOL deployment</a:t>
            </a:r>
            <a:endParaRPr lang="en-GB" sz="1600" b="1" kern="12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E91C3FB-A3C9-F04D-8AA9-7A54D1C56A61}"/>
              </a:ext>
            </a:extLst>
          </p:cNvPr>
          <p:cNvSpPr txBox="1"/>
          <p:nvPr/>
        </p:nvSpPr>
        <p:spPr>
          <a:xfrm>
            <a:off x="4835278" y="2657093"/>
            <a:ext cx="18002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8EB4E3"/>
                </a:solidFill>
                <a:latin typeface="Century Gothic" panose="020B0502020202020204" pitchFamily="34" charset="0"/>
              </a:rPr>
              <a:t>16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517D74A8-7679-1E41-B637-9693EE07FC38}"/>
              </a:ext>
            </a:extLst>
          </p:cNvPr>
          <p:cNvCxnSpPr>
            <a:cxnSpLocks/>
          </p:cNvCxnSpPr>
          <p:nvPr/>
        </p:nvCxnSpPr>
        <p:spPr>
          <a:xfrm>
            <a:off x="4835278" y="3429000"/>
            <a:ext cx="1800298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val 8">
            <a:extLst>
              <a:ext uri="{FF2B5EF4-FFF2-40B4-BE49-F238E27FC236}">
                <a16:creationId xmlns:a16="http://schemas.microsoft.com/office/drawing/2014/main" id="{57D5B015-C878-5642-8C77-7515F21023C5}"/>
              </a:ext>
            </a:extLst>
          </p:cNvPr>
          <p:cNvSpPr txBox="1"/>
          <p:nvPr/>
        </p:nvSpPr>
        <p:spPr>
          <a:xfrm>
            <a:off x="6938630" y="3607192"/>
            <a:ext cx="1629938" cy="873856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spcFirstLastPara="0" vert="horz" wrap="square" lIns="12700" tIns="12700" rIns="12700" bIns="12700" numCol="1" spcCol="1270" anchor="ctr" anchorCtr="0">
            <a:noAutofit/>
          </a:bodyPr>
          <a:lstStyle/>
          <a:p>
            <a:pPr marL="0" lvl="0" indent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1600" b="1" kern="1200" dirty="0">
              <a:solidFill>
                <a:srgbClr val="002060"/>
              </a:solidFill>
              <a:latin typeface="Century Gothic"/>
              <a:cs typeface="Times New Roman"/>
            </a:endParaRPr>
          </a:p>
          <a:p>
            <a:pPr marL="0" lvl="0" indent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600" b="1" kern="1200" dirty="0">
                <a:solidFill>
                  <a:srgbClr val="002060"/>
                </a:solidFill>
                <a:latin typeface="Century Gothic"/>
                <a:cs typeface="Times New Roman"/>
              </a:rPr>
              <a:t>Female percentage</a:t>
            </a:r>
          </a:p>
          <a:p>
            <a:pPr marL="0" lvl="0" indent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GB" sz="1600" b="1" kern="12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BD31E8C-2DBE-8D43-B220-D56634BA5B1B}"/>
              </a:ext>
            </a:extLst>
          </p:cNvPr>
          <p:cNvSpPr txBox="1"/>
          <p:nvPr/>
        </p:nvSpPr>
        <p:spPr>
          <a:xfrm>
            <a:off x="6853450" y="2657093"/>
            <a:ext cx="18002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8EB4E3"/>
                </a:solidFill>
                <a:latin typeface="Century Gothic" panose="020B0502020202020204" pitchFamily="34" charset="0"/>
              </a:rPr>
              <a:t>15%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8AB09D08-F961-A44A-946E-C718613B5707}"/>
              </a:ext>
            </a:extLst>
          </p:cNvPr>
          <p:cNvCxnSpPr>
            <a:cxnSpLocks/>
          </p:cNvCxnSpPr>
          <p:nvPr/>
        </p:nvCxnSpPr>
        <p:spPr>
          <a:xfrm>
            <a:off x="6853450" y="3429000"/>
            <a:ext cx="1800298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4518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5" grpId="0"/>
      <p:bldP spid="20" grpId="0"/>
      <p:bldP spid="21" grpId="0"/>
      <p:bldP spid="18" grpId="0"/>
      <p:bldP spid="22" grpId="0"/>
      <p:bldP spid="16" grpId="0"/>
      <p:bldP spid="2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012" name="Text Box 44">
            <a:extLst>
              <a:ext uri="{FF2B5EF4-FFF2-40B4-BE49-F238E27FC236}">
                <a16:creationId xmlns:a16="http://schemas.microsoft.com/office/drawing/2014/main" id="{EA32C52B-11FC-4A81-99F4-E69F617C4F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6463" y="5926687"/>
            <a:ext cx="1828800" cy="276999"/>
          </a:xfrm>
          <a:prstGeom prst="rect">
            <a:avLst/>
          </a:prstGeom>
          <a:solidFill>
            <a:srgbClr val="F3F6FF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>
            <a:prstShdw prst="shdw17" dist="17961" dir="2700000">
              <a:srgbClr val="002060"/>
            </a:prst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1200" dirty="0">
                <a:solidFill>
                  <a:srgbClr val="002060"/>
                </a:solidFill>
                <a:latin typeface="Century Gothic" panose="020B0502020202020204" pitchFamily="34" charset="0"/>
              </a:rPr>
              <a:t>Formed Police Units</a:t>
            </a:r>
          </a:p>
        </p:txBody>
      </p:sp>
      <p:pic>
        <p:nvPicPr>
          <p:cNvPr id="29721" name="Picture 68" descr="chinesfpu">
            <a:extLst>
              <a:ext uri="{FF2B5EF4-FFF2-40B4-BE49-F238E27FC236}">
                <a16:creationId xmlns:a16="http://schemas.microsoft.com/office/drawing/2014/main" id="{FA95ADE1-5463-4DB2-AD31-CE3687676B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33" t="8852" r="35986" b="56879"/>
          <a:stretch>
            <a:fillRect/>
          </a:stretch>
        </p:blipFill>
        <p:spPr bwMode="auto">
          <a:xfrm>
            <a:off x="4916883" y="5641435"/>
            <a:ext cx="4572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30" name="Rectangle 83">
            <a:extLst>
              <a:ext uri="{FF2B5EF4-FFF2-40B4-BE49-F238E27FC236}">
                <a16:creationId xmlns:a16="http://schemas.microsoft.com/office/drawing/2014/main" id="{39D90B38-7406-4682-869D-D8C60A2B26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9724" y="5941858"/>
            <a:ext cx="1744662" cy="27146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 algn="ctr">
            <a:solidFill>
              <a:srgbClr val="002060"/>
            </a:solidFill>
            <a:miter lim="800000"/>
            <a:headEnd/>
            <a:tailEnd/>
          </a:ln>
        </p:spPr>
        <p:txBody>
          <a:bodyPr wrap="none" lIns="92075" tIns="46038" rIns="92075" bIns="46038" anchor="ctr"/>
          <a:lstStyle>
            <a:lvl1pPr>
              <a:spcBef>
                <a:spcPct val="20000"/>
              </a:spcBef>
              <a:buClr>
                <a:srgbClr val="003399"/>
              </a:buClr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200" dirty="0">
                <a:solidFill>
                  <a:srgbClr val="002060"/>
                </a:solidFill>
                <a:latin typeface="Century Gothic" panose="020B0502020202020204" pitchFamily="34" charset="0"/>
              </a:rPr>
              <a:t>ENGLISH Language</a:t>
            </a:r>
          </a:p>
        </p:txBody>
      </p:sp>
      <p:sp>
        <p:nvSpPr>
          <p:cNvPr id="29731" name="Rectangle 84">
            <a:extLst>
              <a:ext uri="{FF2B5EF4-FFF2-40B4-BE49-F238E27FC236}">
                <a16:creationId xmlns:a16="http://schemas.microsoft.com/office/drawing/2014/main" id="{1AE2E15D-A14E-4E97-95B9-0C36F0A186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55669" y="5926432"/>
            <a:ext cx="1744662" cy="27146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 algn="ctr">
            <a:solidFill>
              <a:srgbClr val="002060"/>
            </a:solidFill>
            <a:miter lim="800000"/>
            <a:headEnd/>
            <a:tailEnd/>
          </a:ln>
        </p:spPr>
        <p:txBody>
          <a:bodyPr wrap="none" lIns="92075" tIns="46038" rIns="92075" bIns="46038" anchor="ctr"/>
          <a:lstStyle>
            <a:lvl1pPr>
              <a:spcBef>
                <a:spcPct val="20000"/>
              </a:spcBef>
              <a:buClr>
                <a:srgbClr val="003399"/>
              </a:buClr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None/>
            </a:pPr>
            <a:r>
              <a:rPr lang="en-US" altLang="en-US" sz="1200" dirty="0">
                <a:solidFill>
                  <a:srgbClr val="002060"/>
                </a:solidFill>
                <a:latin typeface="Century Gothic" panose="020B0502020202020204" pitchFamily="34" charset="0"/>
              </a:rPr>
              <a:t>FRENCH Language</a:t>
            </a:r>
          </a:p>
        </p:txBody>
      </p:sp>
      <p:sp>
        <p:nvSpPr>
          <p:cNvPr id="31796" name="Title 7">
            <a:extLst>
              <a:ext uri="{FF2B5EF4-FFF2-40B4-BE49-F238E27FC236}">
                <a16:creationId xmlns:a16="http://schemas.microsoft.com/office/drawing/2014/main" id="{E29EBBFD-7BE8-4469-8C3A-2E17C21EB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en-US" dirty="0"/>
              <a:t>UN Police in DPO Missions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A7C0567-CC20-9742-ACB9-ED34F8392094}"/>
              </a:ext>
            </a:extLst>
          </p:cNvPr>
          <p:cNvGrpSpPr/>
          <p:nvPr/>
        </p:nvGrpSpPr>
        <p:grpSpPr>
          <a:xfrm>
            <a:off x="468630" y="1622879"/>
            <a:ext cx="7866380" cy="4141932"/>
            <a:chOff x="88900" y="1452459"/>
            <a:chExt cx="8765893" cy="4615558"/>
          </a:xfrm>
        </p:grpSpPr>
        <p:grpSp>
          <p:nvGrpSpPr>
            <p:cNvPr id="29698" name="Group 2">
              <a:extLst>
                <a:ext uri="{FF2B5EF4-FFF2-40B4-BE49-F238E27FC236}">
                  <a16:creationId xmlns:a16="http://schemas.microsoft.com/office/drawing/2014/main" id="{9A3B67AB-8228-4981-8009-760C730BD68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71600" y="2362200"/>
              <a:ext cx="6373813" cy="2667000"/>
              <a:chOff x="1248" y="1440"/>
              <a:chExt cx="4015" cy="1671"/>
            </a:xfrm>
          </p:grpSpPr>
          <p:sp>
            <p:nvSpPr>
              <p:cNvPr id="29745" name="Freeform 3">
                <a:extLst>
                  <a:ext uri="{FF2B5EF4-FFF2-40B4-BE49-F238E27FC236}">
                    <a16:creationId xmlns:a16="http://schemas.microsoft.com/office/drawing/2014/main" id="{834896DF-7156-4491-B4D2-328A8DDAAB8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71" y="1909"/>
                <a:ext cx="22" cy="22"/>
              </a:xfrm>
              <a:custGeom>
                <a:avLst/>
                <a:gdLst>
                  <a:gd name="T0" fmla="*/ 21 w 22"/>
                  <a:gd name="T1" fmla="*/ 2 h 22"/>
                  <a:gd name="T2" fmla="*/ 21 w 22"/>
                  <a:gd name="T3" fmla="*/ 18 h 22"/>
                  <a:gd name="T4" fmla="*/ 13 w 22"/>
                  <a:gd name="T5" fmla="*/ 21 h 22"/>
                  <a:gd name="T6" fmla="*/ 0 w 22"/>
                  <a:gd name="T7" fmla="*/ 4 h 22"/>
                  <a:gd name="T8" fmla="*/ 8 w 22"/>
                  <a:gd name="T9" fmla="*/ 0 h 22"/>
                  <a:gd name="T10" fmla="*/ 21 w 22"/>
                  <a:gd name="T11" fmla="*/ 2 h 2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2"/>
                  <a:gd name="T19" fmla="*/ 0 h 22"/>
                  <a:gd name="T20" fmla="*/ 22 w 22"/>
                  <a:gd name="T21" fmla="*/ 22 h 2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2" h="22">
                    <a:moveTo>
                      <a:pt x="21" y="2"/>
                    </a:moveTo>
                    <a:lnTo>
                      <a:pt x="21" y="18"/>
                    </a:lnTo>
                    <a:lnTo>
                      <a:pt x="13" y="21"/>
                    </a:lnTo>
                    <a:lnTo>
                      <a:pt x="0" y="4"/>
                    </a:lnTo>
                    <a:lnTo>
                      <a:pt x="8" y="0"/>
                    </a:lnTo>
                    <a:lnTo>
                      <a:pt x="21" y="2"/>
                    </a:lnTo>
                  </a:path>
                </a:pathLst>
              </a:custGeom>
              <a:solidFill>
                <a:srgbClr val="333399"/>
              </a:solidFill>
              <a:ln w="12700" cap="rnd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9746" name="Freeform 4">
                <a:extLst>
                  <a:ext uri="{FF2B5EF4-FFF2-40B4-BE49-F238E27FC236}">
                    <a16:creationId xmlns:a16="http://schemas.microsoft.com/office/drawing/2014/main" id="{FF4D6651-3102-4BBB-BB96-92EB5DCC3B3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30" y="1874"/>
                <a:ext cx="19" cy="31"/>
              </a:xfrm>
              <a:custGeom>
                <a:avLst/>
                <a:gdLst>
                  <a:gd name="T0" fmla="*/ 18 w 19"/>
                  <a:gd name="T1" fmla="*/ 0 h 31"/>
                  <a:gd name="T2" fmla="*/ 0 w 19"/>
                  <a:gd name="T3" fmla="*/ 5 h 31"/>
                  <a:gd name="T4" fmla="*/ 2 w 19"/>
                  <a:gd name="T5" fmla="*/ 30 h 31"/>
                  <a:gd name="T6" fmla="*/ 15 w 19"/>
                  <a:gd name="T7" fmla="*/ 26 h 31"/>
                  <a:gd name="T8" fmla="*/ 18 w 19"/>
                  <a:gd name="T9" fmla="*/ 0 h 3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9"/>
                  <a:gd name="T16" fmla="*/ 0 h 31"/>
                  <a:gd name="T17" fmla="*/ 19 w 19"/>
                  <a:gd name="T18" fmla="*/ 31 h 3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9" h="31">
                    <a:moveTo>
                      <a:pt x="18" y="0"/>
                    </a:moveTo>
                    <a:lnTo>
                      <a:pt x="0" y="5"/>
                    </a:lnTo>
                    <a:lnTo>
                      <a:pt x="2" y="30"/>
                    </a:lnTo>
                    <a:lnTo>
                      <a:pt x="15" y="26"/>
                    </a:lnTo>
                    <a:lnTo>
                      <a:pt x="18" y="0"/>
                    </a:lnTo>
                  </a:path>
                </a:pathLst>
              </a:custGeom>
              <a:solidFill>
                <a:srgbClr val="333399"/>
              </a:solidFill>
              <a:ln w="12700" cap="rnd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grpSp>
            <p:nvGrpSpPr>
              <p:cNvPr id="29747" name="Group 5">
                <a:extLst>
                  <a:ext uri="{FF2B5EF4-FFF2-40B4-BE49-F238E27FC236}">
                    <a16:creationId xmlns:a16="http://schemas.microsoft.com/office/drawing/2014/main" id="{855A8B44-233D-45A7-BABC-8908CD45749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908" y="2828"/>
                <a:ext cx="355" cy="170"/>
                <a:chOff x="4908" y="2828"/>
                <a:chExt cx="355" cy="170"/>
              </a:xfrm>
            </p:grpSpPr>
            <p:sp>
              <p:nvSpPr>
                <p:cNvPr id="29775" name="Freeform 6">
                  <a:extLst>
                    <a:ext uri="{FF2B5EF4-FFF2-40B4-BE49-F238E27FC236}">
                      <a16:creationId xmlns:a16="http://schemas.microsoft.com/office/drawing/2014/main" id="{2FC13014-1506-454A-A510-6677B65568E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205" y="2828"/>
                  <a:ext cx="58" cy="103"/>
                </a:xfrm>
                <a:custGeom>
                  <a:avLst/>
                  <a:gdLst>
                    <a:gd name="T0" fmla="*/ 19 w 58"/>
                    <a:gd name="T1" fmla="*/ 1 h 103"/>
                    <a:gd name="T2" fmla="*/ 24 w 58"/>
                    <a:gd name="T3" fmla="*/ 0 h 103"/>
                    <a:gd name="T4" fmla="*/ 33 w 58"/>
                    <a:gd name="T5" fmla="*/ 11 h 103"/>
                    <a:gd name="T6" fmla="*/ 32 w 58"/>
                    <a:gd name="T7" fmla="*/ 43 h 103"/>
                    <a:gd name="T8" fmla="*/ 39 w 58"/>
                    <a:gd name="T9" fmla="*/ 43 h 103"/>
                    <a:gd name="T10" fmla="*/ 42 w 58"/>
                    <a:gd name="T11" fmla="*/ 47 h 103"/>
                    <a:gd name="T12" fmla="*/ 44 w 58"/>
                    <a:gd name="T13" fmla="*/ 54 h 103"/>
                    <a:gd name="T14" fmla="*/ 45 w 58"/>
                    <a:gd name="T15" fmla="*/ 58 h 103"/>
                    <a:gd name="T16" fmla="*/ 50 w 58"/>
                    <a:gd name="T17" fmla="*/ 57 h 103"/>
                    <a:gd name="T18" fmla="*/ 55 w 58"/>
                    <a:gd name="T19" fmla="*/ 49 h 103"/>
                    <a:gd name="T20" fmla="*/ 57 w 58"/>
                    <a:gd name="T21" fmla="*/ 54 h 103"/>
                    <a:gd name="T22" fmla="*/ 53 w 58"/>
                    <a:gd name="T23" fmla="*/ 59 h 103"/>
                    <a:gd name="T24" fmla="*/ 50 w 58"/>
                    <a:gd name="T25" fmla="*/ 65 h 103"/>
                    <a:gd name="T26" fmla="*/ 49 w 58"/>
                    <a:gd name="T27" fmla="*/ 72 h 103"/>
                    <a:gd name="T28" fmla="*/ 43 w 58"/>
                    <a:gd name="T29" fmla="*/ 76 h 103"/>
                    <a:gd name="T30" fmla="*/ 38 w 58"/>
                    <a:gd name="T31" fmla="*/ 78 h 103"/>
                    <a:gd name="T32" fmla="*/ 32 w 58"/>
                    <a:gd name="T33" fmla="*/ 82 h 103"/>
                    <a:gd name="T34" fmla="*/ 31 w 58"/>
                    <a:gd name="T35" fmla="*/ 87 h 103"/>
                    <a:gd name="T36" fmla="*/ 32 w 58"/>
                    <a:gd name="T37" fmla="*/ 91 h 103"/>
                    <a:gd name="T38" fmla="*/ 33 w 58"/>
                    <a:gd name="T39" fmla="*/ 95 h 103"/>
                    <a:gd name="T40" fmla="*/ 26 w 58"/>
                    <a:gd name="T41" fmla="*/ 99 h 103"/>
                    <a:gd name="T42" fmla="*/ 23 w 58"/>
                    <a:gd name="T43" fmla="*/ 100 h 103"/>
                    <a:gd name="T44" fmla="*/ 19 w 58"/>
                    <a:gd name="T45" fmla="*/ 102 h 103"/>
                    <a:gd name="T46" fmla="*/ 15 w 58"/>
                    <a:gd name="T47" fmla="*/ 100 h 103"/>
                    <a:gd name="T48" fmla="*/ 9 w 58"/>
                    <a:gd name="T49" fmla="*/ 99 h 103"/>
                    <a:gd name="T50" fmla="*/ 6 w 58"/>
                    <a:gd name="T51" fmla="*/ 95 h 103"/>
                    <a:gd name="T52" fmla="*/ 9 w 58"/>
                    <a:gd name="T53" fmla="*/ 92 h 103"/>
                    <a:gd name="T54" fmla="*/ 14 w 58"/>
                    <a:gd name="T55" fmla="*/ 91 h 103"/>
                    <a:gd name="T56" fmla="*/ 19 w 58"/>
                    <a:gd name="T57" fmla="*/ 83 h 103"/>
                    <a:gd name="T58" fmla="*/ 19 w 58"/>
                    <a:gd name="T59" fmla="*/ 80 h 103"/>
                    <a:gd name="T60" fmla="*/ 14 w 58"/>
                    <a:gd name="T61" fmla="*/ 78 h 103"/>
                    <a:gd name="T62" fmla="*/ 9 w 58"/>
                    <a:gd name="T63" fmla="*/ 74 h 103"/>
                    <a:gd name="T64" fmla="*/ 4 w 58"/>
                    <a:gd name="T65" fmla="*/ 74 h 103"/>
                    <a:gd name="T66" fmla="*/ 2 w 58"/>
                    <a:gd name="T67" fmla="*/ 72 h 103"/>
                    <a:gd name="T68" fmla="*/ 0 w 58"/>
                    <a:gd name="T69" fmla="*/ 68 h 103"/>
                    <a:gd name="T70" fmla="*/ 2 w 58"/>
                    <a:gd name="T71" fmla="*/ 66 h 103"/>
                    <a:gd name="T72" fmla="*/ 4 w 58"/>
                    <a:gd name="T73" fmla="*/ 66 h 103"/>
                    <a:gd name="T74" fmla="*/ 9 w 58"/>
                    <a:gd name="T75" fmla="*/ 65 h 103"/>
                    <a:gd name="T76" fmla="*/ 14 w 58"/>
                    <a:gd name="T77" fmla="*/ 59 h 103"/>
                    <a:gd name="T78" fmla="*/ 17 w 58"/>
                    <a:gd name="T79" fmla="*/ 58 h 103"/>
                    <a:gd name="T80" fmla="*/ 20 w 58"/>
                    <a:gd name="T81" fmla="*/ 43 h 103"/>
                    <a:gd name="T82" fmla="*/ 17 w 58"/>
                    <a:gd name="T83" fmla="*/ 38 h 103"/>
                    <a:gd name="T84" fmla="*/ 12 w 58"/>
                    <a:gd name="T85" fmla="*/ 35 h 103"/>
                    <a:gd name="T86" fmla="*/ 11 w 58"/>
                    <a:gd name="T87" fmla="*/ 27 h 103"/>
                    <a:gd name="T88" fmla="*/ 12 w 58"/>
                    <a:gd name="T89" fmla="*/ 19 h 103"/>
                    <a:gd name="T90" fmla="*/ 14 w 58"/>
                    <a:gd name="T91" fmla="*/ 13 h 103"/>
                    <a:gd name="T92" fmla="*/ 19 w 58"/>
                    <a:gd name="T93" fmla="*/ 1 h 103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w 58"/>
                    <a:gd name="T142" fmla="*/ 0 h 103"/>
                    <a:gd name="T143" fmla="*/ 58 w 58"/>
                    <a:gd name="T144" fmla="*/ 103 h 103"/>
                  </a:gdLst>
                  <a:ahLst/>
                  <a:cxnLst>
                    <a:cxn ang="T94">
                      <a:pos x="T0" y="T1"/>
                    </a:cxn>
                    <a:cxn ang="T95">
                      <a:pos x="T2" y="T3"/>
                    </a:cxn>
                    <a:cxn ang="T96">
                      <a:pos x="T4" y="T5"/>
                    </a:cxn>
                    <a:cxn ang="T97">
                      <a:pos x="T6" y="T7"/>
                    </a:cxn>
                    <a:cxn ang="T98">
                      <a:pos x="T8" y="T9"/>
                    </a:cxn>
                    <a:cxn ang="T99">
                      <a:pos x="T10" y="T11"/>
                    </a:cxn>
                    <a:cxn ang="T100">
                      <a:pos x="T12" y="T13"/>
                    </a:cxn>
                    <a:cxn ang="T101">
                      <a:pos x="T14" y="T15"/>
                    </a:cxn>
                    <a:cxn ang="T102">
                      <a:pos x="T16" y="T17"/>
                    </a:cxn>
                    <a:cxn ang="T103">
                      <a:pos x="T18" y="T19"/>
                    </a:cxn>
                    <a:cxn ang="T104">
                      <a:pos x="T20" y="T21"/>
                    </a:cxn>
                    <a:cxn ang="T105">
                      <a:pos x="T22" y="T23"/>
                    </a:cxn>
                    <a:cxn ang="T106">
                      <a:pos x="T24" y="T25"/>
                    </a:cxn>
                    <a:cxn ang="T107">
                      <a:pos x="T26" y="T27"/>
                    </a:cxn>
                    <a:cxn ang="T108">
                      <a:pos x="T28" y="T29"/>
                    </a:cxn>
                    <a:cxn ang="T109">
                      <a:pos x="T30" y="T31"/>
                    </a:cxn>
                    <a:cxn ang="T110">
                      <a:pos x="T32" y="T33"/>
                    </a:cxn>
                    <a:cxn ang="T111">
                      <a:pos x="T34" y="T35"/>
                    </a:cxn>
                    <a:cxn ang="T112">
                      <a:pos x="T36" y="T37"/>
                    </a:cxn>
                    <a:cxn ang="T113">
                      <a:pos x="T38" y="T39"/>
                    </a:cxn>
                    <a:cxn ang="T114">
                      <a:pos x="T40" y="T41"/>
                    </a:cxn>
                    <a:cxn ang="T115">
                      <a:pos x="T42" y="T43"/>
                    </a:cxn>
                    <a:cxn ang="T116">
                      <a:pos x="T44" y="T45"/>
                    </a:cxn>
                    <a:cxn ang="T117">
                      <a:pos x="T46" y="T47"/>
                    </a:cxn>
                    <a:cxn ang="T118">
                      <a:pos x="T48" y="T49"/>
                    </a:cxn>
                    <a:cxn ang="T119">
                      <a:pos x="T50" y="T51"/>
                    </a:cxn>
                    <a:cxn ang="T120">
                      <a:pos x="T52" y="T53"/>
                    </a:cxn>
                    <a:cxn ang="T121">
                      <a:pos x="T54" y="T55"/>
                    </a:cxn>
                    <a:cxn ang="T122">
                      <a:pos x="T56" y="T57"/>
                    </a:cxn>
                    <a:cxn ang="T123">
                      <a:pos x="T58" y="T59"/>
                    </a:cxn>
                    <a:cxn ang="T124">
                      <a:pos x="T60" y="T61"/>
                    </a:cxn>
                    <a:cxn ang="T125">
                      <a:pos x="T62" y="T63"/>
                    </a:cxn>
                    <a:cxn ang="T126">
                      <a:pos x="T64" y="T65"/>
                    </a:cxn>
                    <a:cxn ang="T127">
                      <a:pos x="T66" y="T67"/>
                    </a:cxn>
                    <a:cxn ang="T128">
                      <a:pos x="T68" y="T69"/>
                    </a:cxn>
                    <a:cxn ang="T129">
                      <a:pos x="T70" y="T71"/>
                    </a:cxn>
                    <a:cxn ang="T130">
                      <a:pos x="T72" y="T73"/>
                    </a:cxn>
                    <a:cxn ang="T131">
                      <a:pos x="T74" y="T75"/>
                    </a:cxn>
                    <a:cxn ang="T132">
                      <a:pos x="T76" y="T77"/>
                    </a:cxn>
                    <a:cxn ang="T133">
                      <a:pos x="T78" y="T79"/>
                    </a:cxn>
                    <a:cxn ang="T134">
                      <a:pos x="T80" y="T81"/>
                    </a:cxn>
                    <a:cxn ang="T135">
                      <a:pos x="T82" y="T83"/>
                    </a:cxn>
                    <a:cxn ang="T136">
                      <a:pos x="T84" y="T85"/>
                    </a:cxn>
                    <a:cxn ang="T137">
                      <a:pos x="T86" y="T87"/>
                    </a:cxn>
                    <a:cxn ang="T138">
                      <a:pos x="T88" y="T89"/>
                    </a:cxn>
                    <a:cxn ang="T139">
                      <a:pos x="T90" y="T91"/>
                    </a:cxn>
                    <a:cxn ang="T140">
                      <a:pos x="T92" y="T93"/>
                    </a:cxn>
                  </a:cxnLst>
                  <a:rect l="T141" t="T142" r="T143" b="T144"/>
                  <a:pathLst>
                    <a:path w="58" h="103">
                      <a:moveTo>
                        <a:pt x="19" y="1"/>
                      </a:moveTo>
                      <a:lnTo>
                        <a:pt x="24" y="0"/>
                      </a:lnTo>
                      <a:lnTo>
                        <a:pt x="33" y="11"/>
                      </a:lnTo>
                      <a:lnTo>
                        <a:pt x="32" y="43"/>
                      </a:lnTo>
                      <a:lnTo>
                        <a:pt x="39" y="43"/>
                      </a:lnTo>
                      <a:lnTo>
                        <a:pt x="42" y="47"/>
                      </a:lnTo>
                      <a:lnTo>
                        <a:pt x="44" y="54"/>
                      </a:lnTo>
                      <a:lnTo>
                        <a:pt x="45" y="58"/>
                      </a:lnTo>
                      <a:lnTo>
                        <a:pt x="50" y="57"/>
                      </a:lnTo>
                      <a:lnTo>
                        <a:pt x="55" y="49"/>
                      </a:lnTo>
                      <a:lnTo>
                        <a:pt x="57" y="54"/>
                      </a:lnTo>
                      <a:lnTo>
                        <a:pt x="53" y="59"/>
                      </a:lnTo>
                      <a:lnTo>
                        <a:pt x="50" y="65"/>
                      </a:lnTo>
                      <a:lnTo>
                        <a:pt x="49" y="72"/>
                      </a:lnTo>
                      <a:lnTo>
                        <a:pt x="43" y="76"/>
                      </a:lnTo>
                      <a:lnTo>
                        <a:pt x="38" y="78"/>
                      </a:lnTo>
                      <a:lnTo>
                        <a:pt x="32" y="82"/>
                      </a:lnTo>
                      <a:lnTo>
                        <a:pt x="31" y="87"/>
                      </a:lnTo>
                      <a:lnTo>
                        <a:pt x="32" y="91"/>
                      </a:lnTo>
                      <a:lnTo>
                        <a:pt x="33" y="95"/>
                      </a:lnTo>
                      <a:lnTo>
                        <a:pt x="26" y="99"/>
                      </a:lnTo>
                      <a:lnTo>
                        <a:pt x="23" y="100"/>
                      </a:lnTo>
                      <a:lnTo>
                        <a:pt x="19" y="102"/>
                      </a:lnTo>
                      <a:lnTo>
                        <a:pt x="15" y="100"/>
                      </a:lnTo>
                      <a:lnTo>
                        <a:pt x="9" y="99"/>
                      </a:lnTo>
                      <a:lnTo>
                        <a:pt x="6" y="95"/>
                      </a:lnTo>
                      <a:lnTo>
                        <a:pt x="9" y="92"/>
                      </a:lnTo>
                      <a:lnTo>
                        <a:pt x="14" y="91"/>
                      </a:lnTo>
                      <a:lnTo>
                        <a:pt x="19" y="83"/>
                      </a:lnTo>
                      <a:lnTo>
                        <a:pt x="19" y="80"/>
                      </a:lnTo>
                      <a:lnTo>
                        <a:pt x="14" y="78"/>
                      </a:lnTo>
                      <a:lnTo>
                        <a:pt x="9" y="74"/>
                      </a:lnTo>
                      <a:lnTo>
                        <a:pt x="4" y="74"/>
                      </a:lnTo>
                      <a:lnTo>
                        <a:pt x="2" y="72"/>
                      </a:lnTo>
                      <a:lnTo>
                        <a:pt x="0" y="68"/>
                      </a:lnTo>
                      <a:lnTo>
                        <a:pt x="2" y="66"/>
                      </a:lnTo>
                      <a:lnTo>
                        <a:pt x="4" y="66"/>
                      </a:lnTo>
                      <a:lnTo>
                        <a:pt x="9" y="65"/>
                      </a:lnTo>
                      <a:lnTo>
                        <a:pt x="14" y="59"/>
                      </a:lnTo>
                      <a:lnTo>
                        <a:pt x="17" y="58"/>
                      </a:lnTo>
                      <a:lnTo>
                        <a:pt x="20" y="43"/>
                      </a:lnTo>
                      <a:lnTo>
                        <a:pt x="17" y="38"/>
                      </a:lnTo>
                      <a:lnTo>
                        <a:pt x="12" y="35"/>
                      </a:lnTo>
                      <a:lnTo>
                        <a:pt x="11" y="27"/>
                      </a:lnTo>
                      <a:lnTo>
                        <a:pt x="12" y="19"/>
                      </a:lnTo>
                      <a:lnTo>
                        <a:pt x="14" y="13"/>
                      </a:lnTo>
                      <a:lnTo>
                        <a:pt x="19" y="1"/>
                      </a:lnTo>
                    </a:path>
                  </a:pathLst>
                </a:custGeom>
                <a:solidFill>
                  <a:srgbClr val="333399"/>
                </a:solidFill>
                <a:ln w="12700" cap="rnd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29776" name="Freeform 7">
                  <a:extLst>
                    <a:ext uri="{FF2B5EF4-FFF2-40B4-BE49-F238E27FC236}">
                      <a16:creationId xmlns:a16="http://schemas.microsoft.com/office/drawing/2014/main" id="{C2AF91EA-E523-42A3-A31D-F1E54672453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98" y="2909"/>
                  <a:ext cx="105" cy="89"/>
                </a:xfrm>
                <a:custGeom>
                  <a:avLst/>
                  <a:gdLst>
                    <a:gd name="T0" fmla="*/ 72 w 105"/>
                    <a:gd name="T1" fmla="*/ 0 h 89"/>
                    <a:gd name="T2" fmla="*/ 85 w 105"/>
                    <a:gd name="T3" fmla="*/ 0 h 89"/>
                    <a:gd name="T4" fmla="*/ 104 w 105"/>
                    <a:gd name="T5" fmla="*/ 24 h 89"/>
                    <a:gd name="T6" fmla="*/ 84 w 105"/>
                    <a:gd name="T7" fmla="*/ 44 h 89"/>
                    <a:gd name="T8" fmla="*/ 84 w 105"/>
                    <a:gd name="T9" fmla="*/ 53 h 89"/>
                    <a:gd name="T10" fmla="*/ 79 w 105"/>
                    <a:gd name="T11" fmla="*/ 55 h 89"/>
                    <a:gd name="T12" fmla="*/ 69 w 105"/>
                    <a:gd name="T13" fmla="*/ 55 h 89"/>
                    <a:gd name="T14" fmla="*/ 54 w 105"/>
                    <a:gd name="T15" fmla="*/ 66 h 89"/>
                    <a:gd name="T16" fmla="*/ 43 w 105"/>
                    <a:gd name="T17" fmla="*/ 78 h 89"/>
                    <a:gd name="T18" fmla="*/ 33 w 105"/>
                    <a:gd name="T19" fmla="*/ 88 h 89"/>
                    <a:gd name="T20" fmla="*/ 33 w 105"/>
                    <a:gd name="T21" fmla="*/ 79 h 89"/>
                    <a:gd name="T22" fmla="*/ 18 w 105"/>
                    <a:gd name="T23" fmla="*/ 80 h 89"/>
                    <a:gd name="T24" fmla="*/ 11 w 105"/>
                    <a:gd name="T25" fmla="*/ 80 h 89"/>
                    <a:gd name="T26" fmla="*/ 0 w 105"/>
                    <a:gd name="T27" fmla="*/ 80 h 89"/>
                    <a:gd name="T28" fmla="*/ 15 w 105"/>
                    <a:gd name="T29" fmla="*/ 66 h 89"/>
                    <a:gd name="T30" fmla="*/ 21 w 105"/>
                    <a:gd name="T31" fmla="*/ 59 h 89"/>
                    <a:gd name="T32" fmla="*/ 26 w 105"/>
                    <a:gd name="T33" fmla="*/ 59 h 89"/>
                    <a:gd name="T34" fmla="*/ 37 w 105"/>
                    <a:gd name="T35" fmla="*/ 47 h 89"/>
                    <a:gd name="T36" fmla="*/ 43 w 105"/>
                    <a:gd name="T37" fmla="*/ 47 h 89"/>
                    <a:gd name="T38" fmla="*/ 43 w 105"/>
                    <a:gd name="T39" fmla="*/ 46 h 89"/>
                    <a:gd name="T40" fmla="*/ 47 w 105"/>
                    <a:gd name="T41" fmla="*/ 42 h 89"/>
                    <a:gd name="T42" fmla="*/ 54 w 105"/>
                    <a:gd name="T43" fmla="*/ 42 h 89"/>
                    <a:gd name="T44" fmla="*/ 52 w 105"/>
                    <a:gd name="T45" fmla="*/ 29 h 89"/>
                    <a:gd name="T46" fmla="*/ 53 w 105"/>
                    <a:gd name="T47" fmla="*/ 29 h 89"/>
                    <a:gd name="T48" fmla="*/ 59 w 105"/>
                    <a:gd name="T49" fmla="*/ 22 h 89"/>
                    <a:gd name="T50" fmla="*/ 64 w 105"/>
                    <a:gd name="T51" fmla="*/ 28 h 89"/>
                    <a:gd name="T52" fmla="*/ 73 w 105"/>
                    <a:gd name="T53" fmla="*/ 19 h 89"/>
                    <a:gd name="T54" fmla="*/ 72 w 105"/>
                    <a:gd name="T55" fmla="*/ 0 h 89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w 105"/>
                    <a:gd name="T85" fmla="*/ 0 h 89"/>
                    <a:gd name="T86" fmla="*/ 105 w 105"/>
                    <a:gd name="T87" fmla="*/ 89 h 89"/>
                  </a:gdLst>
                  <a:ahLst/>
                  <a:cxnLst>
                    <a:cxn ang="T56">
                      <a:pos x="T0" y="T1"/>
                    </a:cxn>
                    <a:cxn ang="T57">
                      <a:pos x="T2" y="T3"/>
                    </a:cxn>
                    <a:cxn ang="T58">
                      <a:pos x="T4" y="T5"/>
                    </a:cxn>
                    <a:cxn ang="T59">
                      <a:pos x="T6" y="T7"/>
                    </a:cxn>
                    <a:cxn ang="T60">
                      <a:pos x="T8" y="T9"/>
                    </a:cxn>
                    <a:cxn ang="T61">
                      <a:pos x="T10" y="T11"/>
                    </a:cxn>
                    <a:cxn ang="T62">
                      <a:pos x="T12" y="T13"/>
                    </a:cxn>
                    <a:cxn ang="T63">
                      <a:pos x="T14" y="T15"/>
                    </a:cxn>
                    <a:cxn ang="T64">
                      <a:pos x="T16" y="T17"/>
                    </a:cxn>
                    <a:cxn ang="T65">
                      <a:pos x="T18" y="T19"/>
                    </a:cxn>
                    <a:cxn ang="T66">
                      <a:pos x="T20" y="T21"/>
                    </a:cxn>
                    <a:cxn ang="T67">
                      <a:pos x="T22" y="T23"/>
                    </a:cxn>
                    <a:cxn ang="T68">
                      <a:pos x="T24" y="T25"/>
                    </a:cxn>
                    <a:cxn ang="T69">
                      <a:pos x="T26" y="T27"/>
                    </a:cxn>
                    <a:cxn ang="T70">
                      <a:pos x="T28" y="T29"/>
                    </a:cxn>
                    <a:cxn ang="T71">
                      <a:pos x="T30" y="T31"/>
                    </a:cxn>
                    <a:cxn ang="T72">
                      <a:pos x="T32" y="T33"/>
                    </a:cxn>
                    <a:cxn ang="T73">
                      <a:pos x="T34" y="T35"/>
                    </a:cxn>
                    <a:cxn ang="T74">
                      <a:pos x="T36" y="T37"/>
                    </a:cxn>
                    <a:cxn ang="T75">
                      <a:pos x="T38" y="T39"/>
                    </a:cxn>
                    <a:cxn ang="T76">
                      <a:pos x="T40" y="T41"/>
                    </a:cxn>
                    <a:cxn ang="T77">
                      <a:pos x="T42" y="T43"/>
                    </a:cxn>
                    <a:cxn ang="T78">
                      <a:pos x="T44" y="T45"/>
                    </a:cxn>
                    <a:cxn ang="T79">
                      <a:pos x="T46" y="T47"/>
                    </a:cxn>
                    <a:cxn ang="T80">
                      <a:pos x="T48" y="T49"/>
                    </a:cxn>
                    <a:cxn ang="T81">
                      <a:pos x="T50" y="T51"/>
                    </a:cxn>
                    <a:cxn ang="T82">
                      <a:pos x="T52" y="T53"/>
                    </a:cxn>
                    <a:cxn ang="T83">
                      <a:pos x="T54" y="T55"/>
                    </a:cxn>
                  </a:cxnLst>
                  <a:rect l="T84" t="T85" r="T86" b="T87"/>
                  <a:pathLst>
                    <a:path w="105" h="89">
                      <a:moveTo>
                        <a:pt x="72" y="0"/>
                      </a:moveTo>
                      <a:lnTo>
                        <a:pt x="85" y="0"/>
                      </a:lnTo>
                      <a:lnTo>
                        <a:pt x="104" y="24"/>
                      </a:lnTo>
                      <a:lnTo>
                        <a:pt x="84" y="44"/>
                      </a:lnTo>
                      <a:lnTo>
                        <a:pt x="84" y="53"/>
                      </a:lnTo>
                      <a:lnTo>
                        <a:pt x="79" y="55"/>
                      </a:lnTo>
                      <a:lnTo>
                        <a:pt x="69" y="55"/>
                      </a:lnTo>
                      <a:lnTo>
                        <a:pt x="54" y="66"/>
                      </a:lnTo>
                      <a:lnTo>
                        <a:pt x="43" y="78"/>
                      </a:lnTo>
                      <a:lnTo>
                        <a:pt x="33" y="88"/>
                      </a:lnTo>
                      <a:lnTo>
                        <a:pt x="33" y="79"/>
                      </a:lnTo>
                      <a:lnTo>
                        <a:pt x="18" y="80"/>
                      </a:lnTo>
                      <a:lnTo>
                        <a:pt x="11" y="80"/>
                      </a:lnTo>
                      <a:lnTo>
                        <a:pt x="0" y="80"/>
                      </a:lnTo>
                      <a:lnTo>
                        <a:pt x="15" y="66"/>
                      </a:lnTo>
                      <a:lnTo>
                        <a:pt x="21" y="59"/>
                      </a:lnTo>
                      <a:lnTo>
                        <a:pt x="26" y="59"/>
                      </a:lnTo>
                      <a:lnTo>
                        <a:pt x="37" y="47"/>
                      </a:lnTo>
                      <a:lnTo>
                        <a:pt x="43" y="47"/>
                      </a:lnTo>
                      <a:lnTo>
                        <a:pt x="43" y="46"/>
                      </a:lnTo>
                      <a:lnTo>
                        <a:pt x="47" y="42"/>
                      </a:lnTo>
                      <a:lnTo>
                        <a:pt x="54" y="42"/>
                      </a:lnTo>
                      <a:lnTo>
                        <a:pt x="52" y="29"/>
                      </a:lnTo>
                      <a:lnTo>
                        <a:pt x="53" y="29"/>
                      </a:lnTo>
                      <a:lnTo>
                        <a:pt x="59" y="22"/>
                      </a:lnTo>
                      <a:lnTo>
                        <a:pt x="64" y="28"/>
                      </a:lnTo>
                      <a:lnTo>
                        <a:pt x="73" y="19"/>
                      </a:lnTo>
                      <a:lnTo>
                        <a:pt x="72" y="0"/>
                      </a:lnTo>
                    </a:path>
                  </a:pathLst>
                </a:custGeom>
                <a:solidFill>
                  <a:srgbClr val="333399"/>
                </a:solidFill>
                <a:ln w="12700" cap="rnd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29777" name="Freeform 8">
                  <a:extLst>
                    <a:ext uri="{FF2B5EF4-FFF2-40B4-BE49-F238E27FC236}">
                      <a16:creationId xmlns:a16="http://schemas.microsoft.com/office/drawing/2014/main" id="{929DDD71-8FAF-42E4-9F2B-2E39A7B9B76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908" y="2915"/>
                  <a:ext cx="41" cy="48"/>
                </a:xfrm>
                <a:custGeom>
                  <a:avLst/>
                  <a:gdLst>
                    <a:gd name="T0" fmla="*/ 0 w 41"/>
                    <a:gd name="T1" fmla="*/ 0 h 48"/>
                    <a:gd name="T2" fmla="*/ 8 w 41"/>
                    <a:gd name="T3" fmla="*/ 0 h 48"/>
                    <a:gd name="T4" fmla="*/ 17 w 41"/>
                    <a:gd name="T5" fmla="*/ 6 h 48"/>
                    <a:gd name="T6" fmla="*/ 40 w 41"/>
                    <a:gd name="T7" fmla="*/ 6 h 48"/>
                    <a:gd name="T8" fmla="*/ 36 w 41"/>
                    <a:gd name="T9" fmla="*/ 13 h 48"/>
                    <a:gd name="T10" fmla="*/ 40 w 41"/>
                    <a:gd name="T11" fmla="*/ 22 h 48"/>
                    <a:gd name="T12" fmla="*/ 32 w 41"/>
                    <a:gd name="T13" fmla="*/ 22 h 48"/>
                    <a:gd name="T14" fmla="*/ 30 w 41"/>
                    <a:gd name="T15" fmla="*/ 23 h 48"/>
                    <a:gd name="T16" fmla="*/ 27 w 41"/>
                    <a:gd name="T17" fmla="*/ 25 h 48"/>
                    <a:gd name="T18" fmla="*/ 30 w 41"/>
                    <a:gd name="T19" fmla="*/ 47 h 48"/>
                    <a:gd name="T20" fmla="*/ 17 w 41"/>
                    <a:gd name="T21" fmla="*/ 45 h 48"/>
                    <a:gd name="T22" fmla="*/ 7 w 41"/>
                    <a:gd name="T23" fmla="*/ 38 h 48"/>
                    <a:gd name="T24" fmla="*/ 7 w 41"/>
                    <a:gd name="T25" fmla="*/ 23 h 48"/>
                    <a:gd name="T26" fmla="*/ 7 w 41"/>
                    <a:gd name="T27" fmla="*/ 19 h 48"/>
                    <a:gd name="T28" fmla="*/ 0 w 41"/>
                    <a:gd name="T29" fmla="*/ 13 h 48"/>
                    <a:gd name="T30" fmla="*/ 0 w 41"/>
                    <a:gd name="T31" fmla="*/ 0 h 48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w 41"/>
                    <a:gd name="T49" fmla="*/ 0 h 48"/>
                    <a:gd name="T50" fmla="*/ 41 w 41"/>
                    <a:gd name="T51" fmla="*/ 48 h 48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T48" t="T49" r="T50" b="T51"/>
                  <a:pathLst>
                    <a:path w="41" h="48">
                      <a:moveTo>
                        <a:pt x="0" y="0"/>
                      </a:moveTo>
                      <a:lnTo>
                        <a:pt x="8" y="0"/>
                      </a:lnTo>
                      <a:lnTo>
                        <a:pt x="17" y="6"/>
                      </a:lnTo>
                      <a:lnTo>
                        <a:pt x="40" y="6"/>
                      </a:lnTo>
                      <a:lnTo>
                        <a:pt x="36" y="13"/>
                      </a:lnTo>
                      <a:lnTo>
                        <a:pt x="40" y="22"/>
                      </a:lnTo>
                      <a:lnTo>
                        <a:pt x="32" y="22"/>
                      </a:lnTo>
                      <a:lnTo>
                        <a:pt x="30" y="23"/>
                      </a:lnTo>
                      <a:lnTo>
                        <a:pt x="27" y="25"/>
                      </a:lnTo>
                      <a:lnTo>
                        <a:pt x="30" y="47"/>
                      </a:lnTo>
                      <a:lnTo>
                        <a:pt x="17" y="45"/>
                      </a:lnTo>
                      <a:lnTo>
                        <a:pt x="7" y="38"/>
                      </a:lnTo>
                      <a:lnTo>
                        <a:pt x="7" y="23"/>
                      </a:lnTo>
                      <a:lnTo>
                        <a:pt x="7" y="19"/>
                      </a:lnTo>
                      <a:lnTo>
                        <a:pt x="0" y="13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333399"/>
                </a:solidFill>
                <a:ln w="12700" cap="rnd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  <p:sp>
            <p:nvSpPr>
              <p:cNvPr id="29748" name="Freeform 9">
                <a:extLst>
                  <a:ext uri="{FF2B5EF4-FFF2-40B4-BE49-F238E27FC236}">
                    <a16:creationId xmlns:a16="http://schemas.microsoft.com/office/drawing/2014/main" id="{034BC927-4BB4-46D0-918F-278DDC8FD6C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79" y="2430"/>
                <a:ext cx="66" cy="51"/>
              </a:xfrm>
              <a:custGeom>
                <a:avLst/>
                <a:gdLst>
                  <a:gd name="T0" fmla="*/ 11 w 66"/>
                  <a:gd name="T1" fmla="*/ 18 h 51"/>
                  <a:gd name="T2" fmla="*/ 0 w 66"/>
                  <a:gd name="T3" fmla="*/ 39 h 51"/>
                  <a:gd name="T4" fmla="*/ 4 w 66"/>
                  <a:gd name="T5" fmla="*/ 47 h 51"/>
                  <a:gd name="T6" fmla="*/ 23 w 66"/>
                  <a:gd name="T7" fmla="*/ 50 h 51"/>
                  <a:gd name="T8" fmla="*/ 38 w 66"/>
                  <a:gd name="T9" fmla="*/ 50 h 51"/>
                  <a:gd name="T10" fmla="*/ 43 w 66"/>
                  <a:gd name="T11" fmla="*/ 40 h 51"/>
                  <a:gd name="T12" fmla="*/ 49 w 66"/>
                  <a:gd name="T13" fmla="*/ 32 h 51"/>
                  <a:gd name="T14" fmla="*/ 65 w 66"/>
                  <a:gd name="T15" fmla="*/ 32 h 51"/>
                  <a:gd name="T16" fmla="*/ 62 w 66"/>
                  <a:gd name="T17" fmla="*/ 20 h 51"/>
                  <a:gd name="T18" fmla="*/ 62 w 66"/>
                  <a:gd name="T19" fmla="*/ 7 h 51"/>
                  <a:gd name="T20" fmla="*/ 44 w 66"/>
                  <a:gd name="T21" fmla="*/ 0 h 51"/>
                  <a:gd name="T22" fmla="*/ 42 w 66"/>
                  <a:gd name="T23" fmla="*/ 13 h 51"/>
                  <a:gd name="T24" fmla="*/ 53 w 66"/>
                  <a:gd name="T25" fmla="*/ 23 h 51"/>
                  <a:gd name="T26" fmla="*/ 37 w 66"/>
                  <a:gd name="T27" fmla="*/ 23 h 51"/>
                  <a:gd name="T28" fmla="*/ 30 w 66"/>
                  <a:gd name="T29" fmla="*/ 28 h 51"/>
                  <a:gd name="T30" fmla="*/ 11 w 66"/>
                  <a:gd name="T31" fmla="*/ 18 h 51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66"/>
                  <a:gd name="T49" fmla="*/ 0 h 51"/>
                  <a:gd name="T50" fmla="*/ 66 w 66"/>
                  <a:gd name="T51" fmla="*/ 51 h 51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66" h="51">
                    <a:moveTo>
                      <a:pt x="11" y="18"/>
                    </a:moveTo>
                    <a:lnTo>
                      <a:pt x="0" y="39"/>
                    </a:lnTo>
                    <a:lnTo>
                      <a:pt x="4" y="47"/>
                    </a:lnTo>
                    <a:lnTo>
                      <a:pt x="23" y="50"/>
                    </a:lnTo>
                    <a:lnTo>
                      <a:pt x="38" y="50"/>
                    </a:lnTo>
                    <a:lnTo>
                      <a:pt x="43" y="40"/>
                    </a:lnTo>
                    <a:lnTo>
                      <a:pt x="49" y="32"/>
                    </a:lnTo>
                    <a:lnTo>
                      <a:pt x="65" y="32"/>
                    </a:lnTo>
                    <a:lnTo>
                      <a:pt x="62" y="20"/>
                    </a:lnTo>
                    <a:lnTo>
                      <a:pt x="62" y="7"/>
                    </a:lnTo>
                    <a:lnTo>
                      <a:pt x="44" y="0"/>
                    </a:lnTo>
                    <a:lnTo>
                      <a:pt x="42" y="13"/>
                    </a:lnTo>
                    <a:lnTo>
                      <a:pt x="53" y="23"/>
                    </a:lnTo>
                    <a:lnTo>
                      <a:pt x="37" y="23"/>
                    </a:lnTo>
                    <a:lnTo>
                      <a:pt x="30" y="28"/>
                    </a:lnTo>
                    <a:lnTo>
                      <a:pt x="11" y="18"/>
                    </a:lnTo>
                  </a:path>
                </a:pathLst>
              </a:custGeom>
              <a:solidFill>
                <a:srgbClr val="333399"/>
              </a:solidFill>
              <a:ln w="12700" cap="rnd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grpSp>
            <p:nvGrpSpPr>
              <p:cNvPr id="29749" name="Group 10">
                <a:extLst>
                  <a:ext uri="{FF2B5EF4-FFF2-40B4-BE49-F238E27FC236}">
                    <a16:creationId xmlns:a16="http://schemas.microsoft.com/office/drawing/2014/main" id="{1012F9EB-1956-4112-A00D-AACA9196DFE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278" y="1687"/>
                <a:ext cx="751" cy="1208"/>
                <a:chOff x="4278" y="1687"/>
                <a:chExt cx="751" cy="1208"/>
              </a:xfrm>
            </p:grpSpPr>
            <p:grpSp>
              <p:nvGrpSpPr>
                <p:cNvPr id="29762" name="Group 11">
                  <a:extLst>
                    <a:ext uri="{FF2B5EF4-FFF2-40B4-BE49-F238E27FC236}">
                      <a16:creationId xmlns:a16="http://schemas.microsoft.com/office/drawing/2014/main" id="{38BB1A08-8080-4989-9A00-8592DCEBE399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398" y="1812"/>
                  <a:ext cx="168" cy="361"/>
                  <a:chOff x="4398" y="1812"/>
                  <a:chExt cx="168" cy="361"/>
                </a:xfrm>
              </p:grpSpPr>
              <p:sp>
                <p:nvSpPr>
                  <p:cNvPr id="29772" name="Freeform 12">
                    <a:extLst>
                      <a:ext uri="{FF2B5EF4-FFF2-40B4-BE49-F238E27FC236}">
                        <a16:creationId xmlns:a16="http://schemas.microsoft.com/office/drawing/2014/main" id="{F6AEAEDD-0572-4A79-87E3-B8037935E14D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4398" y="2136"/>
                    <a:ext cx="41" cy="37"/>
                  </a:xfrm>
                  <a:custGeom>
                    <a:avLst/>
                    <a:gdLst>
                      <a:gd name="T0" fmla="*/ 0 w 41"/>
                      <a:gd name="T1" fmla="*/ 27 h 37"/>
                      <a:gd name="T2" fmla="*/ 7 w 41"/>
                      <a:gd name="T3" fmla="*/ 34 h 37"/>
                      <a:gd name="T4" fmla="*/ 16 w 41"/>
                      <a:gd name="T5" fmla="*/ 32 h 37"/>
                      <a:gd name="T6" fmla="*/ 28 w 41"/>
                      <a:gd name="T7" fmla="*/ 36 h 37"/>
                      <a:gd name="T8" fmla="*/ 38 w 41"/>
                      <a:gd name="T9" fmla="*/ 36 h 37"/>
                      <a:gd name="T10" fmla="*/ 40 w 41"/>
                      <a:gd name="T11" fmla="*/ 23 h 37"/>
                      <a:gd name="T12" fmla="*/ 37 w 41"/>
                      <a:gd name="T13" fmla="*/ 15 h 37"/>
                      <a:gd name="T14" fmla="*/ 30 w 41"/>
                      <a:gd name="T15" fmla="*/ 5 h 37"/>
                      <a:gd name="T16" fmla="*/ 23 w 41"/>
                      <a:gd name="T17" fmla="*/ 5 h 37"/>
                      <a:gd name="T18" fmla="*/ 20 w 41"/>
                      <a:gd name="T19" fmla="*/ 0 h 37"/>
                      <a:gd name="T20" fmla="*/ 10 w 41"/>
                      <a:gd name="T21" fmla="*/ 0 h 37"/>
                      <a:gd name="T22" fmla="*/ 10 w 41"/>
                      <a:gd name="T23" fmla="*/ 11 h 37"/>
                      <a:gd name="T24" fmla="*/ 0 w 41"/>
                      <a:gd name="T25" fmla="*/ 27 h 37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w 41"/>
                      <a:gd name="T40" fmla="*/ 0 h 37"/>
                      <a:gd name="T41" fmla="*/ 41 w 41"/>
                      <a:gd name="T42" fmla="*/ 37 h 37"/>
                    </a:gdLst>
                    <a:ahLst/>
                    <a:cxnLst>
                      <a:cxn ang="T26">
                        <a:pos x="T0" y="T1"/>
                      </a:cxn>
                      <a:cxn ang="T27">
                        <a:pos x="T2" y="T3"/>
                      </a:cxn>
                      <a:cxn ang="T28">
                        <a:pos x="T4" y="T5"/>
                      </a:cxn>
                      <a:cxn ang="T29">
                        <a:pos x="T6" y="T7"/>
                      </a:cxn>
                      <a:cxn ang="T30">
                        <a:pos x="T8" y="T9"/>
                      </a:cxn>
                      <a:cxn ang="T31">
                        <a:pos x="T10" y="T11"/>
                      </a:cxn>
                      <a:cxn ang="T32">
                        <a:pos x="T12" y="T13"/>
                      </a:cxn>
                      <a:cxn ang="T33">
                        <a:pos x="T14" y="T15"/>
                      </a:cxn>
                      <a:cxn ang="T34">
                        <a:pos x="T16" y="T17"/>
                      </a:cxn>
                      <a:cxn ang="T35">
                        <a:pos x="T18" y="T19"/>
                      </a:cxn>
                      <a:cxn ang="T36">
                        <a:pos x="T20" y="T21"/>
                      </a:cxn>
                      <a:cxn ang="T37">
                        <a:pos x="T22" y="T23"/>
                      </a:cxn>
                      <a:cxn ang="T38">
                        <a:pos x="T24" y="T25"/>
                      </a:cxn>
                    </a:cxnLst>
                    <a:rect l="T39" t="T40" r="T41" b="T42"/>
                    <a:pathLst>
                      <a:path w="41" h="37">
                        <a:moveTo>
                          <a:pt x="0" y="27"/>
                        </a:moveTo>
                        <a:lnTo>
                          <a:pt x="7" y="34"/>
                        </a:lnTo>
                        <a:lnTo>
                          <a:pt x="16" y="32"/>
                        </a:lnTo>
                        <a:lnTo>
                          <a:pt x="28" y="36"/>
                        </a:lnTo>
                        <a:lnTo>
                          <a:pt x="38" y="36"/>
                        </a:lnTo>
                        <a:lnTo>
                          <a:pt x="40" y="23"/>
                        </a:lnTo>
                        <a:lnTo>
                          <a:pt x="37" y="15"/>
                        </a:lnTo>
                        <a:lnTo>
                          <a:pt x="30" y="5"/>
                        </a:lnTo>
                        <a:lnTo>
                          <a:pt x="23" y="5"/>
                        </a:lnTo>
                        <a:lnTo>
                          <a:pt x="20" y="0"/>
                        </a:lnTo>
                        <a:lnTo>
                          <a:pt x="10" y="0"/>
                        </a:lnTo>
                        <a:lnTo>
                          <a:pt x="10" y="11"/>
                        </a:lnTo>
                        <a:lnTo>
                          <a:pt x="0" y="27"/>
                        </a:lnTo>
                      </a:path>
                    </a:pathLst>
                  </a:custGeom>
                  <a:solidFill>
                    <a:srgbClr val="333399"/>
                  </a:solidFill>
                  <a:ln w="12700" cap="rnd">
                    <a:solidFill>
                      <a:schemeClr val="bg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dirty="0"/>
                  </a:p>
                </p:txBody>
              </p:sp>
              <p:sp>
                <p:nvSpPr>
                  <p:cNvPr id="29773" name="Freeform 13">
                    <a:extLst>
                      <a:ext uri="{FF2B5EF4-FFF2-40B4-BE49-F238E27FC236}">
                        <a16:creationId xmlns:a16="http://schemas.microsoft.com/office/drawing/2014/main" id="{53E6EF4A-3CEB-4478-8F4C-DBEA32F1008E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4505" y="2072"/>
                    <a:ext cx="39" cy="48"/>
                  </a:xfrm>
                  <a:custGeom>
                    <a:avLst/>
                    <a:gdLst>
                      <a:gd name="T0" fmla="*/ 8 w 39"/>
                      <a:gd name="T1" fmla="*/ 0 h 48"/>
                      <a:gd name="T2" fmla="*/ 25 w 39"/>
                      <a:gd name="T3" fmla="*/ 1 h 48"/>
                      <a:gd name="T4" fmla="*/ 30 w 39"/>
                      <a:gd name="T5" fmla="*/ 13 h 48"/>
                      <a:gd name="T6" fmla="*/ 38 w 39"/>
                      <a:gd name="T7" fmla="*/ 21 h 48"/>
                      <a:gd name="T8" fmla="*/ 32 w 39"/>
                      <a:gd name="T9" fmla="*/ 26 h 48"/>
                      <a:gd name="T10" fmla="*/ 38 w 39"/>
                      <a:gd name="T11" fmla="*/ 34 h 48"/>
                      <a:gd name="T12" fmla="*/ 34 w 39"/>
                      <a:gd name="T13" fmla="*/ 42 h 48"/>
                      <a:gd name="T14" fmla="*/ 29 w 39"/>
                      <a:gd name="T15" fmla="*/ 47 h 48"/>
                      <a:gd name="T16" fmla="*/ 17 w 39"/>
                      <a:gd name="T17" fmla="*/ 44 h 48"/>
                      <a:gd name="T18" fmla="*/ 11 w 39"/>
                      <a:gd name="T19" fmla="*/ 44 h 48"/>
                      <a:gd name="T20" fmla="*/ 7 w 39"/>
                      <a:gd name="T21" fmla="*/ 39 h 48"/>
                      <a:gd name="T22" fmla="*/ 3 w 39"/>
                      <a:gd name="T23" fmla="*/ 33 h 48"/>
                      <a:gd name="T24" fmla="*/ 3 w 39"/>
                      <a:gd name="T25" fmla="*/ 24 h 48"/>
                      <a:gd name="T26" fmla="*/ 0 w 39"/>
                      <a:gd name="T27" fmla="*/ 14 h 48"/>
                      <a:gd name="T28" fmla="*/ 8 w 39"/>
                      <a:gd name="T29" fmla="*/ 0 h 48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w 39"/>
                      <a:gd name="T46" fmla="*/ 0 h 48"/>
                      <a:gd name="T47" fmla="*/ 39 w 39"/>
                      <a:gd name="T48" fmla="*/ 48 h 48"/>
                    </a:gdLst>
                    <a:ahLst/>
                    <a:cxnLst>
                      <a:cxn ang="T30">
                        <a:pos x="T0" y="T1"/>
                      </a:cxn>
                      <a:cxn ang="T31">
                        <a:pos x="T2" y="T3"/>
                      </a:cxn>
                      <a:cxn ang="T32">
                        <a:pos x="T4" y="T5"/>
                      </a:cxn>
                      <a:cxn ang="T33">
                        <a:pos x="T6" y="T7"/>
                      </a:cxn>
                      <a:cxn ang="T34">
                        <a:pos x="T8" y="T9"/>
                      </a:cxn>
                      <a:cxn ang="T35">
                        <a:pos x="T10" y="T11"/>
                      </a:cxn>
                      <a:cxn ang="T36">
                        <a:pos x="T12" y="T13"/>
                      </a:cxn>
                      <a:cxn ang="T37">
                        <a:pos x="T14" y="T15"/>
                      </a:cxn>
                      <a:cxn ang="T38">
                        <a:pos x="T16" y="T17"/>
                      </a:cxn>
                      <a:cxn ang="T39">
                        <a:pos x="T18" y="T19"/>
                      </a:cxn>
                      <a:cxn ang="T40">
                        <a:pos x="T20" y="T21"/>
                      </a:cxn>
                      <a:cxn ang="T41">
                        <a:pos x="T22" y="T23"/>
                      </a:cxn>
                      <a:cxn ang="T42">
                        <a:pos x="T24" y="T25"/>
                      </a:cxn>
                      <a:cxn ang="T43">
                        <a:pos x="T26" y="T27"/>
                      </a:cxn>
                      <a:cxn ang="T44">
                        <a:pos x="T28" y="T29"/>
                      </a:cxn>
                    </a:cxnLst>
                    <a:rect l="T45" t="T46" r="T47" b="T48"/>
                    <a:pathLst>
                      <a:path w="39" h="48">
                        <a:moveTo>
                          <a:pt x="8" y="0"/>
                        </a:moveTo>
                        <a:lnTo>
                          <a:pt x="25" y="1"/>
                        </a:lnTo>
                        <a:lnTo>
                          <a:pt x="30" y="13"/>
                        </a:lnTo>
                        <a:lnTo>
                          <a:pt x="38" y="21"/>
                        </a:lnTo>
                        <a:lnTo>
                          <a:pt x="32" y="26"/>
                        </a:lnTo>
                        <a:lnTo>
                          <a:pt x="38" y="34"/>
                        </a:lnTo>
                        <a:lnTo>
                          <a:pt x="34" y="42"/>
                        </a:lnTo>
                        <a:lnTo>
                          <a:pt x="29" y="47"/>
                        </a:lnTo>
                        <a:lnTo>
                          <a:pt x="17" y="44"/>
                        </a:lnTo>
                        <a:lnTo>
                          <a:pt x="11" y="44"/>
                        </a:lnTo>
                        <a:lnTo>
                          <a:pt x="7" y="39"/>
                        </a:lnTo>
                        <a:lnTo>
                          <a:pt x="3" y="33"/>
                        </a:lnTo>
                        <a:lnTo>
                          <a:pt x="3" y="24"/>
                        </a:lnTo>
                        <a:lnTo>
                          <a:pt x="0" y="14"/>
                        </a:lnTo>
                        <a:lnTo>
                          <a:pt x="8" y="0"/>
                        </a:lnTo>
                      </a:path>
                    </a:pathLst>
                  </a:custGeom>
                  <a:solidFill>
                    <a:srgbClr val="333399"/>
                  </a:solidFill>
                  <a:ln w="12700" cap="rnd">
                    <a:solidFill>
                      <a:schemeClr val="bg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dirty="0"/>
                  </a:p>
                </p:txBody>
              </p:sp>
              <p:sp>
                <p:nvSpPr>
                  <p:cNvPr id="29774" name="Freeform 14">
                    <a:extLst>
                      <a:ext uri="{FF2B5EF4-FFF2-40B4-BE49-F238E27FC236}">
                        <a16:creationId xmlns:a16="http://schemas.microsoft.com/office/drawing/2014/main" id="{305B7773-3AEA-452E-98ED-D5CA512577CF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4497" y="1812"/>
                    <a:ext cx="69" cy="44"/>
                  </a:xfrm>
                  <a:custGeom>
                    <a:avLst/>
                    <a:gdLst>
                      <a:gd name="T0" fmla="*/ 10 w 69"/>
                      <a:gd name="T1" fmla="*/ 0 h 44"/>
                      <a:gd name="T2" fmla="*/ 19 w 69"/>
                      <a:gd name="T3" fmla="*/ 7 h 44"/>
                      <a:gd name="T4" fmla="*/ 26 w 69"/>
                      <a:gd name="T5" fmla="*/ 6 h 44"/>
                      <a:gd name="T6" fmla="*/ 40 w 69"/>
                      <a:gd name="T7" fmla="*/ 7 h 44"/>
                      <a:gd name="T8" fmla="*/ 52 w 69"/>
                      <a:gd name="T9" fmla="*/ 7 h 44"/>
                      <a:gd name="T10" fmla="*/ 57 w 69"/>
                      <a:gd name="T11" fmla="*/ 10 h 44"/>
                      <a:gd name="T12" fmla="*/ 64 w 69"/>
                      <a:gd name="T13" fmla="*/ 20 h 44"/>
                      <a:gd name="T14" fmla="*/ 68 w 69"/>
                      <a:gd name="T15" fmla="*/ 24 h 44"/>
                      <a:gd name="T16" fmla="*/ 53 w 69"/>
                      <a:gd name="T17" fmla="*/ 28 h 44"/>
                      <a:gd name="T18" fmla="*/ 47 w 69"/>
                      <a:gd name="T19" fmla="*/ 30 h 44"/>
                      <a:gd name="T20" fmla="*/ 53 w 69"/>
                      <a:gd name="T21" fmla="*/ 35 h 44"/>
                      <a:gd name="T22" fmla="*/ 53 w 69"/>
                      <a:gd name="T23" fmla="*/ 41 h 44"/>
                      <a:gd name="T24" fmla="*/ 37 w 69"/>
                      <a:gd name="T25" fmla="*/ 35 h 44"/>
                      <a:gd name="T26" fmla="*/ 24 w 69"/>
                      <a:gd name="T27" fmla="*/ 32 h 44"/>
                      <a:gd name="T28" fmla="*/ 19 w 69"/>
                      <a:gd name="T29" fmla="*/ 33 h 44"/>
                      <a:gd name="T30" fmla="*/ 19 w 69"/>
                      <a:gd name="T31" fmla="*/ 41 h 44"/>
                      <a:gd name="T32" fmla="*/ 10 w 69"/>
                      <a:gd name="T33" fmla="*/ 43 h 44"/>
                      <a:gd name="T34" fmla="*/ 6 w 69"/>
                      <a:gd name="T35" fmla="*/ 35 h 44"/>
                      <a:gd name="T36" fmla="*/ 4 w 69"/>
                      <a:gd name="T37" fmla="*/ 28 h 44"/>
                      <a:gd name="T38" fmla="*/ 0 w 69"/>
                      <a:gd name="T39" fmla="*/ 26 h 44"/>
                      <a:gd name="T40" fmla="*/ 4 w 69"/>
                      <a:gd name="T41" fmla="*/ 17 h 44"/>
                      <a:gd name="T42" fmla="*/ 11 w 69"/>
                      <a:gd name="T43" fmla="*/ 14 h 44"/>
                      <a:gd name="T44" fmla="*/ 10 w 69"/>
                      <a:gd name="T45" fmla="*/ 0 h 44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w 69"/>
                      <a:gd name="T70" fmla="*/ 0 h 44"/>
                      <a:gd name="T71" fmla="*/ 69 w 69"/>
                      <a:gd name="T72" fmla="*/ 44 h 44"/>
                    </a:gdLst>
                    <a:ahLst/>
                    <a:cxnLst>
                      <a:cxn ang="T46">
                        <a:pos x="T0" y="T1"/>
                      </a:cxn>
                      <a:cxn ang="T47">
                        <a:pos x="T2" y="T3"/>
                      </a:cxn>
                      <a:cxn ang="T48">
                        <a:pos x="T4" y="T5"/>
                      </a:cxn>
                      <a:cxn ang="T49">
                        <a:pos x="T6" y="T7"/>
                      </a:cxn>
                      <a:cxn ang="T50">
                        <a:pos x="T8" y="T9"/>
                      </a:cxn>
                      <a:cxn ang="T51">
                        <a:pos x="T10" y="T11"/>
                      </a:cxn>
                      <a:cxn ang="T52">
                        <a:pos x="T12" y="T13"/>
                      </a:cxn>
                      <a:cxn ang="T53">
                        <a:pos x="T14" y="T15"/>
                      </a:cxn>
                      <a:cxn ang="T54">
                        <a:pos x="T16" y="T17"/>
                      </a:cxn>
                      <a:cxn ang="T55">
                        <a:pos x="T18" y="T19"/>
                      </a:cxn>
                      <a:cxn ang="T56">
                        <a:pos x="T20" y="T21"/>
                      </a:cxn>
                      <a:cxn ang="T57">
                        <a:pos x="T22" y="T23"/>
                      </a:cxn>
                      <a:cxn ang="T58">
                        <a:pos x="T24" y="T25"/>
                      </a:cxn>
                      <a:cxn ang="T59">
                        <a:pos x="T26" y="T27"/>
                      </a:cxn>
                      <a:cxn ang="T60">
                        <a:pos x="T28" y="T29"/>
                      </a:cxn>
                      <a:cxn ang="T61">
                        <a:pos x="T30" y="T31"/>
                      </a:cxn>
                      <a:cxn ang="T62">
                        <a:pos x="T32" y="T33"/>
                      </a:cxn>
                      <a:cxn ang="T63">
                        <a:pos x="T34" y="T35"/>
                      </a:cxn>
                      <a:cxn ang="T64">
                        <a:pos x="T36" y="T37"/>
                      </a:cxn>
                      <a:cxn ang="T65">
                        <a:pos x="T38" y="T39"/>
                      </a:cxn>
                      <a:cxn ang="T66">
                        <a:pos x="T40" y="T41"/>
                      </a:cxn>
                      <a:cxn ang="T67">
                        <a:pos x="T42" y="T43"/>
                      </a:cxn>
                      <a:cxn ang="T68">
                        <a:pos x="T44" y="T45"/>
                      </a:cxn>
                    </a:cxnLst>
                    <a:rect l="T69" t="T70" r="T71" b="T72"/>
                    <a:pathLst>
                      <a:path w="69" h="44">
                        <a:moveTo>
                          <a:pt x="10" y="0"/>
                        </a:moveTo>
                        <a:lnTo>
                          <a:pt x="19" y="7"/>
                        </a:lnTo>
                        <a:lnTo>
                          <a:pt x="26" y="6"/>
                        </a:lnTo>
                        <a:lnTo>
                          <a:pt x="40" y="7"/>
                        </a:lnTo>
                        <a:lnTo>
                          <a:pt x="52" y="7"/>
                        </a:lnTo>
                        <a:lnTo>
                          <a:pt x="57" y="10"/>
                        </a:lnTo>
                        <a:lnTo>
                          <a:pt x="64" y="20"/>
                        </a:lnTo>
                        <a:lnTo>
                          <a:pt x="68" y="24"/>
                        </a:lnTo>
                        <a:lnTo>
                          <a:pt x="53" y="28"/>
                        </a:lnTo>
                        <a:lnTo>
                          <a:pt x="47" y="30"/>
                        </a:lnTo>
                        <a:lnTo>
                          <a:pt x="53" y="35"/>
                        </a:lnTo>
                        <a:lnTo>
                          <a:pt x="53" y="41"/>
                        </a:lnTo>
                        <a:lnTo>
                          <a:pt x="37" y="35"/>
                        </a:lnTo>
                        <a:lnTo>
                          <a:pt x="24" y="32"/>
                        </a:lnTo>
                        <a:lnTo>
                          <a:pt x="19" y="33"/>
                        </a:lnTo>
                        <a:lnTo>
                          <a:pt x="19" y="41"/>
                        </a:lnTo>
                        <a:lnTo>
                          <a:pt x="10" y="43"/>
                        </a:lnTo>
                        <a:lnTo>
                          <a:pt x="6" y="35"/>
                        </a:lnTo>
                        <a:lnTo>
                          <a:pt x="4" y="28"/>
                        </a:lnTo>
                        <a:lnTo>
                          <a:pt x="0" y="26"/>
                        </a:lnTo>
                        <a:lnTo>
                          <a:pt x="4" y="17"/>
                        </a:lnTo>
                        <a:lnTo>
                          <a:pt x="11" y="14"/>
                        </a:lnTo>
                        <a:lnTo>
                          <a:pt x="10" y="0"/>
                        </a:lnTo>
                      </a:path>
                    </a:pathLst>
                  </a:custGeom>
                  <a:solidFill>
                    <a:srgbClr val="333399"/>
                  </a:solidFill>
                  <a:ln w="12700" cap="rnd">
                    <a:solidFill>
                      <a:schemeClr val="bg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dirty="0"/>
                  </a:p>
                </p:txBody>
              </p:sp>
            </p:grpSp>
            <p:sp>
              <p:nvSpPr>
                <p:cNvPr id="29763" name="Freeform 15">
                  <a:extLst>
                    <a:ext uri="{FF2B5EF4-FFF2-40B4-BE49-F238E27FC236}">
                      <a16:creationId xmlns:a16="http://schemas.microsoft.com/office/drawing/2014/main" id="{784AC313-8649-4642-BD2B-036A402CC25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555" y="2543"/>
                  <a:ext cx="474" cy="352"/>
                </a:xfrm>
                <a:custGeom>
                  <a:avLst/>
                  <a:gdLst>
                    <a:gd name="T0" fmla="*/ 364 w 474"/>
                    <a:gd name="T1" fmla="*/ 29 h 352"/>
                    <a:gd name="T2" fmla="*/ 382 w 474"/>
                    <a:gd name="T3" fmla="*/ 40 h 352"/>
                    <a:gd name="T4" fmla="*/ 402 w 474"/>
                    <a:gd name="T5" fmla="*/ 92 h 352"/>
                    <a:gd name="T6" fmla="*/ 446 w 474"/>
                    <a:gd name="T7" fmla="*/ 146 h 352"/>
                    <a:gd name="T8" fmla="*/ 473 w 474"/>
                    <a:gd name="T9" fmla="*/ 200 h 352"/>
                    <a:gd name="T10" fmla="*/ 452 w 474"/>
                    <a:gd name="T11" fmla="*/ 251 h 352"/>
                    <a:gd name="T12" fmla="*/ 435 w 474"/>
                    <a:gd name="T13" fmla="*/ 283 h 352"/>
                    <a:gd name="T14" fmla="*/ 423 w 474"/>
                    <a:gd name="T15" fmla="*/ 314 h 352"/>
                    <a:gd name="T16" fmla="*/ 412 w 474"/>
                    <a:gd name="T17" fmla="*/ 332 h 352"/>
                    <a:gd name="T18" fmla="*/ 389 w 474"/>
                    <a:gd name="T19" fmla="*/ 344 h 352"/>
                    <a:gd name="T20" fmla="*/ 353 w 474"/>
                    <a:gd name="T21" fmla="*/ 340 h 352"/>
                    <a:gd name="T22" fmla="*/ 316 w 474"/>
                    <a:gd name="T23" fmla="*/ 332 h 352"/>
                    <a:gd name="T24" fmla="*/ 297 w 474"/>
                    <a:gd name="T25" fmla="*/ 313 h 352"/>
                    <a:gd name="T26" fmla="*/ 290 w 474"/>
                    <a:gd name="T27" fmla="*/ 286 h 352"/>
                    <a:gd name="T28" fmla="*/ 279 w 474"/>
                    <a:gd name="T29" fmla="*/ 276 h 352"/>
                    <a:gd name="T30" fmla="*/ 260 w 474"/>
                    <a:gd name="T31" fmla="*/ 278 h 352"/>
                    <a:gd name="T32" fmla="*/ 241 w 474"/>
                    <a:gd name="T33" fmla="*/ 258 h 352"/>
                    <a:gd name="T34" fmla="*/ 226 w 474"/>
                    <a:gd name="T35" fmla="*/ 256 h 352"/>
                    <a:gd name="T36" fmla="*/ 200 w 474"/>
                    <a:gd name="T37" fmla="*/ 258 h 352"/>
                    <a:gd name="T38" fmla="*/ 180 w 474"/>
                    <a:gd name="T39" fmla="*/ 260 h 352"/>
                    <a:gd name="T40" fmla="*/ 161 w 474"/>
                    <a:gd name="T41" fmla="*/ 272 h 352"/>
                    <a:gd name="T42" fmla="*/ 134 w 474"/>
                    <a:gd name="T43" fmla="*/ 280 h 352"/>
                    <a:gd name="T44" fmla="*/ 107 w 474"/>
                    <a:gd name="T45" fmla="*/ 293 h 352"/>
                    <a:gd name="T46" fmla="*/ 93 w 474"/>
                    <a:gd name="T47" fmla="*/ 298 h 352"/>
                    <a:gd name="T48" fmla="*/ 54 w 474"/>
                    <a:gd name="T49" fmla="*/ 296 h 352"/>
                    <a:gd name="T50" fmla="*/ 46 w 474"/>
                    <a:gd name="T51" fmla="*/ 290 h 352"/>
                    <a:gd name="T52" fmla="*/ 46 w 474"/>
                    <a:gd name="T53" fmla="*/ 251 h 352"/>
                    <a:gd name="T54" fmla="*/ 33 w 474"/>
                    <a:gd name="T55" fmla="*/ 229 h 352"/>
                    <a:gd name="T56" fmla="*/ 21 w 474"/>
                    <a:gd name="T57" fmla="*/ 211 h 352"/>
                    <a:gd name="T58" fmla="*/ 3 w 474"/>
                    <a:gd name="T59" fmla="*/ 146 h 352"/>
                    <a:gd name="T60" fmla="*/ 6 w 474"/>
                    <a:gd name="T61" fmla="*/ 125 h 352"/>
                    <a:gd name="T62" fmla="*/ 38 w 474"/>
                    <a:gd name="T63" fmla="*/ 113 h 352"/>
                    <a:gd name="T64" fmla="*/ 64 w 474"/>
                    <a:gd name="T65" fmla="*/ 111 h 352"/>
                    <a:gd name="T66" fmla="*/ 79 w 474"/>
                    <a:gd name="T67" fmla="*/ 105 h 352"/>
                    <a:gd name="T68" fmla="*/ 87 w 474"/>
                    <a:gd name="T69" fmla="*/ 87 h 352"/>
                    <a:gd name="T70" fmla="*/ 83 w 474"/>
                    <a:gd name="T71" fmla="*/ 77 h 352"/>
                    <a:gd name="T72" fmla="*/ 116 w 474"/>
                    <a:gd name="T73" fmla="*/ 52 h 352"/>
                    <a:gd name="T74" fmla="*/ 143 w 474"/>
                    <a:gd name="T75" fmla="*/ 32 h 352"/>
                    <a:gd name="T76" fmla="*/ 168 w 474"/>
                    <a:gd name="T77" fmla="*/ 46 h 352"/>
                    <a:gd name="T78" fmla="*/ 186 w 474"/>
                    <a:gd name="T79" fmla="*/ 31 h 352"/>
                    <a:gd name="T80" fmla="*/ 204 w 474"/>
                    <a:gd name="T81" fmla="*/ 13 h 352"/>
                    <a:gd name="T82" fmla="*/ 223 w 474"/>
                    <a:gd name="T83" fmla="*/ 4 h 352"/>
                    <a:gd name="T84" fmla="*/ 254 w 474"/>
                    <a:gd name="T85" fmla="*/ 7 h 352"/>
                    <a:gd name="T86" fmla="*/ 266 w 474"/>
                    <a:gd name="T87" fmla="*/ 19 h 352"/>
                    <a:gd name="T88" fmla="*/ 266 w 474"/>
                    <a:gd name="T89" fmla="*/ 36 h 352"/>
                    <a:gd name="T90" fmla="*/ 292 w 474"/>
                    <a:gd name="T91" fmla="*/ 65 h 352"/>
                    <a:gd name="T92" fmla="*/ 314 w 474"/>
                    <a:gd name="T93" fmla="*/ 72 h 352"/>
                    <a:gd name="T94" fmla="*/ 333 w 474"/>
                    <a:gd name="T95" fmla="*/ 46 h 352"/>
                    <a:gd name="T96" fmla="*/ 339 w 474"/>
                    <a:gd name="T97" fmla="*/ 0 h 352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w 474"/>
                    <a:gd name="T148" fmla="*/ 0 h 352"/>
                    <a:gd name="T149" fmla="*/ 474 w 474"/>
                    <a:gd name="T150" fmla="*/ 352 h 352"/>
                  </a:gdLst>
                  <a:ahLst/>
                  <a:cxnLst>
                    <a:cxn ang="T98">
                      <a:pos x="T0" y="T1"/>
                    </a:cxn>
                    <a:cxn ang="T99">
                      <a:pos x="T2" y="T3"/>
                    </a:cxn>
                    <a:cxn ang="T100">
                      <a:pos x="T4" y="T5"/>
                    </a:cxn>
                    <a:cxn ang="T101">
                      <a:pos x="T6" y="T7"/>
                    </a:cxn>
                    <a:cxn ang="T102">
                      <a:pos x="T8" y="T9"/>
                    </a:cxn>
                    <a:cxn ang="T103">
                      <a:pos x="T10" y="T11"/>
                    </a:cxn>
                    <a:cxn ang="T104">
                      <a:pos x="T12" y="T13"/>
                    </a:cxn>
                    <a:cxn ang="T105">
                      <a:pos x="T14" y="T15"/>
                    </a:cxn>
                    <a:cxn ang="T106">
                      <a:pos x="T16" y="T17"/>
                    </a:cxn>
                    <a:cxn ang="T107">
                      <a:pos x="T18" y="T19"/>
                    </a:cxn>
                    <a:cxn ang="T108">
                      <a:pos x="T20" y="T21"/>
                    </a:cxn>
                    <a:cxn ang="T109">
                      <a:pos x="T22" y="T23"/>
                    </a:cxn>
                    <a:cxn ang="T110">
                      <a:pos x="T24" y="T25"/>
                    </a:cxn>
                    <a:cxn ang="T111">
                      <a:pos x="T26" y="T27"/>
                    </a:cxn>
                    <a:cxn ang="T112">
                      <a:pos x="T28" y="T29"/>
                    </a:cxn>
                    <a:cxn ang="T113">
                      <a:pos x="T30" y="T31"/>
                    </a:cxn>
                    <a:cxn ang="T114">
                      <a:pos x="T32" y="T33"/>
                    </a:cxn>
                    <a:cxn ang="T115">
                      <a:pos x="T34" y="T35"/>
                    </a:cxn>
                    <a:cxn ang="T116">
                      <a:pos x="T36" y="T37"/>
                    </a:cxn>
                    <a:cxn ang="T117">
                      <a:pos x="T38" y="T39"/>
                    </a:cxn>
                    <a:cxn ang="T118">
                      <a:pos x="T40" y="T41"/>
                    </a:cxn>
                    <a:cxn ang="T119">
                      <a:pos x="T42" y="T43"/>
                    </a:cxn>
                    <a:cxn ang="T120">
                      <a:pos x="T44" y="T45"/>
                    </a:cxn>
                    <a:cxn ang="T121">
                      <a:pos x="T46" y="T47"/>
                    </a:cxn>
                    <a:cxn ang="T122">
                      <a:pos x="T48" y="T49"/>
                    </a:cxn>
                    <a:cxn ang="T123">
                      <a:pos x="T50" y="T51"/>
                    </a:cxn>
                    <a:cxn ang="T124">
                      <a:pos x="T52" y="T53"/>
                    </a:cxn>
                    <a:cxn ang="T125">
                      <a:pos x="T54" y="T55"/>
                    </a:cxn>
                    <a:cxn ang="T126">
                      <a:pos x="T56" y="T57"/>
                    </a:cxn>
                    <a:cxn ang="T127">
                      <a:pos x="T58" y="T59"/>
                    </a:cxn>
                    <a:cxn ang="T128">
                      <a:pos x="T60" y="T61"/>
                    </a:cxn>
                    <a:cxn ang="T129">
                      <a:pos x="T62" y="T63"/>
                    </a:cxn>
                    <a:cxn ang="T130">
                      <a:pos x="T64" y="T65"/>
                    </a:cxn>
                    <a:cxn ang="T131">
                      <a:pos x="T66" y="T67"/>
                    </a:cxn>
                    <a:cxn ang="T132">
                      <a:pos x="T68" y="T69"/>
                    </a:cxn>
                    <a:cxn ang="T133">
                      <a:pos x="T70" y="T71"/>
                    </a:cxn>
                    <a:cxn ang="T134">
                      <a:pos x="T72" y="T73"/>
                    </a:cxn>
                    <a:cxn ang="T135">
                      <a:pos x="T74" y="T75"/>
                    </a:cxn>
                    <a:cxn ang="T136">
                      <a:pos x="T76" y="T77"/>
                    </a:cxn>
                    <a:cxn ang="T137">
                      <a:pos x="T78" y="T79"/>
                    </a:cxn>
                    <a:cxn ang="T138">
                      <a:pos x="T80" y="T81"/>
                    </a:cxn>
                    <a:cxn ang="T139">
                      <a:pos x="T82" y="T83"/>
                    </a:cxn>
                    <a:cxn ang="T140">
                      <a:pos x="T84" y="T85"/>
                    </a:cxn>
                    <a:cxn ang="T141">
                      <a:pos x="T86" y="T87"/>
                    </a:cxn>
                    <a:cxn ang="T142">
                      <a:pos x="T88" y="T89"/>
                    </a:cxn>
                    <a:cxn ang="T143">
                      <a:pos x="T90" y="T91"/>
                    </a:cxn>
                    <a:cxn ang="T144">
                      <a:pos x="T92" y="T93"/>
                    </a:cxn>
                    <a:cxn ang="T145">
                      <a:pos x="T94" y="T95"/>
                    </a:cxn>
                    <a:cxn ang="T146">
                      <a:pos x="T96" y="T97"/>
                    </a:cxn>
                  </a:cxnLst>
                  <a:rect l="T147" t="T148" r="T149" b="T150"/>
                  <a:pathLst>
                    <a:path w="474" h="352">
                      <a:moveTo>
                        <a:pt x="339" y="0"/>
                      </a:moveTo>
                      <a:lnTo>
                        <a:pt x="364" y="0"/>
                      </a:lnTo>
                      <a:lnTo>
                        <a:pt x="364" y="29"/>
                      </a:lnTo>
                      <a:lnTo>
                        <a:pt x="373" y="36"/>
                      </a:lnTo>
                      <a:lnTo>
                        <a:pt x="377" y="40"/>
                      </a:lnTo>
                      <a:lnTo>
                        <a:pt x="382" y="40"/>
                      </a:lnTo>
                      <a:lnTo>
                        <a:pt x="385" y="46"/>
                      </a:lnTo>
                      <a:lnTo>
                        <a:pt x="388" y="74"/>
                      </a:lnTo>
                      <a:lnTo>
                        <a:pt x="402" y="92"/>
                      </a:lnTo>
                      <a:lnTo>
                        <a:pt x="423" y="119"/>
                      </a:lnTo>
                      <a:lnTo>
                        <a:pt x="423" y="124"/>
                      </a:lnTo>
                      <a:lnTo>
                        <a:pt x="446" y="146"/>
                      </a:lnTo>
                      <a:lnTo>
                        <a:pt x="446" y="150"/>
                      </a:lnTo>
                      <a:lnTo>
                        <a:pt x="468" y="169"/>
                      </a:lnTo>
                      <a:lnTo>
                        <a:pt x="473" y="200"/>
                      </a:lnTo>
                      <a:lnTo>
                        <a:pt x="468" y="230"/>
                      </a:lnTo>
                      <a:lnTo>
                        <a:pt x="461" y="244"/>
                      </a:lnTo>
                      <a:lnTo>
                        <a:pt x="452" y="251"/>
                      </a:lnTo>
                      <a:lnTo>
                        <a:pt x="449" y="264"/>
                      </a:lnTo>
                      <a:lnTo>
                        <a:pt x="441" y="278"/>
                      </a:lnTo>
                      <a:lnTo>
                        <a:pt x="435" y="283"/>
                      </a:lnTo>
                      <a:lnTo>
                        <a:pt x="436" y="286"/>
                      </a:lnTo>
                      <a:lnTo>
                        <a:pt x="427" y="296"/>
                      </a:lnTo>
                      <a:lnTo>
                        <a:pt x="423" y="314"/>
                      </a:lnTo>
                      <a:lnTo>
                        <a:pt x="422" y="324"/>
                      </a:lnTo>
                      <a:lnTo>
                        <a:pt x="414" y="327"/>
                      </a:lnTo>
                      <a:lnTo>
                        <a:pt x="412" y="332"/>
                      </a:lnTo>
                      <a:lnTo>
                        <a:pt x="406" y="340"/>
                      </a:lnTo>
                      <a:lnTo>
                        <a:pt x="396" y="342"/>
                      </a:lnTo>
                      <a:lnTo>
                        <a:pt x="389" y="344"/>
                      </a:lnTo>
                      <a:lnTo>
                        <a:pt x="380" y="351"/>
                      </a:lnTo>
                      <a:lnTo>
                        <a:pt x="367" y="339"/>
                      </a:lnTo>
                      <a:lnTo>
                        <a:pt x="353" y="340"/>
                      </a:lnTo>
                      <a:lnTo>
                        <a:pt x="348" y="340"/>
                      </a:lnTo>
                      <a:lnTo>
                        <a:pt x="329" y="343"/>
                      </a:lnTo>
                      <a:lnTo>
                        <a:pt x="316" y="332"/>
                      </a:lnTo>
                      <a:lnTo>
                        <a:pt x="308" y="320"/>
                      </a:lnTo>
                      <a:lnTo>
                        <a:pt x="302" y="323"/>
                      </a:lnTo>
                      <a:lnTo>
                        <a:pt x="297" y="313"/>
                      </a:lnTo>
                      <a:lnTo>
                        <a:pt x="294" y="304"/>
                      </a:lnTo>
                      <a:lnTo>
                        <a:pt x="290" y="301"/>
                      </a:lnTo>
                      <a:lnTo>
                        <a:pt x="290" y="286"/>
                      </a:lnTo>
                      <a:lnTo>
                        <a:pt x="292" y="279"/>
                      </a:lnTo>
                      <a:lnTo>
                        <a:pt x="289" y="273"/>
                      </a:lnTo>
                      <a:lnTo>
                        <a:pt x="279" y="276"/>
                      </a:lnTo>
                      <a:lnTo>
                        <a:pt x="273" y="278"/>
                      </a:lnTo>
                      <a:lnTo>
                        <a:pt x="263" y="278"/>
                      </a:lnTo>
                      <a:lnTo>
                        <a:pt x="260" y="278"/>
                      </a:lnTo>
                      <a:lnTo>
                        <a:pt x="254" y="278"/>
                      </a:lnTo>
                      <a:lnTo>
                        <a:pt x="248" y="270"/>
                      </a:lnTo>
                      <a:lnTo>
                        <a:pt x="241" y="258"/>
                      </a:lnTo>
                      <a:lnTo>
                        <a:pt x="240" y="259"/>
                      </a:lnTo>
                      <a:lnTo>
                        <a:pt x="227" y="259"/>
                      </a:lnTo>
                      <a:lnTo>
                        <a:pt x="226" y="256"/>
                      </a:lnTo>
                      <a:lnTo>
                        <a:pt x="219" y="259"/>
                      </a:lnTo>
                      <a:lnTo>
                        <a:pt x="210" y="258"/>
                      </a:lnTo>
                      <a:lnTo>
                        <a:pt x="200" y="258"/>
                      </a:lnTo>
                      <a:lnTo>
                        <a:pt x="193" y="256"/>
                      </a:lnTo>
                      <a:lnTo>
                        <a:pt x="189" y="259"/>
                      </a:lnTo>
                      <a:lnTo>
                        <a:pt x="180" y="260"/>
                      </a:lnTo>
                      <a:lnTo>
                        <a:pt x="175" y="258"/>
                      </a:lnTo>
                      <a:lnTo>
                        <a:pt x="169" y="264"/>
                      </a:lnTo>
                      <a:lnTo>
                        <a:pt x="161" y="272"/>
                      </a:lnTo>
                      <a:lnTo>
                        <a:pt x="154" y="272"/>
                      </a:lnTo>
                      <a:lnTo>
                        <a:pt x="147" y="280"/>
                      </a:lnTo>
                      <a:lnTo>
                        <a:pt x="134" y="280"/>
                      </a:lnTo>
                      <a:lnTo>
                        <a:pt x="124" y="283"/>
                      </a:lnTo>
                      <a:lnTo>
                        <a:pt x="113" y="286"/>
                      </a:lnTo>
                      <a:lnTo>
                        <a:pt x="107" y="293"/>
                      </a:lnTo>
                      <a:lnTo>
                        <a:pt x="103" y="292"/>
                      </a:lnTo>
                      <a:lnTo>
                        <a:pt x="100" y="297"/>
                      </a:lnTo>
                      <a:lnTo>
                        <a:pt x="93" y="298"/>
                      </a:lnTo>
                      <a:lnTo>
                        <a:pt x="87" y="305"/>
                      </a:lnTo>
                      <a:lnTo>
                        <a:pt x="64" y="305"/>
                      </a:lnTo>
                      <a:lnTo>
                        <a:pt x="54" y="296"/>
                      </a:lnTo>
                      <a:lnTo>
                        <a:pt x="53" y="292"/>
                      </a:lnTo>
                      <a:lnTo>
                        <a:pt x="49" y="296"/>
                      </a:lnTo>
                      <a:lnTo>
                        <a:pt x="46" y="290"/>
                      </a:lnTo>
                      <a:lnTo>
                        <a:pt x="47" y="271"/>
                      </a:lnTo>
                      <a:lnTo>
                        <a:pt x="49" y="259"/>
                      </a:lnTo>
                      <a:lnTo>
                        <a:pt x="46" y="251"/>
                      </a:lnTo>
                      <a:lnTo>
                        <a:pt x="42" y="242"/>
                      </a:lnTo>
                      <a:lnTo>
                        <a:pt x="41" y="233"/>
                      </a:lnTo>
                      <a:lnTo>
                        <a:pt x="33" y="229"/>
                      </a:lnTo>
                      <a:lnTo>
                        <a:pt x="32" y="226"/>
                      </a:lnTo>
                      <a:lnTo>
                        <a:pt x="30" y="223"/>
                      </a:lnTo>
                      <a:lnTo>
                        <a:pt x="21" y="211"/>
                      </a:lnTo>
                      <a:lnTo>
                        <a:pt x="8" y="179"/>
                      </a:lnTo>
                      <a:lnTo>
                        <a:pt x="3" y="158"/>
                      </a:lnTo>
                      <a:lnTo>
                        <a:pt x="3" y="146"/>
                      </a:lnTo>
                      <a:lnTo>
                        <a:pt x="0" y="142"/>
                      </a:lnTo>
                      <a:lnTo>
                        <a:pt x="1" y="131"/>
                      </a:lnTo>
                      <a:lnTo>
                        <a:pt x="6" y="125"/>
                      </a:lnTo>
                      <a:lnTo>
                        <a:pt x="21" y="110"/>
                      </a:lnTo>
                      <a:lnTo>
                        <a:pt x="35" y="111"/>
                      </a:lnTo>
                      <a:lnTo>
                        <a:pt x="38" y="113"/>
                      </a:lnTo>
                      <a:lnTo>
                        <a:pt x="58" y="113"/>
                      </a:lnTo>
                      <a:lnTo>
                        <a:pt x="60" y="110"/>
                      </a:lnTo>
                      <a:lnTo>
                        <a:pt x="64" y="111"/>
                      </a:lnTo>
                      <a:lnTo>
                        <a:pt x="69" y="106"/>
                      </a:lnTo>
                      <a:lnTo>
                        <a:pt x="73" y="108"/>
                      </a:lnTo>
                      <a:lnTo>
                        <a:pt x="79" y="105"/>
                      </a:lnTo>
                      <a:lnTo>
                        <a:pt x="76" y="100"/>
                      </a:lnTo>
                      <a:lnTo>
                        <a:pt x="81" y="91"/>
                      </a:lnTo>
                      <a:lnTo>
                        <a:pt x="87" y="87"/>
                      </a:lnTo>
                      <a:lnTo>
                        <a:pt x="83" y="84"/>
                      </a:lnTo>
                      <a:lnTo>
                        <a:pt x="87" y="81"/>
                      </a:lnTo>
                      <a:lnTo>
                        <a:pt x="83" y="77"/>
                      </a:lnTo>
                      <a:lnTo>
                        <a:pt x="92" y="70"/>
                      </a:lnTo>
                      <a:lnTo>
                        <a:pt x="104" y="69"/>
                      </a:lnTo>
                      <a:lnTo>
                        <a:pt x="116" y="52"/>
                      </a:lnTo>
                      <a:lnTo>
                        <a:pt x="133" y="37"/>
                      </a:lnTo>
                      <a:lnTo>
                        <a:pt x="140" y="36"/>
                      </a:lnTo>
                      <a:lnTo>
                        <a:pt x="143" y="32"/>
                      </a:lnTo>
                      <a:lnTo>
                        <a:pt x="150" y="32"/>
                      </a:lnTo>
                      <a:lnTo>
                        <a:pt x="163" y="45"/>
                      </a:lnTo>
                      <a:lnTo>
                        <a:pt x="168" y="46"/>
                      </a:lnTo>
                      <a:lnTo>
                        <a:pt x="172" y="40"/>
                      </a:lnTo>
                      <a:lnTo>
                        <a:pt x="181" y="32"/>
                      </a:lnTo>
                      <a:lnTo>
                        <a:pt x="186" y="31"/>
                      </a:lnTo>
                      <a:lnTo>
                        <a:pt x="192" y="19"/>
                      </a:lnTo>
                      <a:lnTo>
                        <a:pt x="196" y="18"/>
                      </a:lnTo>
                      <a:lnTo>
                        <a:pt x="204" y="13"/>
                      </a:lnTo>
                      <a:lnTo>
                        <a:pt x="210" y="10"/>
                      </a:lnTo>
                      <a:lnTo>
                        <a:pt x="219" y="10"/>
                      </a:lnTo>
                      <a:lnTo>
                        <a:pt x="223" y="4"/>
                      </a:lnTo>
                      <a:lnTo>
                        <a:pt x="232" y="4"/>
                      </a:lnTo>
                      <a:lnTo>
                        <a:pt x="242" y="4"/>
                      </a:lnTo>
                      <a:lnTo>
                        <a:pt x="254" y="7"/>
                      </a:lnTo>
                      <a:lnTo>
                        <a:pt x="263" y="12"/>
                      </a:lnTo>
                      <a:lnTo>
                        <a:pt x="264" y="17"/>
                      </a:lnTo>
                      <a:lnTo>
                        <a:pt x="266" y="19"/>
                      </a:lnTo>
                      <a:lnTo>
                        <a:pt x="267" y="26"/>
                      </a:lnTo>
                      <a:lnTo>
                        <a:pt x="266" y="30"/>
                      </a:lnTo>
                      <a:lnTo>
                        <a:pt x="266" y="36"/>
                      </a:lnTo>
                      <a:lnTo>
                        <a:pt x="264" y="40"/>
                      </a:lnTo>
                      <a:lnTo>
                        <a:pt x="286" y="56"/>
                      </a:lnTo>
                      <a:lnTo>
                        <a:pt x="292" y="65"/>
                      </a:lnTo>
                      <a:lnTo>
                        <a:pt x="301" y="67"/>
                      </a:lnTo>
                      <a:lnTo>
                        <a:pt x="309" y="71"/>
                      </a:lnTo>
                      <a:lnTo>
                        <a:pt x="314" y="72"/>
                      </a:lnTo>
                      <a:lnTo>
                        <a:pt x="323" y="69"/>
                      </a:lnTo>
                      <a:lnTo>
                        <a:pt x="330" y="56"/>
                      </a:lnTo>
                      <a:lnTo>
                        <a:pt x="333" y="46"/>
                      </a:lnTo>
                      <a:lnTo>
                        <a:pt x="336" y="26"/>
                      </a:lnTo>
                      <a:lnTo>
                        <a:pt x="339" y="18"/>
                      </a:lnTo>
                      <a:lnTo>
                        <a:pt x="339" y="0"/>
                      </a:lnTo>
                    </a:path>
                  </a:pathLst>
                </a:custGeom>
                <a:solidFill>
                  <a:srgbClr val="333399"/>
                </a:solidFill>
                <a:ln w="12700" cap="rnd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29764" name="Freeform 16">
                  <a:extLst>
                    <a:ext uri="{FF2B5EF4-FFF2-40B4-BE49-F238E27FC236}">
                      <a16:creationId xmlns:a16="http://schemas.microsoft.com/office/drawing/2014/main" id="{45BD562B-5ACD-4726-8F7A-3F2B83B483B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444" y="2470"/>
                  <a:ext cx="262" cy="48"/>
                </a:xfrm>
                <a:custGeom>
                  <a:avLst/>
                  <a:gdLst>
                    <a:gd name="T0" fmla="*/ 19 w 262"/>
                    <a:gd name="T1" fmla="*/ 7 h 48"/>
                    <a:gd name="T2" fmla="*/ 52 w 262"/>
                    <a:gd name="T3" fmla="*/ 7 h 48"/>
                    <a:gd name="T4" fmla="*/ 71 w 262"/>
                    <a:gd name="T5" fmla="*/ 8 h 48"/>
                    <a:gd name="T6" fmla="*/ 88 w 262"/>
                    <a:gd name="T7" fmla="*/ 22 h 48"/>
                    <a:gd name="T8" fmla="*/ 104 w 262"/>
                    <a:gd name="T9" fmla="*/ 25 h 48"/>
                    <a:gd name="T10" fmla="*/ 127 w 262"/>
                    <a:gd name="T11" fmla="*/ 31 h 48"/>
                    <a:gd name="T12" fmla="*/ 141 w 262"/>
                    <a:gd name="T13" fmla="*/ 33 h 48"/>
                    <a:gd name="T14" fmla="*/ 147 w 262"/>
                    <a:gd name="T15" fmla="*/ 22 h 48"/>
                    <a:gd name="T16" fmla="*/ 178 w 262"/>
                    <a:gd name="T17" fmla="*/ 25 h 48"/>
                    <a:gd name="T18" fmla="*/ 201 w 262"/>
                    <a:gd name="T19" fmla="*/ 30 h 48"/>
                    <a:gd name="T20" fmla="*/ 215 w 262"/>
                    <a:gd name="T21" fmla="*/ 31 h 48"/>
                    <a:gd name="T22" fmla="*/ 227 w 262"/>
                    <a:gd name="T23" fmla="*/ 25 h 48"/>
                    <a:gd name="T24" fmla="*/ 246 w 262"/>
                    <a:gd name="T25" fmla="*/ 22 h 48"/>
                    <a:gd name="T26" fmla="*/ 261 w 262"/>
                    <a:gd name="T27" fmla="*/ 19 h 48"/>
                    <a:gd name="T28" fmla="*/ 257 w 262"/>
                    <a:gd name="T29" fmla="*/ 33 h 48"/>
                    <a:gd name="T30" fmla="*/ 246 w 262"/>
                    <a:gd name="T31" fmla="*/ 37 h 48"/>
                    <a:gd name="T32" fmla="*/ 237 w 262"/>
                    <a:gd name="T33" fmla="*/ 38 h 48"/>
                    <a:gd name="T34" fmla="*/ 226 w 262"/>
                    <a:gd name="T35" fmla="*/ 43 h 48"/>
                    <a:gd name="T36" fmla="*/ 214 w 262"/>
                    <a:gd name="T37" fmla="*/ 43 h 48"/>
                    <a:gd name="T38" fmla="*/ 205 w 262"/>
                    <a:gd name="T39" fmla="*/ 44 h 48"/>
                    <a:gd name="T40" fmla="*/ 190 w 262"/>
                    <a:gd name="T41" fmla="*/ 47 h 48"/>
                    <a:gd name="T42" fmla="*/ 179 w 262"/>
                    <a:gd name="T43" fmla="*/ 37 h 48"/>
                    <a:gd name="T44" fmla="*/ 168 w 262"/>
                    <a:gd name="T45" fmla="*/ 47 h 48"/>
                    <a:gd name="T46" fmla="*/ 152 w 262"/>
                    <a:gd name="T47" fmla="*/ 37 h 48"/>
                    <a:gd name="T48" fmla="*/ 145 w 262"/>
                    <a:gd name="T49" fmla="*/ 38 h 48"/>
                    <a:gd name="T50" fmla="*/ 132 w 262"/>
                    <a:gd name="T51" fmla="*/ 43 h 48"/>
                    <a:gd name="T52" fmla="*/ 119 w 262"/>
                    <a:gd name="T53" fmla="*/ 39 h 48"/>
                    <a:gd name="T54" fmla="*/ 105 w 262"/>
                    <a:gd name="T55" fmla="*/ 38 h 48"/>
                    <a:gd name="T56" fmla="*/ 91 w 262"/>
                    <a:gd name="T57" fmla="*/ 43 h 48"/>
                    <a:gd name="T58" fmla="*/ 72 w 262"/>
                    <a:gd name="T59" fmla="*/ 36 h 48"/>
                    <a:gd name="T60" fmla="*/ 47 w 262"/>
                    <a:gd name="T61" fmla="*/ 32 h 48"/>
                    <a:gd name="T62" fmla="*/ 30 w 262"/>
                    <a:gd name="T63" fmla="*/ 27 h 48"/>
                    <a:gd name="T64" fmla="*/ 11 w 262"/>
                    <a:gd name="T65" fmla="*/ 20 h 48"/>
                    <a:gd name="T66" fmla="*/ 1 w 262"/>
                    <a:gd name="T67" fmla="*/ 18 h 48"/>
                    <a:gd name="T68" fmla="*/ 0 w 262"/>
                    <a:gd name="T69" fmla="*/ 0 h 48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w 262"/>
                    <a:gd name="T106" fmla="*/ 0 h 48"/>
                    <a:gd name="T107" fmla="*/ 262 w 262"/>
                    <a:gd name="T108" fmla="*/ 48 h 48"/>
                  </a:gdLst>
                  <a:ahLst/>
                  <a:cxnLst>
                    <a:cxn ang="T70">
                      <a:pos x="T0" y="T1"/>
                    </a:cxn>
                    <a:cxn ang="T71">
                      <a:pos x="T2" y="T3"/>
                    </a:cxn>
                    <a:cxn ang="T72">
                      <a:pos x="T4" y="T5"/>
                    </a:cxn>
                    <a:cxn ang="T73">
                      <a:pos x="T6" y="T7"/>
                    </a:cxn>
                    <a:cxn ang="T74">
                      <a:pos x="T8" y="T9"/>
                    </a:cxn>
                    <a:cxn ang="T75">
                      <a:pos x="T10" y="T11"/>
                    </a:cxn>
                    <a:cxn ang="T76">
                      <a:pos x="T12" y="T13"/>
                    </a:cxn>
                    <a:cxn ang="T77">
                      <a:pos x="T14" y="T15"/>
                    </a:cxn>
                    <a:cxn ang="T78">
                      <a:pos x="T16" y="T17"/>
                    </a:cxn>
                    <a:cxn ang="T79">
                      <a:pos x="T18" y="T19"/>
                    </a:cxn>
                    <a:cxn ang="T80">
                      <a:pos x="T20" y="T21"/>
                    </a:cxn>
                    <a:cxn ang="T81">
                      <a:pos x="T22" y="T23"/>
                    </a:cxn>
                    <a:cxn ang="T82">
                      <a:pos x="T24" y="T25"/>
                    </a:cxn>
                    <a:cxn ang="T83">
                      <a:pos x="T26" y="T27"/>
                    </a:cxn>
                    <a:cxn ang="T84">
                      <a:pos x="T28" y="T29"/>
                    </a:cxn>
                    <a:cxn ang="T85">
                      <a:pos x="T30" y="T31"/>
                    </a:cxn>
                    <a:cxn ang="T86">
                      <a:pos x="T32" y="T33"/>
                    </a:cxn>
                    <a:cxn ang="T87">
                      <a:pos x="T34" y="T35"/>
                    </a:cxn>
                    <a:cxn ang="T88">
                      <a:pos x="T36" y="T37"/>
                    </a:cxn>
                    <a:cxn ang="T89">
                      <a:pos x="T38" y="T39"/>
                    </a:cxn>
                    <a:cxn ang="T90">
                      <a:pos x="T40" y="T41"/>
                    </a:cxn>
                    <a:cxn ang="T91">
                      <a:pos x="T42" y="T43"/>
                    </a:cxn>
                    <a:cxn ang="T92">
                      <a:pos x="T44" y="T45"/>
                    </a:cxn>
                    <a:cxn ang="T93">
                      <a:pos x="T46" y="T47"/>
                    </a:cxn>
                    <a:cxn ang="T94">
                      <a:pos x="T48" y="T49"/>
                    </a:cxn>
                    <a:cxn ang="T95">
                      <a:pos x="T50" y="T51"/>
                    </a:cxn>
                    <a:cxn ang="T96">
                      <a:pos x="T52" y="T53"/>
                    </a:cxn>
                    <a:cxn ang="T97">
                      <a:pos x="T54" y="T55"/>
                    </a:cxn>
                    <a:cxn ang="T98">
                      <a:pos x="T56" y="T57"/>
                    </a:cxn>
                    <a:cxn ang="T99">
                      <a:pos x="T58" y="T59"/>
                    </a:cxn>
                    <a:cxn ang="T100">
                      <a:pos x="T60" y="T61"/>
                    </a:cxn>
                    <a:cxn ang="T101">
                      <a:pos x="T62" y="T63"/>
                    </a:cxn>
                    <a:cxn ang="T102">
                      <a:pos x="T64" y="T65"/>
                    </a:cxn>
                    <a:cxn ang="T103">
                      <a:pos x="T66" y="T67"/>
                    </a:cxn>
                    <a:cxn ang="T104">
                      <a:pos x="T68" y="T69"/>
                    </a:cxn>
                  </a:cxnLst>
                  <a:rect l="T105" t="T106" r="T107" b="T108"/>
                  <a:pathLst>
                    <a:path w="262" h="48">
                      <a:moveTo>
                        <a:pt x="0" y="0"/>
                      </a:moveTo>
                      <a:lnTo>
                        <a:pt x="19" y="7"/>
                      </a:lnTo>
                      <a:lnTo>
                        <a:pt x="36" y="7"/>
                      </a:lnTo>
                      <a:lnTo>
                        <a:pt x="52" y="7"/>
                      </a:lnTo>
                      <a:lnTo>
                        <a:pt x="64" y="7"/>
                      </a:lnTo>
                      <a:lnTo>
                        <a:pt x="71" y="8"/>
                      </a:lnTo>
                      <a:lnTo>
                        <a:pt x="83" y="12"/>
                      </a:lnTo>
                      <a:lnTo>
                        <a:pt x="88" y="22"/>
                      </a:lnTo>
                      <a:lnTo>
                        <a:pt x="93" y="26"/>
                      </a:lnTo>
                      <a:lnTo>
                        <a:pt x="104" y="25"/>
                      </a:lnTo>
                      <a:lnTo>
                        <a:pt x="114" y="25"/>
                      </a:lnTo>
                      <a:lnTo>
                        <a:pt x="127" y="31"/>
                      </a:lnTo>
                      <a:lnTo>
                        <a:pt x="136" y="33"/>
                      </a:lnTo>
                      <a:lnTo>
                        <a:pt x="141" y="33"/>
                      </a:lnTo>
                      <a:lnTo>
                        <a:pt x="144" y="26"/>
                      </a:lnTo>
                      <a:lnTo>
                        <a:pt x="147" y="22"/>
                      </a:lnTo>
                      <a:lnTo>
                        <a:pt x="165" y="25"/>
                      </a:lnTo>
                      <a:lnTo>
                        <a:pt x="178" y="25"/>
                      </a:lnTo>
                      <a:lnTo>
                        <a:pt x="191" y="25"/>
                      </a:lnTo>
                      <a:lnTo>
                        <a:pt x="201" y="30"/>
                      </a:lnTo>
                      <a:lnTo>
                        <a:pt x="206" y="32"/>
                      </a:lnTo>
                      <a:lnTo>
                        <a:pt x="215" y="31"/>
                      </a:lnTo>
                      <a:lnTo>
                        <a:pt x="224" y="27"/>
                      </a:lnTo>
                      <a:lnTo>
                        <a:pt x="227" y="25"/>
                      </a:lnTo>
                      <a:lnTo>
                        <a:pt x="238" y="25"/>
                      </a:lnTo>
                      <a:lnTo>
                        <a:pt x="246" y="22"/>
                      </a:lnTo>
                      <a:lnTo>
                        <a:pt x="254" y="19"/>
                      </a:lnTo>
                      <a:lnTo>
                        <a:pt x="261" y="19"/>
                      </a:lnTo>
                      <a:lnTo>
                        <a:pt x="259" y="30"/>
                      </a:lnTo>
                      <a:lnTo>
                        <a:pt x="257" y="33"/>
                      </a:lnTo>
                      <a:lnTo>
                        <a:pt x="251" y="37"/>
                      </a:lnTo>
                      <a:lnTo>
                        <a:pt x="246" y="37"/>
                      </a:lnTo>
                      <a:lnTo>
                        <a:pt x="245" y="37"/>
                      </a:lnTo>
                      <a:lnTo>
                        <a:pt x="237" y="38"/>
                      </a:lnTo>
                      <a:lnTo>
                        <a:pt x="231" y="44"/>
                      </a:lnTo>
                      <a:lnTo>
                        <a:pt x="226" y="43"/>
                      </a:lnTo>
                      <a:lnTo>
                        <a:pt x="219" y="39"/>
                      </a:lnTo>
                      <a:lnTo>
                        <a:pt x="214" y="43"/>
                      </a:lnTo>
                      <a:lnTo>
                        <a:pt x="208" y="44"/>
                      </a:lnTo>
                      <a:lnTo>
                        <a:pt x="205" y="44"/>
                      </a:lnTo>
                      <a:lnTo>
                        <a:pt x="201" y="47"/>
                      </a:lnTo>
                      <a:lnTo>
                        <a:pt x="190" y="47"/>
                      </a:lnTo>
                      <a:lnTo>
                        <a:pt x="185" y="43"/>
                      </a:lnTo>
                      <a:lnTo>
                        <a:pt x="179" y="37"/>
                      </a:lnTo>
                      <a:lnTo>
                        <a:pt x="172" y="43"/>
                      </a:lnTo>
                      <a:lnTo>
                        <a:pt x="168" y="47"/>
                      </a:lnTo>
                      <a:lnTo>
                        <a:pt x="163" y="47"/>
                      </a:lnTo>
                      <a:lnTo>
                        <a:pt x="152" y="37"/>
                      </a:lnTo>
                      <a:lnTo>
                        <a:pt x="150" y="38"/>
                      </a:lnTo>
                      <a:lnTo>
                        <a:pt x="145" y="38"/>
                      </a:lnTo>
                      <a:lnTo>
                        <a:pt x="139" y="44"/>
                      </a:lnTo>
                      <a:lnTo>
                        <a:pt x="132" y="43"/>
                      </a:lnTo>
                      <a:lnTo>
                        <a:pt x="124" y="43"/>
                      </a:lnTo>
                      <a:lnTo>
                        <a:pt x="119" y="39"/>
                      </a:lnTo>
                      <a:lnTo>
                        <a:pt x="113" y="37"/>
                      </a:lnTo>
                      <a:lnTo>
                        <a:pt x="105" y="38"/>
                      </a:lnTo>
                      <a:lnTo>
                        <a:pt x="97" y="44"/>
                      </a:lnTo>
                      <a:lnTo>
                        <a:pt x="91" y="43"/>
                      </a:lnTo>
                      <a:lnTo>
                        <a:pt x="83" y="39"/>
                      </a:lnTo>
                      <a:lnTo>
                        <a:pt x="72" y="36"/>
                      </a:lnTo>
                      <a:lnTo>
                        <a:pt x="65" y="36"/>
                      </a:lnTo>
                      <a:lnTo>
                        <a:pt x="47" y="32"/>
                      </a:lnTo>
                      <a:lnTo>
                        <a:pt x="36" y="30"/>
                      </a:lnTo>
                      <a:lnTo>
                        <a:pt x="30" y="27"/>
                      </a:lnTo>
                      <a:lnTo>
                        <a:pt x="18" y="26"/>
                      </a:lnTo>
                      <a:lnTo>
                        <a:pt x="11" y="20"/>
                      </a:lnTo>
                      <a:lnTo>
                        <a:pt x="4" y="19"/>
                      </a:lnTo>
                      <a:lnTo>
                        <a:pt x="1" y="18"/>
                      </a:lnTo>
                      <a:lnTo>
                        <a:pt x="0" y="15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333399"/>
                </a:solidFill>
                <a:ln w="12700" cap="rnd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29765" name="Freeform 17">
                  <a:extLst>
                    <a:ext uri="{FF2B5EF4-FFF2-40B4-BE49-F238E27FC236}">
                      <a16:creationId xmlns:a16="http://schemas.microsoft.com/office/drawing/2014/main" id="{211CCCF5-8346-4B43-AF52-8D5266F03AA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588" y="2376"/>
                  <a:ext cx="118" cy="93"/>
                </a:xfrm>
                <a:custGeom>
                  <a:avLst/>
                  <a:gdLst>
                    <a:gd name="T0" fmla="*/ 56 w 118"/>
                    <a:gd name="T1" fmla="*/ 1 h 93"/>
                    <a:gd name="T2" fmla="*/ 96 w 118"/>
                    <a:gd name="T3" fmla="*/ 0 h 93"/>
                    <a:gd name="T4" fmla="*/ 104 w 118"/>
                    <a:gd name="T5" fmla="*/ 11 h 93"/>
                    <a:gd name="T6" fmla="*/ 93 w 118"/>
                    <a:gd name="T7" fmla="*/ 19 h 93"/>
                    <a:gd name="T8" fmla="*/ 90 w 118"/>
                    <a:gd name="T9" fmla="*/ 24 h 93"/>
                    <a:gd name="T10" fmla="*/ 82 w 118"/>
                    <a:gd name="T11" fmla="*/ 31 h 93"/>
                    <a:gd name="T12" fmla="*/ 71 w 118"/>
                    <a:gd name="T13" fmla="*/ 32 h 93"/>
                    <a:gd name="T14" fmla="*/ 62 w 118"/>
                    <a:gd name="T15" fmla="*/ 27 h 93"/>
                    <a:gd name="T16" fmla="*/ 50 w 118"/>
                    <a:gd name="T17" fmla="*/ 19 h 93"/>
                    <a:gd name="T18" fmla="*/ 36 w 118"/>
                    <a:gd name="T19" fmla="*/ 19 h 93"/>
                    <a:gd name="T20" fmla="*/ 35 w 118"/>
                    <a:gd name="T21" fmla="*/ 32 h 93"/>
                    <a:gd name="T22" fmla="*/ 36 w 118"/>
                    <a:gd name="T23" fmla="*/ 41 h 93"/>
                    <a:gd name="T24" fmla="*/ 50 w 118"/>
                    <a:gd name="T25" fmla="*/ 34 h 93"/>
                    <a:gd name="T26" fmla="*/ 61 w 118"/>
                    <a:gd name="T27" fmla="*/ 38 h 93"/>
                    <a:gd name="T28" fmla="*/ 57 w 118"/>
                    <a:gd name="T29" fmla="*/ 46 h 93"/>
                    <a:gd name="T30" fmla="*/ 56 w 118"/>
                    <a:gd name="T31" fmla="*/ 52 h 93"/>
                    <a:gd name="T32" fmla="*/ 57 w 118"/>
                    <a:gd name="T33" fmla="*/ 60 h 93"/>
                    <a:gd name="T34" fmla="*/ 65 w 118"/>
                    <a:gd name="T35" fmla="*/ 65 h 93"/>
                    <a:gd name="T36" fmla="*/ 62 w 118"/>
                    <a:gd name="T37" fmla="*/ 74 h 93"/>
                    <a:gd name="T38" fmla="*/ 57 w 118"/>
                    <a:gd name="T39" fmla="*/ 85 h 93"/>
                    <a:gd name="T40" fmla="*/ 48 w 118"/>
                    <a:gd name="T41" fmla="*/ 88 h 93"/>
                    <a:gd name="T42" fmla="*/ 44 w 118"/>
                    <a:gd name="T43" fmla="*/ 83 h 93"/>
                    <a:gd name="T44" fmla="*/ 37 w 118"/>
                    <a:gd name="T45" fmla="*/ 70 h 93"/>
                    <a:gd name="T46" fmla="*/ 37 w 118"/>
                    <a:gd name="T47" fmla="*/ 58 h 93"/>
                    <a:gd name="T48" fmla="*/ 24 w 118"/>
                    <a:gd name="T49" fmla="*/ 58 h 93"/>
                    <a:gd name="T50" fmla="*/ 15 w 118"/>
                    <a:gd name="T51" fmla="*/ 59 h 93"/>
                    <a:gd name="T52" fmla="*/ 27 w 118"/>
                    <a:gd name="T53" fmla="*/ 65 h 93"/>
                    <a:gd name="T54" fmla="*/ 33 w 118"/>
                    <a:gd name="T55" fmla="*/ 72 h 93"/>
                    <a:gd name="T56" fmla="*/ 28 w 118"/>
                    <a:gd name="T57" fmla="*/ 84 h 93"/>
                    <a:gd name="T58" fmla="*/ 21 w 118"/>
                    <a:gd name="T59" fmla="*/ 92 h 93"/>
                    <a:gd name="T60" fmla="*/ 21 w 118"/>
                    <a:gd name="T61" fmla="*/ 83 h 93"/>
                    <a:gd name="T62" fmla="*/ 14 w 118"/>
                    <a:gd name="T63" fmla="*/ 72 h 93"/>
                    <a:gd name="T64" fmla="*/ 7 w 118"/>
                    <a:gd name="T65" fmla="*/ 65 h 93"/>
                    <a:gd name="T66" fmla="*/ 1 w 118"/>
                    <a:gd name="T67" fmla="*/ 54 h 93"/>
                    <a:gd name="T68" fmla="*/ 10 w 118"/>
                    <a:gd name="T69" fmla="*/ 44 h 93"/>
                    <a:gd name="T70" fmla="*/ 15 w 118"/>
                    <a:gd name="T71" fmla="*/ 30 h 93"/>
                    <a:gd name="T72" fmla="*/ 16 w 118"/>
                    <a:gd name="T73" fmla="*/ 20 h 93"/>
                    <a:gd name="T74" fmla="*/ 15 w 118"/>
                    <a:gd name="T75" fmla="*/ 11 h 93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w 118"/>
                    <a:gd name="T115" fmla="*/ 0 h 93"/>
                    <a:gd name="T116" fmla="*/ 118 w 118"/>
                    <a:gd name="T117" fmla="*/ 93 h 93"/>
                  </a:gdLst>
                  <a:ahLst/>
                  <a:cxnLst>
                    <a:cxn ang="T76">
                      <a:pos x="T0" y="T1"/>
                    </a:cxn>
                    <a:cxn ang="T77">
                      <a:pos x="T2" y="T3"/>
                    </a:cxn>
                    <a:cxn ang="T78">
                      <a:pos x="T4" y="T5"/>
                    </a:cxn>
                    <a:cxn ang="T79">
                      <a:pos x="T6" y="T7"/>
                    </a:cxn>
                    <a:cxn ang="T80">
                      <a:pos x="T8" y="T9"/>
                    </a:cxn>
                    <a:cxn ang="T81">
                      <a:pos x="T10" y="T11"/>
                    </a:cxn>
                    <a:cxn ang="T82">
                      <a:pos x="T12" y="T13"/>
                    </a:cxn>
                    <a:cxn ang="T83">
                      <a:pos x="T14" y="T15"/>
                    </a:cxn>
                    <a:cxn ang="T84">
                      <a:pos x="T16" y="T17"/>
                    </a:cxn>
                    <a:cxn ang="T85">
                      <a:pos x="T18" y="T19"/>
                    </a:cxn>
                    <a:cxn ang="T86">
                      <a:pos x="T20" y="T21"/>
                    </a:cxn>
                    <a:cxn ang="T87">
                      <a:pos x="T22" y="T23"/>
                    </a:cxn>
                    <a:cxn ang="T88">
                      <a:pos x="T24" y="T25"/>
                    </a:cxn>
                    <a:cxn ang="T89">
                      <a:pos x="T26" y="T27"/>
                    </a:cxn>
                    <a:cxn ang="T90">
                      <a:pos x="T28" y="T29"/>
                    </a:cxn>
                    <a:cxn ang="T91">
                      <a:pos x="T30" y="T31"/>
                    </a:cxn>
                    <a:cxn ang="T92">
                      <a:pos x="T32" y="T33"/>
                    </a:cxn>
                    <a:cxn ang="T93">
                      <a:pos x="T34" y="T35"/>
                    </a:cxn>
                    <a:cxn ang="T94">
                      <a:pos x="T36" y="T37"/>
                    </a:cxn>
                    <a:cxn ang="T95">
                      <a:pos x="T38" y="T39"/>
                    </a:cxn>
                    <a:cxn ang="T96">
                      <a:pos x="T40" y="T41"/>
                    </a:cxn>
                    <a:cxn ang="T97">
                      <a:pos x="T42" y="T43"/>
                    </a:cxn>
                    <a:cxn ang="T98">
                      <a:pos x="T44" y="T45"/>
                    </a:cxn>
                    <a:cxn ang="T99">
                      <a:pos x="T46" y="T47"/>
                    </a:cxn>
                    <a:cxn ang="T100">
                      <a:pos x="T48" y="T49"/>
                    </a:cxn>
                    <a:cxn ang="T101">
                      <a:pos x="T50" y="T51"/>
                    </a:cxn>
                    <a:cxn ang="T102">
                      <a:pos x="T52" y="T53"/>
                    </a:cxn>
                    <a:cxn ang="T103">
                      <a:pos x="T54" y="T55"/>
                    </a:cxn>
                    <a:cxn ang="T104">
                      <a:pos x="T56" y="T57"/>
                    </a:cxn>
                    <a:cxn ang="T105">
                      <a:pos x="T58" y="T59"/>
                    </a:cxn>
                    <a:cxn ang="T106">
                      <a:pos x="T60" y="T61"/>
                    </a:cxn>
                    <a:cxn ang="T107">
                      <a:pos x="T62" y="T63"/>
                    </a:cxn>
                    <a:cxn ang="T108">
                      <a:pos x="T64" y="T65"/>
                    </a:cxn>
                    <a:cxn ang="T109">
                      <a:pos x="T66" y="T67"/>
                    </a:cxn>
                    <a:cxn ang="T110">
                      <a:pos x="T68" y="T69"/>
                    </a:cxn>
                    <a:cxn ang="T111">
                      <a:pos x="T70" y="T71"/>
                    </a:cxn>
                    <a:cxn ang="T112">
                      <a:pos x="T72" y="T73"/>
                    </a:cxn>
                    <a:cxn ang="T113">
                      <a:pos x="T74" y="T75"/>
                    </a:cxn>
                  </a:cxnLst>
                  <a:rect l="T114" t="T115" r="T116" b="T117"/>
                  <a:pathLst>
                    <a:path w="118" h="93">
                      <a:moveTo>
                        <a:pt x="28" y="0"/>
                      </a:moveTo>
                      <a:lnTo>
                        <a:pt x="56" y="1"/>
                      </a:lnTo>
                      <a:lnTo>
                        <a:pt x="83" y="1"/>
                      </a:lnTo>
                      <a:lnTo>
                        <a:pt x="96" y="0"/>
                      </a:lnTo>
                      <a:lnTo>
                        <a:pt x="117" y="8"/>
                      </a:lnTo>
                      <a:lnTo>
                        <a:pt x="104" y="11"/>
                      </a:lnTo>
                      <a:lnTo>
                        <a:pt x="96" y="14"/>
                      </a:lnTo>
                      <a:lnTo>
                        <a:pt x="93" y="19"/>
                      </a:lnTo>
                      <a:lnTo>
                        <a:pt x="90" y="21"/>
                      </a:lnTo>
                      <a:lnTo>
                        <a:pt x="90" y="24"/>
                      </a:lnTo>
                      <a:lnTo>
                        <a:pt x="90" y="27"/>
                      </a:lnTo>
                      <a:lnTo>
                        <a:pt x="82" y="31"/>
                      </a:lnTo>
                      <a:lnTo>
                        <a:pt x="74" y="31"/>
                      </a:lnTo>
                      <a:lnTo>
                        <a:pt x="71" y="32"/>
                      </a:lnTo>
                      <a:lnTo>
                        <a:pt x="65" y="32"/>
                      </a:lnTo>
                      <a:lnTo>
                        <a:pt x="62" y="27"/>
                      </a:lnTo>
                      <a:lnTo>
                        <a:pt x="56" y="23"/>
                      </a:lnTo>
                      <a:lnTo>
                        <a:pt x="50" y="19"/>
                      </a:lnTo>
                      <a:lnTo>
                        <a:pt x="40" y="19"/>
                      </a:lnTo>
                      <a:lnTo>
                        <a:pt x="36" y="19"/>
                      </a:lnTo>
                      <a:lnTo>
                        <a:pt x="34" y="25"/>
                      </a:lnTo>
                      <a:lnTo>
                        <a:pt x="35" y="32"/>
                      </a:lnTo>
                      <a:lnTo>
                        <a:pt x="35" y="37"/>
                      </a:lnTo>
                      <a:lnTo>
                        <a:pt x="36" y="41"/>
                      </a:lnTo>
                      <a:lnTo>
                        <a:pt x="43" y="39"/>
                      </a:lnTo>
                      <a:lnTo>
                        <a:pt x="50" y="34"/>
                      </a:lnTo>
                      <a:lnTo>
                        <a:pt x="56" y="34"/>
                      </a:lnTo>
                      <a:lnTo>
                        <a:pt x="61" y="38"/>
                      </a:lnTo>
                      <a:lnTo>
                        <a:pt x="61" y="41"/>
                      </a:lnTo>
                      <a:lnTo>
                        <a:pt x="57" y="46"/>
                      </a:lnTo>
                      <a:lnTo>
                        <a:pt x="56" y="49"/>
                      </a:lnTo>
                      <a:lnTo>
                        <a:pt x="56" y="52"/>
                      </a:lnTo>
                      <a:lnTo>
                        <a:pt x="55" y="57"/>
                      </a:lnTo>
                      <a:lnTo>
                        <a:pt x="57" y="60"/>
                      </a:lnTo>
                      <a:lnTo>
                        <a:pt x="63" y="66"/>
                      </a:lnTo>
                      <a:lnTo>
                        <a:pt x="65" y="65"/>
                      </a:lnTo>
                      <a:lnTo>
                        <a:pt x="65" y="70"/>
                      </a:lnTo>
                      <a:lnTo>
                        <a:pt x="62" y="74"/>
                      </a:lnTo>
                      <a:lnTo>
                        <a:pt x="60" y="79"/>
                      </a:lnTo>
                      <a:lnTo>
                        <a:pt x="57" y="85"/>
                      </a:lnTo>
                      <a:lnTo>
                        <a:pt x="53" y="88"/>
                      </a:lnTo>
                      <a:lnTo>
                        <a:pt x="48" y="88"/>
                      </a:lnTo>
                      <a:lnTo>
                        <a:pt x="44" y="88"/>
                      </a:lnTo>
                      <a:lnTo>
                        <a:pt x="44" y="83"/>
                      </a:lnTo>
                      <a:lnTo>
                        <a:pt x="43" y="72"/>
                      </a:lnTo>
                      <a:lnTo>
                        <a:pt x="37" y="70"/>
                      </a:lnTo>
                      <a:lnTo>
                        <a:pt x="36" y="66"/>
                      </a:lnTo>
                      <a:lnTo>
                        <a:pt x="37" y="58"/>
                      </a:lnTo>
                      <a:lnTo>
                        <a:pt x="34" y="54"/>
                      </a:lnTo>
                      <a:lnTo>
                        <a:pt x="24" y="58"/>
                      </a:lnTo>
                      <a:lnTo>
                        <a:pt x="21" y="54"/>
                      </a:lnTo>
                      <a:lnTo>
                        <a:pt x="15" y="59"/>
                      </a:lnTo>
                      <a:lnTo>
                        <a:pt x="21" y="61"/>
                      </a:lnTo>
                      <a:lnTo>
                        <a:pt x="27" y="65"/>
                      </a:lnTo>
                      <a:lnTo>
                        <a:pt x="28" y="67"/>
                      </a:lnTo>
                      <a:lnTo>
                        <a:pt x="33" y="72"/>
                      </a:lnTo>
                      <a:lnTo>
                        <a:pt x="33" y="78"/>
                      </a:lnTo>
                      <a:lnTo>
                        <a:pt x="28" y="84"/>
                      </a:lnTo>
                      <a:lnTo>
                        <a:pt x="23" y="90"/>
                      </a:lnTo>
                      <a:lnTo>
                        <a:pt x="21" y="92"/>
                      </a:lnTo>
                      <a:lnTo>
                        <a:pt x="21" y="87"/>
                      </a:lnTo>
                      <a:lnTo>
                        <a:pt x="21" y="83"/>
                      </a:lnTo>
                      <a:lnTo>
                        <a:pt x="22" y="78"/>
                      </a:lnTo>
                      <a:lnTo>
                        <a:pt x="14" y="72"/>
                      </a:lnTo>
                      <a:lnTo>
                        <a:pt x="8" y="68"/>
                      </a:lnTo>
                      <a:lnTo>
                        <a:pt x="7" y="65"/>
                      </a:lnTo>
                      <a:lnTo>
                        <a:pt x="0" y="61"/>
                      </a:lnTo>
                      <a:lnTo>
                        <a:pt x="1" y="54"/>
                      </a:lnTo>
                      <a:lnTo>
                        <a:pt x="7" y="50"/>
                      </a:lnTo>
                      <a:lnTo>
                        <a:pt x="10" y="44"/>
                      </a:lnTo>
                      <a:lnTo>
                        <a:pt x="14" y="37"/>
                      </a:lnTo>
                      <a:lnTo>
                        <a:pt x="15" y="30"/>
                      </a:lnTo>
                      <a:lnTo>
                        <a:pt x="14" y="23"/>
                      </a:lnTo>
                      <a:lnTo>
                        <a:pt x="16" y="20"/>
                      </a:lnTo>
                      <a:lnTo>
                        <a:pt x="21" y="17"/>
                      </a:lnTo>
                      <a:lnTo>
                        <a:pt x="15" y="11"/>
                      </a:lnTo>
                      <a:lnTo>
                        <a:pt x="28" y="0"/>
                      </a:lnTo>
                    </a:path>
                  </a:pathLst>
                </a:custGeom>
                <a:solidFill>
                  <a:srgbClr val="333399"/>
                </a:solidFill>
                <a:ln w="12700" cap="rnd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29766" name="Freeform 18">
                  <a:extLst>
                    <a:ext uri="{FF2B5EF4-FFF2-40B4-BE49-F238E27FC236}">
                      <a16:creationId xmlns:a16="http://schemas.microsoft.com/office/drawing/2014/main" id="{E898CE75-4E14-4546-A317-B5511CC3553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463" y="2335"/>
                  <a:ext cx="130" cy="126"/>
                </a:xfrm>
                <a:custGeom>
                  <a:avLst/>
                  <a:gdLst>
                    <a:gd name="T0" fmla="*/ 0 w 130"/>
                    <a:gd name="T1" fmla="*/ 41 h 126"/>
                    <a:gd name="T2" fmla="*/ 26 w 130"/>
                    <a:gd name="T3" fmla="*/ 21 h 126"/>
                    <a:gd name="T4" fmla="*/ 39 w 130"/>
                    <a:gd name="T5" fmla="*/ 13 h 126"/>
                    <a:gd name="T6" fmla="*/ 47 w 130"/>
                    <a:gd name="T7" fmla="*/ 7 h 126"/>
                    <a:gd name="T8" fmla="*/ 68 w 130"/>
                    <a:gd name="T9" fmla="*/ 0 h 126"/>
                    <a:gd name="T10" fmla="*/ 79 w 130"/>
                    <a:gd name="T11" fmla="*/ 14 h 126"/>
                    <a:gd name="T12" fmla="*/ 91 w 130"/>
                    <a:gd name="T13" fmla="*/ 8 h 126"/>
                    <a:gd name="T14" fmla="*/ 94 w 130"/>
                    <a:gd name="T15" fmla="*/ 4 h 126"/>
                    <a:gd name="T16" fmla="*/ 104 w 130"/>
                    <a:gd name="T17" fmla="*/ 0 h 126"/>
                    <a:gd name="T18" fmla="*/ 109 w 130"/>
                    <a:gd name="T19" fmla="*/ 0 h 126"/>
                    <a:gd name="T20" fmla="*/ 112 w 130"/>
                    <a:gd name="T21" fmla="*/ 6 h 126"/>
                    <a:gd name="T22" fmla="*/ 112 w 130"/>
                    <a:gd name="T23" fmla="*/ 10 h 126"/>
                    <a:gd name="T24" fmla="*/ 105 w 130"/>
                    <a:gd name="T25" fmla="*/ 17 h 126"/>
                    <a:gd name="T26" fmla="*/ 105 w 130"/>
                    <a:gd name="T27" fmla="*/ 20 h 126"/>
                    <a:gd name="T28" fmla="*/ 120 w 130"/>
                    <a:gd name="T29" fmla="*/ 38 h 126"/>
                    <a:gd name="T30" fmla="*/ 124 w 130"/>
                    <a:gd name="T31" fmla="*/ 50 h 126"/>
                    <a:gd name="T32" fmla="*/ 127 w 130"/>
                    <a:gd name="T33" fmla="*/ 50 h 126"/>
                    <a:gd name="T34" fmla="*/ 129 w 130"/>
                    <a:gd name="T35" fmla="*/ 55 h 126"/>
                    <a:gd name="T36" fmla="*/ 124 w 130"/>
                    <a:gd name="T37" fmla="*/ 60 h 126"/>
                    <a:gd name="T38" fmla="*/ 119 w 130"/>
                    <a:gd name="T39" fmla="*/ 58 h 126"/>
                    <a:gd name="T40" fmla="*/ 109 w 130"/>
                    <a:gd name="T41" fmla="*/ 63 h 126"/>
                    <a:gd name="T42" fmla="*/ 112 w 130"/>
                    <a:gd name="T43" fmla="*/ 72 h 126"/>
                    <a:gd name="T44" fmla="*/ 100 w 130"/>
                    <a:gd name="T45" fmla="*/ 80 h 126"/>
                    <a:gd name="T46" fmla="*/ 100 w 130"/>
                    <a:gd name="T47" fmla="*/ 98 h 126"/>
                    <a:gd name="T48" fmla="*/ 100 w 130"/>
                    <a:gd name="T49" fmla="*/ 111 h 126"/>
                    <a:gd name="T50" fmla="*/ 94 w 130"/>
                    <a:gd name="T51" fmla="*/ 116 h 126"/>
                    <a:gd name="T52" fmla="*/ 91 w 130"/>
                    <a:gd name="T53" fmla="*/ 125 h 126"/>
                    <a:gd name="T54" fmla="*/ 84 w 130"/>
                    <a:gd name="T55" fmla="*/ 123 h 126"/>
                    <a:gd name="T56" fmla="*/ 75 w 130"/>
                    <a:gd name="T57" fmla="*/ 118 h 126"/>
                    <a:gd name="T58" fmla="*/ 69 w 130"/>
                    <a:gd name="T59" fmla="*/ 115 h 126"/>
                    <a:gd name="T60" fmla="*/ 65 w 130"/>
                    <a:gd name="T61" fmla="*/ 107 h 126"/>
                    <a:gd name="T62" fmla="*/ 45 w 130"/>
                    <a:gd name="T63" fmla="*/ 110 h 126"/>
                    <a:gd name="T64" fmla="*/ 27 w 130"/>
                    <a:gd name="T65" fmla="*/ 105 h 126"/>
                    <a:gd name="T66" fmla="*/ 15 w 130"/>
                    <a:gd name="T67" fmla="*/ 93 h 126"/>
                    <a:gd name="T68" fmla="*/ 9 w 130"/>
                    <a:gd name="T69" fmla="*/ 86 h 126"/>
                    <a:gd name="T70" fmla="*/ 3 w 130"/>
                    <a:gd name="T71" fmla="*/ 79 h 126"/>
                    <a:gd name="T72" fmla="*/ 3 w 130"/>
                    <a:gd name="T73" fmla="*/ 65 h 126"/>
                    <a:gd name="T74" fmla="*/ 0 w 130"/>
                    <a:gd name="T75" fmla="*/ 41 h 12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w 130"/>
                    <a:gd name="T115" fmla="*/ 0 h 126"/>
                    <a:gd name="T116" fmla="*/ 130 w 130"/>
                    <a:gd name="T117" fmla="*/ 126 h 126"/>
                  </a:gdLst>
                  <a:ahLst/>
                  <a:cxnLst>
                    <a:cxn ang="T76">
                      <a:pos x="T0" y="T1"/>
                    </a:cxn>
                    <a:cxn ang="T77">
                      <a:pos x="T2" y="T3"/>
                    </a:cxn>
                    <a:cxn ang="T78">
                      <a:pos x="T4" y="T5"/>
                    </a:cxn>
                    <a:cxn ang="T79">
                      <a:pos x="T6" y="T7"/>
                    </a:cxn>
                    <a:cxn ang="T80">
                      <a:pos x="T8" y="T9"/>
                    </a:cxn>
                    <a:cxn ang="T81">
                      <a:pos x="T10" y="T11"/>
                    </a:cxn>
                    <a:cxn ang="T82">
                      <a:pos x="T12" y="T13"/>
                    </a:cxn>
                    <a:cxn ang="T83">
                      <a:pos x="T14" y="T15"/>
                    </a:cxn>
                    <a:cxn ang="T84">
                      <a:pos x="T16" y="T17"/>
                    </a:cxn>
                    <a:cxn ang="T85">
                      <a:pos x="T18" y="T19"/>
                    </a:cxn>
                    <a:cxn ang="T86">
                      <a:pos x="T20" y="T21"/>
                    </a:cxn>
                    <a:cxn ang="T87">
                      <a:pos x="T22" y="T23"/>
                    </a:cxn>
                    <a:cxn ang="T88">
                      <a:pos x="T24" y="T25"/>
                    </a:cxn>
                    <a:cxn ang="T89">
                      <a:pos x="T26" y="T27"/>
                    </a:cxn>
                    <a:cxn ang="T90">
                      <a:pos x="T28" y="T29"/>
                    </a:cxn>
                    <a:cxn ang="T91">
                      <a:pos x="T30" y="T31"/>
                    </a:cxn>
                    <a:cxn ang="T92">
                      <a:pos x="T32" y="T33"/>
                    </a:cxn>
                    <a:cxn ang="T93">
                      <a:pos x="T34" y="T35"/>
                    </a:cxn>
                    <a:cxn ang="T94">
                      <a:pos x="T36" y="T37"/>
                    </a:cxn>
                    <a:cxn ang="T95">
                      <a:pos x="T38" y="T39"/>
                    </a:cxn>
                    <a:cxn ang="T96">
                      <a:pos x="T40" y="T41"/>
                    </a:cxn>
                    <a:cxn ang="T97">
                      <a:pos x="T42" y="T43"/>
                    </a:cxn>
                    <a:cxn ang="T98">
                      <a:pos x="T44" y="T45"/>
                    </a:cxn>
                    <a:cxn ang="T99">
                      <a:pos x="T46" y="T47"/>
                    </a:cxn>
                    <a:cxn ang="T100">
                      <a:pos x="T48" y="T49"/>
                    </a:cxn>
                    <a:cxn ang="T101">
                      <a:pos x="T50" y="T51"/>
                    </a:cxn>
                    <a:cxn ang="T102">
                      <a:pos x="T52" y="T53"/>
                    </a:cxn>
                    <a:cxn ang="T103">
                      <a:pos x="T54" y="T55"/>
                    </a:cxn>
                    <a:cxn ang="T104">
                      <a:pos x="T56" y="T57"/>
                    </a:cxn>
                    <a:cxn ang="T105">
                      <a:pos x="T58" y="T59"/>
                    </a:cxn>
                    <a:cxn ang="T106">
                      <a:pos x="T60" y="T61"/>
                    </a:cxn>
                    <a:cxn ang="T107">
                      <a:pos x="T62" y="T63"/>
                    </a:cxn>
                    <a:cxn ang="T108">
                      <a:pos x="T64" y="T65"/>
                    </a:cxn>
                    <a:cxn ang="T109">
                      <a:pos x="T66" y="T67"/>
                    </a:cxn>
                    <a:cxn ang="T110">
                      <a:pos x="T68" y="T69"/>
                    </a:cxn>
                    <a:cxn ang="T111">
                      <a:pos x="T70" y="T71"/>
                    </a:cxn>
                    <a:cxn ang="T112">
                      <a:pos x="T72" y="T73"/>
                    </a:cxn>
                    <a:cxn ang="T113">
                      <a:pos x="T74" y="T75"/>
                    </a:cxn>
                  </a:cxnLst>
                  <a:rect l="T114" t="T115" r="T116" b="T117"/>
                  <a:pathLst>
                    <a:path w="130" h="126">
                      <a:moveTo>
                        <a:pt x="0" y="41"/>
                      </a:moveTo>
                      <a:lnTo>
                        <a:pt x="26" y="21"/>
                      </a:lnTo>
                      <a:lnTo>
                        <a:pt x="39" y="13"/>
                      </a:lnTo>
                      <a:lnTo>
                        <a:pt x="47" y="7"/>
                      </a:lnTo>
                      <a:lnTo>
                        <a:pt x="68" y="0"/>
                      </a:lnTo>
                      <a:lnTo>
                        <a:pt x="79" y="14"/>
                      </a:lnTo>
                      <a:lnTo>
                        <a:pt x="91" y="8"/>
                      </a:lnTo>
                      <a:lnTo>
                        <a:pt x="94" y="4"/>
                      </a:lnTo>
                      <a:lnTo>
                        <a:pt x="104" y="0"/>
                      </a:lnTo>
                      <a:lnTo>
                        <a:pt x="109" y="0"/>
                      </a:lnTo>
                      <a:lnTo>
                        <a:pt x="112" y="6"/>
                      </a:lnTo>
                      <a:lnTo>
                        <a:pt x="112" y="10"/>
                      </a:lnTo>
                      <a:lnTo>
                        <a:pt x="105" y="17"/>
                      </a:lnTo>
                      <a:lnTo>
                        <a:pt x="105" y="20"/>
                      </a:lnTo>
                      <a:lnTo>
                        <a:pt x="120" y="38"/>
                      </a:lnTo>
                      <a:lnTo>
                        <a:pt x="124" y="50"/>
                      </a:lnTo>
                      <a:lnTo>
                        <a:pt x="127" y="50"/>
                      </a:lnTo>
                      <a:lnTo>
                        <a:pt x="129" y="55"/>
                      </a:lnTo>
                      <a:lnTo>
                        <a:pt x="124" y="60"/>
                      </a:lnTo>
                      <a:lnTo>
                        <a:pt x="119" y="58"/>
                      </a:lnTo>
                      <a:lnTo>
                        <a:pt x="109" y="63"/>
                      </a:lnTo>
                      <a:lnTo>
                        <a:pt x="112" y="72"/>
                      </a:lnTo>
                      <a:lnTo>
                        <a:pt x="100" y="80"/>
                      </a:lnTo>
                      <a:lnTo>
                        <a:pt x="100" y="98"/>
                      </a:lnTo>
                      <a:lnTo>
                        <a:pt x="100" y="111"/>
                      </a:lnTo>
                      <a:lnTo>
                        <a:pt x="94" y="116"/>
                      </a:lnTo>
                      <a:lnTo>
                        <a:pt x="91" y="125"/>
                      </a:lnTo>
                      <a:lnTo>
                        <a:pt x="84" y="123"/>
                      </a:lnTo>
                      <a:lnTo>
                        <a:pt x="75" y="118"/>
                      </a:lnTo>
                      <a:lnTo>
                        <a:pt x="69" y="115"/>
                      </a:lnTo>
                      <a:lnTo>
                        <a:pt x="65" y="107"/>
                      </a:lnTo>
                      <a:lnTo>
                        <a:pt x="45" y="110"/>
                      </a:lnTo>
                      <a:lnTo>
                        <a:pt x="27" y="105"/>
                      </a:lnTo>
                      <a:lnTo>
                        <a:pt x="15" y="93"/>
                      </a:lnTo>
                      <a:lnTo>
                        <a:pt x="9" y="86"/>
                      </a:lnTo>
                      <a:lnTo>
                        <a:pt x="3" y="79"/>
                      </a:lnTo>
                      <a:lnTo>
                        <a:pt x="3" y="65"/>
                      </a:lnTo>
                      <a:lnTo>
                        <a:pt x="0" y="41"/>
                      </a:lnTo>
                    </a:path>
                  </a:pathLst>
                </a:custGeom>
                <a:solidFill>
                  <a:srgbClr val="333399"/>
                </a:solidFill>
                <a:ln w="12700" cap="rnd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29767" name="Freeform 19">
                  <a:extLst>
                    <a:ext uri="{FF2B5EF4-FFF2-40B4-BE49-F238E27FC236}">
                      <a16:creationId xmlns:a16="http://schemas.microsoft.com/office/drawing/2014/main" id="{9ABA336C-5693-40CE-9380-CA40E53B618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740" y="2407"/>
                  <a:ext cx="250" cy="118"/>
                </a:xfrm>
                <a:custGeom>
                  <a:avLst/>
                  <a:gdLst>
                    <a:gd name="T0" fmla="*/ 23 w 250"/>
                    <a:gd name="T1" fmla="*/ 1 h 118"/>
                    <a:gd name="T2" fmla="*/ 49 w 250"/>
                    <a:gd name="T3" fmla="*/ 20 h 118"/>
                    <a:gd name="T4" fmla="*/ 52 w 250"/>
                    <a:gd name="T5" fmla="*/ 27 h 118"/>
                    <a:gd name="T6" fmla="*/ 69 w 250"/>
                    <a:gd name="T7" fmla="*/ 23 h 118"/>
                    <a:gd name="T8" fmla="*/ 77 w 250"/>
                    <a:gd name="T9" fmla="*/ 26 h 118"/>
                    <a:gd name="T10" fmla="*/ 86 w 250"/>
                    <a:gd name="T11" fmla="*/ 20 h 118"/>
                    <a:gd name="T12" fmla="*/ 101 w 250"/>
                    <a:gd name="T13" fmla="*/ 14 h 118"/>
                    <a:gd name="T14" fmla="*/ 132 w 250"/>
                    <a:gd name="T15" fmla="*/ 23 h 118"/>
                    <a:gd name="T16" fmla="*/ 152 w 250"/>
                    <a:gd name="T17" fmla="*/ 33 h 118"/>
                    <a:gd name="T18" fmla="*/ 168 w 250"/>
                    <a:gd name="T19" fmla="*/ 40 h 118"/>
                    <a:gd name="T20" fmla="*/ 194 w 250"/>
                    <a:gd name="T21" fmla="*/ 55 h 118"/>
                    <a:gd name="T22" fmla="*/ 197 w 250"/>
                    <a:gd name="T23" fmla="*/ 63 h 118"/>
                    <a:gd name="T24" fmla="*/ 210 w 250"/>
                    <a:gd name="T25" fmla="*/ 70 h 118"/>
                    <a:gd name="T26" fmla="*/ 218 w 250"/>
                    <a:gd name="T27" fmla="*/ 73 h 118"/>
                    <a:gd name="T28" fmla="*/ 230 w 250"/>
                    <a:gd name="T29" fmla="*/ 88 h 118"/>
                    <a:gd name="T30" fmla="*/ 238 w 250"/>
                    <a:gd name="T31" fmla="*/ 95 h 118"/>
                    <a:gd name="T32" fmla="*/ 240 w 250"/>
                    <a:gd name="T33" fmla="*/ 117 h 118"/>
                    <a:gd name="T34" fmla="*/ 229 w 250"/>
                    <a:gd name="T35" fmla="*/ 117 h 118"/>
                    <a:gd name="T36" fmla="*/ 222 w 250"/>
                    <a:gd name="T37" fmla="*/ 113 h 118"/>
                    <a:gd name="T38" fmla="*/ 197 w 250"/>
                    <a:gd name="T39" fmla="*/ 92 h 118"/>
                    <a:gd name="T40" fmla="*/ 171 w 250"/>
                    <a:gd name="T41" fmla="*/ 92 h 118"/>
                    <a:gd name="T42" fmla="*/ 163 w 250"/>
                    <a:gd name="T43" fmla="*/ 100 h 118"/>
                    <a:gd name="T44" fmla="*/ 156 w 250"/>
                    <a:gd name="T45" fmla="*/ 103 h 118"/>
                    <a:gd name="T46" fmla="*/ 141 w 250"/>
                    <a:gd name="T47" fmla="*/ 108 h 118"/>
                    <a:gd name="T48" fmla="*/ 128 w 250"/>
                    <a:gd name="T49" fmla="*/ 106 h 118"/>
                    <a:gd name="T50" fmla="*/ 115 w 250"/>
                    <a:gd name="T51" fmla="*/ 106 h 118"/>
                    <a:gd name="T52" fmla="*/ 98 w 250"/>
                    <a:gd name="T53" fmla="*/ 80 h 118"/>
                    <a:gd name="T54" fmla="*/ 81 w 250"/>
                    <a:gd name="T55" fmla="*/ 55 h 118"/>
                    <a:gd name="T56" fmla="*/ 58 w 250"/>
                    <a:gd name="T57" fmla="*/ 47 h 118"/>
                    <a:gd name="T58" fmla="*/ 37 w 250"/>
                    <a:gd name="T59" fmla="*/ 46 h 118"/>
                    <a:gd name="T60" fmla="*/ 16 w 250"/>
                    <a:gd name="T61" fmla="*/ 36 h 118"/>
                    <a:gd name="T62" fmla="*/ 18 w 250"/>
                    <a:gd name="T63" fmla="*/ 12 h 118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250"/>
                    <a:gd name="T97" fmla="*/ 0 h 118"/>
                    <a:gd name="T98" fmla="*/ 250 w 250"/>
                    <a:gd name="T99" fmla="*/ 118 h 118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250" h="118">
                      <a:moveTo>
                        <a:pt x="0" y="0"/>
                      </a:moveTo>
                      <a:lnTo>
                        <a:pt x="23" y="1"/>
                      </a:lnTo>
                      <a:lnTo>
                        <a:pt x="42" y="2"/>
                      </a:lnTo>
                      <a:lnTo>
                        <a:pt x="49" y="20"/>
                      </a:lnTo>
                      <a:lnTo>
                        <a:pt x="50" y="25"/>
                      </a:lnTo>
                      <a:lnTo>
                        <a:pt x="52" y="27"/>
                      </a:lnTo>
                      <a:lnTo>
                        <a:pt x="58" y="23"/>
                      </a:lnTo>
                      <a:lnTo>
                        <a:pt x="69" y="23"/>
                      </a:lnTo>
                      <a:lnTo>
                        <a:pt x="74" y="27"/>
                      </a:lnTo>
                      <a:lnTo>
                        <a:pt x="77" y="26"/>
                      </a:lnTo>
                      <a:lnTo>
                        <a:pt x="85" y="20"/>
                      </a:lnTo>
                      <a:lnTo>
                        <a:pt x="86" y="20"/>
                      </a:lnTo>
                      <a:lnTo>
                        <a:pt x="94" y="14"/>
                      </a:lnTo>
                      <a:lnTo>
                        <a:pt x="101" y="14"/>
                      </a:lnTo>
                      <a:lnTo>
                        <a:pt x="122" y="23"/>
                      </a:lnTo>
                      <a:lnTo>
                        <a:pt x="132" y="23"/>
                      </a:lnTo>
                      <a:lnTo>
                        <a:pt x="142" y="30"/>
                      </a:lnTo>
                      <a:lnTo>
                        <a:pt x="152" y="33"/>
                      </a:lnTo>
                      <a:lnTo>
                        <a:pt x="161" y="39"/>
                      </a:lnTo>
                      <a:lnTo>
                        <a:pt x="168" y="40"/>
                      </a:lnTo>
                      <a:lnTo>
                        <a:pt x="185" y="46"/>
                      </a:lnTo>
                      <a:lnTo>
                        <a:pt x="194" y="55"/>
                      </a:lnTo>
                      <a:lnTo>
                        <a:pt x="198" y="61"/>
                      </a:lnTo>
                      <a:lnTo>
                        <a:pt x="197" y="63"/>
                      </a:lnTo>
                      <a:lnTo>
                        <a:pt x="203" y="69"/>
                      </a:lnTo>
                      <a:lnTo>
                        <a:pt x="210" y="70"/>
                      </a:lnTo>
                      <a:lnTo>
                        <a:pt x="212" y="72"/>
                      </a:lnTo>
                      <a:lnTo>
                        <a:pt x="218" y="73"/>
                      </a:lnTo>
                      <a:lnTo>
                        <a:pt x="230" y="82"/>
                      </a:lnTo>
                      <a:lnTo>
                        <a:pt x="230" y="88"/>
                      </a:lnTo>
                      <a:lnTo>
                        <a:pt x="237" y="93"/>
                      </a:lnTo>
                      <a:lnTo>
                        <a:pt x="238" y="95"/>
                      </a:lnTo>
                      <a:lnTo>
                        <a:pt x="249" y="107"/>
                      </a:lnTo>
                      <a:lnTo>
                        <a:pt x="240" y="117"/>
                      </a:lnTo>
                      <a:lnTo>
                        <a:pt x="237" y="117"/>
                      </a:lnTo>
                      <a:lnTo>
                        <a:pt x="229" y="117"/>
                      </a:lnTo>
                      <a:lnTo>
                        <a:pt x="226" y="113"/>
                      </a:lnTo>
                      <a:lnTo>
                        <a:pt x="222" y="113"/>
                      </a:lnTo>
                      <a:lnTo>
                        <a:pt x="217" y="114"/>
                      </a:lnTo>
                      <a:lnTo>
                        <a:pt x="197" y="92"/>
                      </a:lnTo>
                      <a:lnTo>
                        <a:pt x="184" y="93"/>
                      </a:lnTo>
                      <a:lnTo>
                        <a:pt x="171" y="92"/>
                      </a:lnTo>
                      <a:lnTo>
                        <a:pt x="168" y="94"/>
                      </a:lnTo>
                      <a:lnTo>
                        <a:pt x="163" y="100"/>
                      </a:lnTo>
                      <a:lnTo>
                        <a:pt x="162" y="95"/>
                      </a:lnTo>
                      <a:lnTo>
                        <a:pt x="156" y="103"/>
                      </a:lnTo>
                      <a:lnTo>
                        <a:pt x="149" y="113"/>
                      </a:lnTo>
                      <a:lnTo>
                        <a:pt x="141" y="108"/>
                      </a:lnTo>
                      <a:lnTo>
                        <a:pt x="132" y="106"/>
                      </a:lnTo>
                      <a:lnTo>
                        <a:pt x="128" y="106"/>
                      </a:lnTo>
                      <a:lnTo>
                        <a:pt x="118" y="103"/>
                      </a:lnTo>
                      <a:lnTo>
                        <a:pt x="115" y="106"/>
                      </a:lnTo>
                      <a:lnTo>
                        <a:pt x="109" y="92"/>
                      </a:lnTo>
                      <a:lnTo>
                        <a:pt x="98" y="80"/>
                      </a:lnTo>
                      <a:lnTo>
                        <a:pt x="90" y="63"/>
                      </a:lnTo>
                      <a:lnTo>
                        <a:pt x="81" y="55"/>
                      </a:lnTo>
                      <a:lnTo>
                        <a:pt x="74" y="47"/>
                      </a:lnTo>
                      <a:lnTo>
                        <a:pt x="58" y="47"/>
                      </a:lnTo>
                      <a:lnTo>
                        <a:pt x="45" y="51"/>
                      </a:lnTo>
                      <a:lnTo>
                        <a:pt x="37" y="46"/>
                      </a:lnTo>
                      <a:lnTo>
                        <a:pt x="24" y="42"/>
                      </a:lnTo>
                      <a:lnTo>
                        <a:pt x="16" y="36"/>
                      </a:lnTo>
                      <a:lnTo>
                        <a:pt x="16" y="21"/>
                      </a:lnTo>
                      <a:lnTo>
                        <a:pt x="18" y="12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333399"/>
                </a:solidFill>
                <a:ln w="12700" cap="rnd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29768" name="Freeform 20">
                  <a:extLst>
                    <a:ext uri="{FF2B5EF4-FFF2-40B4-BE49-F238E27FC236}">
                      <a16:creationId xmlns:a16="http://schemas.microsoft.com/office/drawing/2014/main" id="{1D6F92A5-73AE-4884-8747-0BBEAE46244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278" y="2321"/>
                  <a:ext cx="152" cy="158"/>
                </a:xfrm>
                <a:custGeom>
                  <a:avLst/>
                  <a:gdLst>
                    <a:gd name="T0" fmla="*/ 0 w 152"/>
                    <a:gd name="T1" fmla="*/ 4 h 158"/>
                    <a:gd name="T2" fmla="*/ 14 w 152"/>
                    <a:gd name="T3" fmla="*/ 0 h 158"/>
                    <a:gd name="T4" fmla="*/ 33 w 152"/>
                    <a:gd name="T5" fmla="*/ 7 h 158"/>
                    <a:gd name="T6" fmla="*/ 36 w 152"/>
                    <a:gd name="T7" fmla="*/ 13 h 158"/>
                    <a:gd name="T8" fmla="*/ 36 w 152"/>
                    <a:gd name="T9" fmla="*/ 18 h 158"/>
                    <a:gd name="T10" fmla="*/ 39 w 152"/>
                    <a:gd name="T11" fmla="*/ 19 h 158"/>
                    <a:gd name="T12" fmla="*/ 39 w 152"/>
                    <a:gd name="T13" fmla="*/ 21 h 158"/>
                    <a:gd name="T14" fmla="*/ 46 w 152"/>
                    <a:gd name="T15" fmla="*/ 23 h 158"/>
                    <a:gd name="T16" fmla="*/ 46 w 152"/>
                    <a:gd name="T17" fmla="*/ 28 h 158"/>
                    <a:gd name="T18" fmla="*/ 65 w 152"/>
                    <a:gd name="T19" fmla="*/ 45 h 158"/>
                    <a:gd name="T20" fmla="*/ 67 w 152"/>
                    <a:gd name="T21" fmla="*/ 45 h 158"/>
                    <a:gd name="T22" fmla="*/ 70 w 152"/>
                    <a:gd name="T23" fmla="*/ 49 h 158"/>
                    <a:gd name="T24" fmla="*/ 72 w 152"/>
                    <a:gd name="T25" fmla="*/ 54 h 158"/>
                    <a:gd name="T26" fmla="*/ 74 w 152"/>
                    <a:gd name="T27" fmla="*/ 54 h 158"/>
                    <a:gd name="T28" fmla="*/ 88 w 152"/>
                    <a:gd name="T29" fmla="*/ 59 h 158"/>
                    <a:gd name="T30" fmla="*/ 112 w 152"/>
                    <a:gd name="T31" fmla="*/ 62 h 158"/>
                    <a:gd name="T32" fmla="*/ 113 w 152"/>
                    <a:gd name="T33" fmla="*/ 81 h 158"/>
                    <a:gd name="T34" fmla="*/ 118 w 152"/>
                    <a:gd name="T35" fmla="*/ 85 h 158"/>
                    <a:gd name="T36" fmla="*/ 117 w 152"/>
                    <a:gd name="T37" fmla="*/ 92 h 158"/>
                    <a:gd name="T38" fmla="*/ 131 w 152"/>
                    <a:gd name="T39" fmla="*/ 101 h 158"/>
                    <a:gd name="T40" fmla="*/ 143 w 152"/>
                    <a:gd name="T41" fmla="*/ 107 h 158"/>
                    <a:gd name="T42" fmla="*/ 143 w 152"/>
                    <a:gd name="T43" fmla="*/ 138 h 158"/>
                    <a:gd name="T44" fmla="*/ 151 w 152"/>
                    <a:gd name="T45" fmla="*/ 152 h 158"/>
                    <a:gd name="T46" fmla="*/ 146 w 152"/>
                    <a:gd name="T47" fmla="*/ 155 h 158"/>
                    <a:gd name="T48" fmla="*/ 138 w 152"/>
                    <a:gd name="T49" fmla="*/ 157 h 158"/>
                    <a:gd name="T50" fmla="*/ 137 w 152"/>
                    <a:gd name="T51" fmla="*/ 146 h 158"/>
                    <a:gd name="T52" fmla="*/ 123 w 152"/>
                    <a:gd name="T53" fmla="*/ 157 h 158"/>
                    <a:gd name="T54" fmla="*/ 113 w 152"/>
                    <a:gd name="T55" fmla="*/ 141 h 158"/>
                    <a:gd name="T56" fmla="*/ 106 w 152"/>
                    <a:gd name="T57" fmla="*/ 128 h 158"/>
                    <a:gd name="T58" fmla="*/ 91 w 152"/>
                    <a:gd name="T59" fmla="*/ 113 h 158"/>
                    <a:gd name="T60" fmla="*/ 85 w 152"/>
                    <a:gd name="T61" fmla="*/ 113 h 158"/>
                    <a:gd name="T62" fmla="*/ 71 w 152"/>
                    <a:gd name="T63" fmla="*/ 105 h 158"/>
                    <a:gd name="T64" fmla="*/ 68 w 152"/>
                    <a:gd name="T65" fmla="*/ 96 h 158"/>
                    <a:gd name="T66" fmla="*/ 68 w 152"/>
                    <a:gd name="T67" fmla="*/ 91 h 158"/>
                    <a:gd name="T68" fmla="*/ 56 w 152"/>
                    <a:gd name="T69" fmla="*/ 67 h 158"/>
                    <a:gd name="T70" fmla="*/ 50 w 152"/>
                    <a:gd name="T71" fmla="*/ 54 h 158"/>
                    <a:gd name="T72" fmla="*/ 34 w 152"/>
                    <a:gd name="T73" fmla="*/ 41 h 158"/>
                    <a:gd name="T74" fmla="*/ 13 w 152"/>
                    <a:gd name="T75" fmla="*/ 21 h 158"/>
                    <a:gd name="T76" fmla="*/ 0 w 152"/>
                    <a:gd name="T77" fmla="*/ 4 h 158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w 152"/>
                    <a:gd name="T118" fmla="*/ 0 h 158"/>
                    <a:gd name="T119" fmla="*/ 152 w 152"/>
                    <a:gd name="T120" fmla="*/ 158 h 158"/>
                  </a:gdLst>
                  <a:ahLst/>
                  <a:cxnLst>
                    <a:cxn ang="T78">
                      <a:pos x="T0" y="T1"/>
                    </a:cxn>
                    <a:cxn ang="T79">
                      <a:pos x="T2" y="T3"/>
                    </a:cxn>
                    <a:cxn ang="T80">
                      <a:pos x="T4" y="T5"/>
                    </a:cxn>
                    <a:cxn ang="T81">
                      <a:pos x="T6" y="T7"/>
                    </a:cxn>
                    <a:cxn ang="T82">
                      <a:pos x="T8" y="T9"/>
                    </a:cxn>
                    <a:cxn ang="T83">
                      <a:pos x="T10" y="T11"/>
                    </a:cxn>
                    <a:cxn ang="T84">
                      <a:pos x="T12" y="T13"/>
                    </a:cxn>
                    <a:cxn ang="T85">
                      <a:pos x="T14" y="T15"/>
                    </a:cxn>
                    <a:cxn ang="T86">
                      <a:pos x="T16" y="T17"/>
                    </a:cxn>
                    <a:cxn ang="T87">
                      <a:pos x="T18" y="T19"/>
                    </a:cxn>
                    <a:cxn ang="T88">
                      <a:pos x="T20" y="T21"/>
                    </a:cxn>
                    <a:cxn ang="T89">
                      <a:pos x="T22" y="T23"/>
                    </a:cxn>
                    <a:cxn ang="T90">
                      <a:pos x="T24" y="T25"/>
                    </a:cxn>
                    <a:cxn ang="T91">
                      <a:pos x="T26" y="T27"/>
                    </a:cxn>
                    <a:cxn ang="T92">
                      <a:pos x="T28" y="T29"/>
                    </a:cxn>
                    <a:cxn ang="T93">
                      <a:pos x="T30" y="T31"/>
                    </a:cxn>
                    <a:cxn ang="T94">
                      <a:pos x="T32" y="T33"/>
                    </a:cxn>
                    <a:cxn ang="T95">
                      <a:pos x="T34" y="T35"/>
                    </a:cxn>
                    <a:cxn ang="T96">
                      <a:pos x="T36" y="T37"/>
                    </a:cxn>
                    <a:cxn ang="T97">
                      <a:pos x="T38" y="T39"/>
                    </a:cxn>
                    <a:cxn ang="T98">
                      <a:pos x="T40" y="T41"/>
                    </a:cxn>
                    <a:cxn ang="T99">
                      <a:pos x="T42" y="T43"/>
                    </a:cxn>
                    <a:cxn ang="T100">
                      <a:pos x="T44" y="T45"/>
                    </a:cxn>
                    <a:cxn ang="T101">
                      <a:pos x="T46" y="T47"/>
                    </a:cxn>
                    <a:cxn ang="T102">
                      <a:pos x="T48" y="T49"/>
                    </a:cxn>
                    <a:cxn ang="T103">
                      <a:pos x="T50" y="T51"/>
                    </a:cxn>
                    <a:cxn ang="T104">
                      <a:pos x="T52" y="T53"/>
                    </a:cxn>
                    <a:cxn ang="T105">
                      <a:pos x="T54" y="T55"/>
                    </a:cxn>
                    <a:cxn ang="T106">
                      <a:pos x="T56" y="T57"/>
                    </a:cxn>
                    <a:cxn ang="T107">
                      <a:pos x="T58" y="T59"/>
                    </a:cxn>
                    <a:cxn ang="T108">
                      <a:pos x="T60" y="T61"/>
                    </a:cxn>
                    <a:cxn ang="T109">
                      <a:pos x="T62" y="T63"/>
                    </a:cxn>
                    <a:cxn ang="T110">
                      <a:pos x="T64" y="T65"/>
                    </a:cxn>
                    <a:cxn ang="T111">
                      <a:pos x="T66" y="T67"/>
                    </a:cxn>
                    <a:cxn ang="T112">
                      <a:pos x="T68" y="T69"/>
                    </a:cxn>
                    <a:cxn ang="T113">
                      <a:pos x="T70" y="T71"/>
                    </a:cxn>
                    <a:cxn ang="T114">
                      <a:pos x="T72" y="T73"/>
                    </a:cxn>
                    <a:cxn ang="T115">
                      <a:pos x="T74" y="T75"/>
                    </a:cxn>
                    <a:cxn ang="T116">
                      <a:pos x="T76" y="T77"/>
                    </a:cxn>
                  </a:cxnLst>
                  <a:rect l="T117" t="T118" r="T119" b="T120"/>
                  <a:pathLst>
                    <a:path w="152" h="158">
                      <a:moveTo>
                        <a:pt x="0" y="4"/>
                      </a:moveTo>
                      <a:lnTo>
                        <a:pt x="14" y="0"/>
                      </a:lnTo>
                      <a:lnTo>
                        <a:pt x="33" y="7"/>
                      </a:lnTo>
                      <a:lnTo>
                        <a:pt x="36" y="13"/>
                      </a:lnTo>
                      <a:lnTo>
                        <a:pt x="36" y="18"/>
                      </a:lnTo>
                      <a:lnTo>
                        <a:pt x="39" y="19"/>
                      </a:lnTo>
                      <a:lnTo>
                        <a:pt x="39" y="21"/>
                      </a:lnTo>
                      <a:lnTo>
                        <a:pt x="46" y="23"/>
                      </a:lnTo>
                      <a:lnTo>
                        <a:pt x="46" y="28"/>
                      </a:lnTo>
                      <a:lnTo>
                        <a:pt x="65" y="45"/>
                      </a:lnTo>
                      <a:lnTo>
                        <a:pt x="67" y="45"/>
                      </a:lnTo>
                      <a:lnTo>
                        <a:pt x="70" y="49"/>
                      </a:lnTo>
                      <a:lnTo>
                        <a:pt x="72" y="54"/>
                      </a:lnTo>
                      <a:lnTo>
                        <a:pt x="74" y="54"/>
                      </a:lnTo>
                      <a:lnTo>
                        <a:pt x="88" y="59"/>
                      </a:lnTo>
                      <a:lnTo>
                        <a:pt x="112" y="62"/>
                      </a:lnTo>
                      <a:lnTo>
                        <a:pt x="113" y="81"/>
                      </a:lnTo>
                      <a:lnTo>
                        <a:pt x="118" y="85"/>
                      </a:lnTo>
                      <a:lnTo>
                        <a:pt x="117" y="92"/>
                      </a:lnTo>
                      <a:lnTo>
                        <a:pt x="131" y="101"/>
                      </a:lnTo>
                      <a:lnTo>
                        <a:pt x="143" y="107"/>
                      </a:lnTo>
                      <a:lnTo>
                        <a:pt x="143" y="138"/>
                      </a:lnTo>
                      <a:lnTo>
                        <a:pt x="151" y="152"/>
                      </a:lnTo>
                      <a:lnTo>
                        <a:pt x="146" y="155"/>
                      </a:lnTo>
                      <a:lnTo>
                        <a:pt x="138" y="157"/>
                      </a:lnTo>
                      <a:lnTo>
                        <a:pt x="137" y="146"/>
                      </a:lnTo>
                      <a:lnTo>
                        <a:pt x="123" y="157"/>
                      </a:lnTo>
                      <a:lnTo>
                        <a:pt x="113" y="141"/>
                      </a:lnTo>
                      <a:lnTo>
                        <a:pt x="106" y="128"/>
                      </a:lnTo>
                      <a:lnTo>
                        <a:pt x="91" y="113"/>
                      </a:lnTo>
                      <a:lnTo>
                        <a:pt x="85" y="113"/>
                      </a:lnTo>
                      <a:lnTo>
                        <a:pt x="71" y="105"/>
                      </a:lnTo>
                      <a:lnTo>
                        <a:pt x="68" y="96"/>
                      </a:lnTo>
                      <a:lnTo>
                        <a:pt x="68" y="91"/>
                      </a:lnTo>
                      <a:lnTo>
                        <a:pt x="56" y="67"/>
                      </a:lnTo>
                      <a:lnTo>
                        <a:pt x="50" y="54"/>
                      </a:lnTo>
                      <a:lnTo>
                        <a:pt x="34" y="41"/>
                      </a:lnTo>
                      <a:lnTo>
                        <a:pt x="13" y="21"/>
                      </a:lnTo>
                      <a:lnTo>
                        <a:pt x="0" y="4"/>
                      </a:lnTo>
                    </a:path>
                  </a:pathLst>
                </a:custGeom>
                <a:solidFill>
                  <a:srgbClr val="333399"/>
                </a:solidFill>
                <a:ln w="12700" cap="rnd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29769" name="Freeform 21">
                  <a:extLst>
                    <a:ext uri="{FF2B5EF4-FFF2-40B4-BE49-F238E27FC236}">
                      <a16:creationId xmlns:a16="http://schemas.microsoft.com/office/drawing/2014/main" id="{BF2EE6A2-2FC2-4256-A606-7C59666109F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546" y="2155"/>
                  <a:ext cx="148" cy="174"/>
                </a:xfrm>
                <a:custGeom>
                  <a:avLst/>
                  <a:gdLst>
                    <a:gd name="T0" fmla="*/ 10 w 148"/>
                    <a:gd name="T1" fmla="*/ 0 h 174"/>
                    <a:gd name="T2" fmla="*/ 23 w 148"/>
                    <a:gd name="T3" fmla="*/ 0 h 174"/>
                    <a:gd name="T4" fmla="*/ 37 w 148"/>
                    <a:gd name="T5" fmla="*/ 18 h 174"/>
                    <a:gd name="T6" fmla="*/ 34 w 148"/>
                    <a:gd name="T7" fmla="*/ 34 h 174"/>
                    <a:gd name="T8" fmla="*/ 43 w 148"/>
                    <a:gd name="T9" fmla="*/ 41 h 174"/>
                    <a:gd name="T10" fmla="*/ 46 w 148"/>
                    <a:gd name="T11" fmla="*/ 52 h 174"/>
                    <a:gd name="T12" fmla="*/ 57 w 148"/>
                    <a:gd name="T13" fmla="*/ 58 h 174"/>
                    <a:gd name="T14" fmla="*/ 68 w 148"/>
                    <a:gd name="T15" fmla="*/ 59 h 174"/>
                    <a:gd name="T16" fmla="*/ 85 w 148"/>
                    <a:gd name="T17" fmla="*/ 67 h 174"/>
                    <a:gd name="T18" fmla="*/ 97 w 148"/>
                    <a:gd name="T19" fmla="*/ 79 h 174"/>
                    <a:gd name="T20" fmla="*/ 99 w 148"/>
                    <a:gd name="T21" fmla="*/ 79 h 174"/>
                    <a:gd name="T22" fmla="*/ 113 w 148"/>
                    <a:gd name="T23" fmla="*/ 87 h 174"/>
                    <a:gd name="T24" fmla="*/ 113 w 148"/>
                    <a:gd name="T25" fmla="*/ 107 h 174"/>
                    <a:gd name="T26" fmla="*/ 117 w 148"/>
                    <a:gd name="T27" fmla="*/ 118 h 174"/>
                    <a:gd name="T28" fmla="*/ 122 w 148"/>
                    <a:gd name="T29" fmla="*/ 124 h 174"/>
                    <a:gd name="T30" fmla="*/ 126 w 148"/>
                    <a:gd name="T31" fmla="*/ 128 h 174"/>
                    <a:gd name="T32" fmla="*/ 133 w 148"/>
                    <a:gd name="T33" fmla="*/ 136 h 174"/>
                    <a:gd name="T34" fmla="*/ 136 w 148"/>
                    <a:gd name="T35" fmla="*/ 145 h 174"/>
                    <a:gd name="T36" fmla="*/ 147 w 148"/>
                    <a:gd name="T37" fmla="*/ 151 h 174"/>
                    <a:gd name="T38" fmla="*/ 145 w 148"/>
                    <a:gd name="T39" fmla="*/ 160 h 174"/>
                    <a:gd name="T40" fmla="*/ 134 w 148"/>
                    <a:gd name="T41" fmla="*/ 161 h 174"/>
                    <a:gd name="T42" fmla="*/ 131 w 148"/>
                    <a:gd name="T43" fmla="*/ 154 h 174"/>
                    <a:gd name="T44" fmla="*/ 122 w 148"/>
                    <a:gd name="T45" fmla="*/ 154 h 174"/>
                    <a:gd name="T46" fmla="*/ 122 w 148"/>
                    <a:gd name="T47" fmla="*/ 173 h 174"/>
                    <a:gd name="T48" fmla="*/ 114 w 148"/>
                    <a:gd name="T49" fmla="*/ 173 h 174"/>
                    <a:gd name="T50" fmla="*/ 105 w 148"/>
                    <a:gd name="T51" fmla="*/ 164 h 174"/>
                    <a:gd name="T52" fmla="*/ 100 w 148"/>
                    <a:gd name="T53" fmla="*/ 160 h 174"/>
                    <a:gd name="T54" fmla="*/ 100 w 148"/>
                    <a:gd name="T55" fmla="*/ 149 h 174"/>
                    <a:gd name="T56" fmla="*/ 88 w 148"/>
                    <a:gd name="T57" fmla="*/ 149 h 174"/>
                    <a:gd name="T58" fmla="*/ 83 w 148"/>
                    <a:gd name="T59" fmla="*/ 160 h 174"/>
                    <a:gd name="T60" fmla="*/ 79 w 148"/>
                    <a:gd name="T61" fmla="*/ 149 h 174"/>
                    <a:gd name="T62" fmla="*/ 78 w 148"/>
                    <a:gd name="T63" fmla="*/ 140 h 174"/>
                    <a:gd name="T64" fmla="*/ 93 w 148"/>
                    <a:gd name="T65" fmla="*/ 136 h 174"/>
                    <a:gd name="T66" fmla="*/ 102 w 148"/>
                    <a:gd name="T67" fmla="*/ 139 h 174"/>
                    <a:gd name="T68" fmla="*/ 103 w 148"/>
                    <a:gd name="T69" fmla="*/ 122 h 174"/>
                    <a:gd name="T70" fmla="*/ 95 w 148"/>
                    <a:gd name="T71" fmla="*/ 116 h 174"/>
                    <a:gd name="T72" fmla="*/ 89 w 148"/>
                    <a:gd name="T73" fmla="*/ 102 h 174"/>
                    <a:gd name="T74" fmla="*/ 85 w 148"/>
                    <a:gd name="T75" fmla="*/ 85 h 174"/>
                    <a:gd name="T76" fmla="*/ 69 w 148"/>
                    <a:gd name="T77" fmla="*/ 80 h 174"/>
                    <a:gd name="T78" fmla="*/ 63 w 148"/>
                    <a:gd name="T79" fmla="*/ 71 h 174"/>
                    <a:gd name="T80" fmla="*/ 49 w 148"/>
                    <a:gd name="T81" fmla="*/ 67 h 174"/>
                    <a:gd name="T82" fmla="*/ 57 w 148"/>
                    <a:gd name="T83" fmla="*/ 84 h 174"/>
                    <a:gd name="T84" fmla="*/ 43 w 148"/>
                    <a:gd name="T85" fmla="*/ 91 h 174"/>
                    <a:gd name="T86" fmla="*/ 34 w 148"/>
                    <a:gd name="T87" fmla="*/ 72 h 174"/>
                    <a:gd name="T88" fmla="*/ 26 w 148"/>
                    <a:gd name="T89" fmla="*/ 68 h 174"/>
                    <a:gd name="T90" fmla="*/ 26 w 148"/>
                    <a:gd name="T91" fmla="*/ 59 h 174"/>
                    <a:gd name="T92" fmla="*/ 17 w 148"/>
                    <a:gd name="T93" fmla="*/ 47 h 174"/>
                    <a:gd name="T94" fmla="*/ 6 w 148"/>
                    <a:gd name="T95" fmla="*/ 41 h 174"/>
                    <a:gd name="T96" fmla="*/ 0 w 148"/>
                    <a:gd name="T97" fmla="*/ 33 h 174"/>
                    <a:gd name="T98" fmla="*/ 3 w 148"/>
                    <a:gd name="T99" fmla="*/ 27 h 174"/>
                    <a:gd name="T100" fmla="*/ 11 w 148"/>
                    <a:gd name="T101" fmla="*/ 31 h 174"/>
                    <a:gd name="T102" fmla="*/ 14 w 148"/>
                    <a:gd name="T103" fmla="*/ 24 h 174"/>
                    <a:gd name="T104" fmla="*/ 11 w 148"/>
                    <a:gd name="T105" fmla="*/ 13 h 174"/>
                    <a:gd name="T106" fmla="*/ 10 w 148"/>
                    <a:gd name="T107" fmla="*/ 0 h 174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w 148"/>
                    <a:gd name="T163" fmla="*/ 0 h 174"/>
                    <a:gd name="T164" fmla="*/ 148 w 148"/>
                    <a:gd name="T165" fmla="*/ 174 h 174"/>
                  </a:gdLst>
                  <a:ahLst/>
                  <a:cxnLst>
                    <a:cxn ang="T108">
                      <a:pos x="T0" y="T1"/>
                    </a:cxn>
                    <a:cxn ang="T109">
                      <a:pos x="T2" y="T3"/>
                    </a:cxn>
                    <a:cxn ang="T110">
                      <a:pos x="T4" y="T5"/>
                    </a:cxn>
                    <a:cxn ang="T111">
                      <a:pos x="T6" y="T7"/>
                    </a:cxn>
                    <a:cxn ang="T112">
                      <a:pos x="T8" y="T9"/>
                    </a:cxn>
                    <a:cxn ang="T113">
                      <a:pos x="T10" y="T11"/>
                    </a:cxn>
                    <a:cxn ang="T114">
                      <a:pos x="T12" y="T13"/>
                    </a:cxn>
                    <a:cxn ang="T115">
                      <a:pos x="T14" y="T15"/>
                    </a:cxn>
                    <a:cxn ang="T116">
                      <a:pos x="T16" y="T17"/>
                    </a:cxn>
                    <a:cxn ang="T117">
                      <a:pos x="T18" y="T19"/>
                    </a:cxn>
                    <a:cxn ang="T118">
                      <a:pos x="T20" y="T21"/>
                    </a:cxn>
                    <a:cxn ang="T119">
                      <a:pos x="T22" y="T23"/>
                    </a:cxn>
                    <a:cxn ang="T120">
                      <a:pos x="T24" y="T25"/>
                    </a:cxn>
                    <a:cxn ang="T121">
                      <a:pos x="T26" y="T27"/>
                    </a:cxn>
                    <a:cxn ang="T122">
                      <a:pos x="T28" y="T29"/>
                    </a:cxn>
                    <a:cxn ang="T123">
                      <a:pos x="T30" y="T31"/>
                    </a:cxn>
                    <a:cxn ang="T124">
                      <a:pos x="T32" y="T33"/>
                    </a:cxn>
                    <a:cxn ang="T125">
                      <a:pos x="T34" y="T35"/>
                    </a:cxn>
                    <a:cxn ang="T126">
                      <a:pos x="T36" y="T37"/>
                    </a:cxn>
                    <a:cxn ang="T127">
                      <a:pos x="T38" y="T39"/>
                    </a:cxn>
                    <a:cxn ang="T128">
                      <a:pos x="T40" y="T41"/>
                    </a:cxn>
                    <a:cxn ang="T129">
                      <a:pos x="T42" y="T43"/>
                    </a:cxn>
                    <a:cxn ang="T130">
                      <a:pos x="T44" y="T45"/>
                    </a:cxn>
                    <a:cxn ang="T131">
                      <a:pos x="T46" y="T47"/>
                    </a:cxn>
                    <a:cxn ang="T132">
                      <a:pos x="T48" y="T49"/>
                    </a:cxn>
                    <a:cxn ang="T133">
                      <a:pos x="T50" y="T51"/>
                    </a:cxn>
                    <a:cxn ang="T134">
                      <a:pos x="T52" y="T53"/>
                    </a:cxn>
                    <a:cxn ang="T135">
                      <a:pos x="T54" y="T55"/>
                    </a:cxn>
                    <a:cxn ang="T136">
                      <a:pos x="T56" y="T57"/>
                    </a:cxn>
                    <a:cxn ang="T137">
                      <a:pos x="T58" y="T59"/>
                    </a:cxn>
                    <a:cxn ang="T138">
                      <a:pos x="T60" y="T61"/>
                    </a:cxn>
                    <a:cxn ang="T139">
                      <a:pos x="T62" y="T63"/>
                    </a:cxn>
                    <a:cxn ang="T140">
                      <a:pos x="T64" y="T65"/>
                    </a:cxn>
                    <a:cxn ang="T141">
                      <a:pos x="T66" y="T67"/>
                    </a:cxn>
                    <a:cxn ang="T142">
                      <a:pos x="T68" y="T69"/>
                    </a:cxn>
                    <a:cxn ang="T143">
                      <a:pos x="T70" y="T71"/>
                    </a:cxn>
                    <a:cxn ang="T144">
                      <a:pos x="T72" y="T73"/>
                    </a:cxn>
                    <a:cxn ang="T145">
                      <a:pos x="T74" y="T75"/>
                    </a:cxn>
                    <a:cxn ang="T146">
                      <a:pos x="T76" y="T77"/>
                    </a:cxn>
                    <a:cxn ang="T147">
                      <a:pos x="T78" y="T79"/>
                    </a:cxn>
                    <a:cxn ang="T148">
                      <a:pos x="T80" y="T81"/>
                    </a:cxn>
                    <a:cxn ang="T149">
                      <a:pos x="T82" y="T83"/>
                    </a:cxn>
                    <a:cxn ang="T150">
                      <a:pos x="T84" y="T85"/>
                    </a:cxn>
                    <a:cxn ang="T151">
                      <a:pos x="T86" y="T87"/>
                    </a:cxn>
                    <a:cxn ang="T152">
                      <a:pos x="T88" y="T89"/>
                    </a:cxn>
                    <a:cxn ang="T153">
                      <a:pos x="T90" y="T91"/>
                    </a:cxn>
                    <a:cxn ang="T154">
                      <a:pos x="T92" y="T93"/>
                    </a:cxn>
                    <a:cxn ang="T155">
                      <a:pos x="T94" y="T95"/>
                    </a:cxn>
                    <a:cxn ang="T156">
                      <a:pos x="T96" y="T97"/>
                    </a:cxn>
                    <a:cxn ang="T157">
                      <a:pos x="T98" y="T99"/>
                    </a:cxn>
                    <a:cxn ang="T158">
                      <a:pos x="T100" y="T101"/>
                    </a:cxn>
                    <a:cxn ang="T159">
                      <a:pos x="T102" y="T103"/>
                    </a:cxn>
                    <a:cxn ang="T160">
                      <a:pos x="T104" y="T105"/>
                    </a:cxn>
                    <a:cxn ang="T161">
                      <a:pos x="T106" y="T107"/>
                    </a:cxn>
                  </a:cxnLst>
                  <a:rect l="T162" t="T163" r="T164" b="T165"/>
                  <a:pathLst>
                    <a:path w="148" h="174">
                      <a:moveTo>
                        <a:pt x="10" y="0"/>
                      </a:moveTo>
                      <a:lnTo>
                        <a:pt x="23" y="0"/>
                      </a:lnTo>
                      <a:lnTo>
                        <a:pt x="37" y="18"/>
                      </a:lnTo>
                      <a:lnTo>
                        <a:pt x="34" y="34"/>
                      </a:lnTo>
                      <a:lnTo>
                        <a:pt x="43" y="41"/>
                      </a:lnTo>
                      <a:lnTo>
                        <a:pt x="46" y="52"/>
                      </a:lnTo>
                      <a:lnTo>
                        <a:pt x="57" y="58"/>
                      </a:lnTo>
                      <a:lnTo>
                        <a:pt x="68" y="59"/>
                      </a:lnTo>
                      <a:lnTo>
                        <a:pt x="85" y="67"/>
                      </a:lnTo>
                      <a:lnTo>
                        <a:pt x="97" y="79"/>
                      </a:lnTo>
                      <a:lnTo>
                        <a:pt x="99" y="79"/>
                      </a:lnTo>
                      <a:lnTo>
                        <a:pt x="113" y="87"/>
                      </a:lnTo>
                      <a:lnTo>
                        <a:pt x="113" y="107"/>
                      </a:lnTo>
                      <a:lnTo>
                        <a:pt x="117" y="118"/>
                      </a:lnTo>
                      <a:lnTo>
                        <a:pt x="122" y="124"/>
                      </a:lnTo>
                      <a:lnTo>
                        <a:pt x="126" y="128"/>
                      </a:lnTo>
                      <a:lnTo>
                        <a:pt x="133" y="136"/>
                      </a:lnTo>
                      <a:lnTo>
                        <a:pt x="136" y="145"/>
                      </a:lnTo>
                      <a:lnTo>
                        <a:pt x="147" y="151"/>
                      </a:lnTo>
                      <a:lnTo>
                        <a:pt x="145" y="160"/>
                      </a:lnTo>
                      <a:lnTo>
                        <a:pt x="134" y="161"/>
                      </a:lnTo>
                      <a:lnTo>
                        <a:pt x="131" y="154"/>
                      </a:lnTo>
                      <a:lnTo>
                        <a:pt x="122" y="154"/>
                      </a:lnTo>
                      <a:lnTo>
                        <a:pt x="122" y="173"/>
                      </a:lnTo>
                      <a:lnTo>
                        <a:pt x="114" y="173"/>
                      </a:lnTo>
                      <a:lnTo>
                        <a:pt x="105" y="164"/>
                      </a:lnTo>
                      <a:lnTo>
                        <a:pt x="100" y="160"/>
                      </a:lnTo>
                      <a:lnTo>
                        <a:pt x="100" y="149"/>
                      </a:lnTo>
                      <a:lnTo>
                        <a:pt x="88" y="149"/>
                      </a:lnTo>
                      <a:lnTo>
                        <a:pt x="83" y="160"/>
                      </a:lnTo>
                      <a:lnTo>
                        <a:pt x="79" y="149"/>
                      </a:lnTo>
                      <a:lnTo>
                        <a:pt x="78" y="140"/>
                      </a:lnTo>
                      <a:lnTo>
                        <a:pt x="93" y="136"/>
                      </a:lnTo>
                      <a:lnTo>
                        <a:pt x="102" y="139"/>
                      </a:lnTo>
                      <a:lnTo>
                        <a:pt x="103" y="122"/>
                      </a:lnTo>
                      <a:lnTo>
                        <a:pt x="95" y="116"/>
                      </a:lnTo>
                      <a:lnTo>
                        <a:pt x="89" y="102"/>
                      </a:lnTo>
                      <a:lnTo>
                        <a:pt x="85" y="85"/>
                      </a:lnTo>
                      <a:lnTo>
                        <a:pt x="69" y="80"/>
                      </a:lnTo>
                      <a:lnTo>
                        <a:pt x="63" y="71"/>
                      </a:lnTo>
                      <a:lnTo>
                        <a:pt x="49" y="67"/>
                      </a:lnTo>
                      <a:lnTo>
                        <a:pt x="57" y="84"/>
                      </a:lnTo>
                      <a:lnTo>
                        <a:pt x="43" y="91"/>
                      </a:lnTo>
                      <a:lnTo>
                        <a:pt x="34" y="72"/>
                      </a:lnTo>
                      <a:lnTo>
                        <a:pt x="26" y="68"/>
                      </a:lnTo>
                      <a:lnTo>
                        <a:pt x="26" y="59"/>
                      </a:lnTo>
                      <a:lnTo>
                        <a:pt x="17" y="47"/>
                      </a:lnTo>
                      <a:lnTo>
                        <a:pt x="6" y="41"/>
                      </a:lnTo>
                      <a:lnTo>
                        <a:pt x="0" y="33"/>
                      </a:lnTo>
                      <a:lnTo>
                        <a:pt x="3" y="27"/>
                      </a:lnTo>
                      <a:lnTo>
                        <a:pt x="11" y="31"/>
                      </a:lnTo>
                      <a:lnTo>
                        <a:pt x="14" y="24"/>
                      </a:lnTo>
                      <a:lnTo>
                        <a:pt x="11" y="13"/>
                      </a:lnTo>
                      <a:lnTo>
                        <a:pt x="10" y="0"/>
                      </a:lnTo>
                    </a:path>
                  </a:pathLst>
                </a:custGeom>
                <a:solidFill>
                  <a:srgbClr val="333399"/>
                </a:solidFill>
                <a:ln w="12700" cap="rnd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29770" name="Freeform 22">
                  <a:extLst>
                    <a:ext uri="{FF2B5EF4-FFF2-40B4-BE49-F238E27FC236}">
                      <a16:creationId xmlns:a16="http://schemas.microsoft.com/office/drawing/2014/main" id="{CF4BE2A7-90C8-4E13-9358-8737A221675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512" y="1863"/>
                  <a:ext cx="111" cy="146"/>
                </a:xfrm>
                <a:custGeom>
                  <a:avLst/>
                  <a:gdLst>
                    <a:gd name="T0" fmla="*/ 23 w 111"/>
                    <a:gd name="T1" fmla="*/ 0 h 146"/>
                    <a:gd name="T2" fmla="*/ 44 w 111"/>
                    <a:gd name="T3" fmla="*/ 10 h 146"/>
                    <a:gd name="T4" fmla="*/ 57 w 111"/>
                    <a:gd name="T5" fmla="*/ 19 h 146"/>
                    <a:gd name="T6" fmla="*/ 65 w 111"/>
                    <a:gd name="T7" fmla="*/ 32 h 146"/>
                    <a:gd name="T8" fmla="*/ 72 w 111"/>
                    <a:gd name="T9" fmla="*/ 32 h 146"/>
                    <a:gd name="T10" fmla="*/ 70 w 111"/>
                    <a:gd name="T11" fmla="*/ 40 h 146"/>
                    <a:gd name="T12" fmla="*/ 79 w 111"/>
                    <a:gd name="T13" fmla="*/ 46 h 146"/>
                    <a:gd name="T14" fmla="*/ 85 w 111"/>
                    <a:gd name="T15" fmla="*/ 55 h 146"/>
                    <a:gd name="T16" fmla="*/ 99 w 111"/>
                    <a:gd name="T17" fmla="*/ 71 h 146"/>
                    <a:gd name="T18" fmla="*/ 110 w 111"/>
                    <a:gd name="T19" fmla="*/ 91 h 146"/>
                    <a:gd name="T20" fmla="*/ 90 w 111"/>
                    <a:gd name="T21" fmla="*/ 89 h 146"/>
                    <a:gd name="T22" fmla="*/ 77 w 111"/>
                    <a:gd name="T23" fmla="*/ 86 h 146"/>
                    <a:gd name="T24" fmla="*/ 86 w 111"/>
                    <a:gd name="T25" fmla="*/ 100 h 146"/>
                    <a:gd name="T26" fmla="*/ 86 w 111"/>
                    <a:gd name="T27" fmla="*/ 109 h 146"/>
                    <a:gd name="T28" fmla="*/ 86 w 111"/>
                    <a:gd name="T29" fmla="*/ 117 h 146"/>
                    <a:gd name="T30" fmla="*/ 80 w 111"/>
                    <a:gd name="T31" fmla="*/ 112 h 146"/>
                    <a:gd name="T32" fmla="*/ 74 w 111"/>
                    <a:gd name="T33" fmla="*/ 106 h 146"/>
                    <a:gd name="T34" fmla="*/ 61 w 111"/>
                    <a:gd name="T35" fmla="*/ 97 h 146"/>
                    <a:gd name="T36" fmla="*/ 53 w 111"/>
                    <a:gd name="T37" fmla="*/ 93 h 146"/>
                    <a:gd name="T38" fmla="*/ 43 w 111"/>
                    <a:gd name="T39" fmla="*/ 97 h 146"/>
                    <a:gd name="T40" fmla="*/ 35 w 111"/>
                    <a:gd name="T41" fmla="*/ 100 h 146"/>
                    <a:gd name="T42" fmla="*/ 40 w 111"/>
                    <a:gd name="T43" fmla="*/ 108 h 146"/>
                    <a:gd name="T44" fmla="*/ 51 w 111"/>
                    <a:gd name="T45" fmla="*/ 112 h 146"/>
                    <a:gd name="T46" fmla="*/ 63 w 111"/>
                    <a:gd name="T47" fmla="*/ 118 h 146"/>
                    <a:gd name="T48" fmla="*/ 66 w 111"/>
                    <a:gd name="T49" fmla="*/ 129 h 146"/>
                    <a:gd name="T50" fmla="*/ 65 w 111"/>
                    <a:gd name="T51" fmla="*/ 141 h 146"/>
                    <a:gd name="T52" fmla="*/ 65 w 111"/>
                    <a:gd name="T53" fmla="*/ 145 h 146"/>
                    <a:gd name="T54" fmla="*/ 61 w 111"/>
                    <a:gd name="T55" fmla="*/ 145 h 146"/>
                    <a:gd name="T56" fmla="*/ 53 w 111"/>
                    <a:gd name="T57" fmla="*/ 141 h 146"/>
                    <a:gd name="T58" fmla="*/ 51 w 111"/>
                    <a:gd name="T59" fmla="*/ 139 h 146"/>
                    <a:gd name="T60" fmla="*/ 46 w 111"/>
                    <a:gd name="T61" fmla="*/ 136 h 146"/>
                    <a:gd name="T62" fmla="*/ 43 w 111"/>
                    <a:gd name="T63" fmla="*/ 143 h 146"/>
                    <a:gd name="T64" fmla="*/ 35 w 111"/>
                    <a:gd name="T65" fmla="*/ 145 h 146"/>
                    <a:gd name="T66" fmla="*/ 30 w 111"/>
                    <a:gd name="T67" fmla="*/ 139 h 146"/>
                    <a:gd name="T68" fmla="*/ 30 w 111"/>
                    <a:gd name="T69" fmla="*/ 128 h 146"/>
                    <a:gd name="T70" fmla="*/ 29 w 111"/>
                    <a:gd name="T71" fmla="*/ 119 h 146"/>
                    <a:gd name="T72" fmla="*/ 22 w 111"/>
                    <a:gd name="T73" fmla="*/ 116 h 146"/>
                    <a:gd name="T74" fmla="*/ 14 w 111"/>
                    <a:gd name="T75" fmla="*/ 122 h 146"/>
                    <a:gd name="T76" fmla="*/ 3 w 111"/>
                    <a:gd name="T77" fmla="*/ 122 h 146"/>
                    <a:gd name="T78" fmla="*/ 0 w 111"/>
                    <a:gd name="T79" fmla="*/ 117 h 146"/>
                    <a:gd name="T80" fmla="*/ 3 w 111"/>
                    <a:gd name="T81" fmla="*/ 104 h 146"/>
                    <a:gd name="T82" fmla="*/ 11 w 111"/>
                    <a:gd name="T83" fmla="*/ 95 h 146"/>
                    <a:gd name="T84" fmla="*/ 10 w 111"/>
                    <a:gd name="T85" fmla="*/ 72 h 146"/>
                    <a:gd name="T86" fmla="*/ 10 w 111"/>
                    <a:gd name="T87" fmla="*/ 68 h 146"/>
                    <a:gd name="T88" fmla="*/ 19 w 111"/>
                    <a:gd name="T89" fmla="*/ 65 h 146"/>
                    <a:gd name="T90" fmla="*/ 25 w 111"/>
                    <a:gd name="T91" fmla="*/ 71 h 146"/>
                    <a:gd name="T92" fmla="*/ 39 w 111"/>
                    <a:gd name="T93" fmla="*/ 74 h 146"/>
                    <a:gd name="T94" fmla="*/ 39 w 111"/>
                    <a:gd name="T95" fmla="*/ 64 h 146"/>
                    <a:gd name="T96" fmla="*/ 32 w 111"/>
                    <a:gd name="T97" fmla="*/ 58 h 146"/>
                    <a:gd name="T98" fmla="*/ 30 w 111"/>
                    <a:gd name="T99" fmla="*/ 55 h 146"/>
                    <a:gd name="T100" fmla="*/ 33 w 111"/>
                    <a:gd name="T101" fmla="*/ 55 h 146"/>
                    <a:gd name="T102" fmla="*/ 37 w 111"/>
                    <a:gd name="T103" fmla="*/ 55 h 146"/>
                    <a:gd name="T104" fmla="*/ 40 w 111"/>
                    <a:gd name="T105" fmla="*/ 55 h 146"/>
                    <a:gd name="T106" fmla="*/ 43 w 111"/>
                    <a:gd name="T107" fmla="*/ 55 h 146"/>
                    <a:gd name="T108" fmla="*/ 46 w 111"/>
                    <a:gd name="T109" fmla="*/ 50 h 146"/>
                    <a:gd name="T110" fmla="*/ 45 w 111"/>
                    <a:gd name="T111" fmla="*/ 46 h 146"/>
                    <a:gd name="T112" fmla="*/ 42 w 111"/>
                    <a:gd name="T113" fmla="*/ 36 h 146"/>
                    <a:gd name="T114" fmla="*/ 32 w 111"/>
                    <a:gd name="T115" fmla="*/ 26 h 146"/>
                    <a:gd name="T116" fmla="*/ 22 w 111"/>
                    <a:gd name="T117" fmla="*/ 22 h 146"/>
                    <a:gd name="T118" fmla="*/ 17 w 111"/>
                    <a:gd name="T119" fmla="*/ 14 h 146"/>
                    <a:gd name="T120" fmla="*/ 23 w 111"/>
                    <a:gd name="T121" fmla="*/ 0 h 14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w 111"/>
                    <a:gd name="T184" fmla="*/ 0 h 146"/>
                    <a:gd name="T185" fmla="*/ 111 w 111"/>
                    <a:gd name="T186" fmla="*/ 146 h 146"/>
                  </a:gdLst>
                  <a:ahLst/>
                  <a:cxnLst>
                    <a:cxn ang="T122">
                      <a:pos x="T0" y="T1"/>
                    </a:cxn>
                    <a:cxn ang="T123">
                      <a:pos x="T2" y="T3"/>
                    </a:cxn>
                    <a:cxn ang="T124">
                      <a:pos x="T4" y="T5"/>
                    </a:cxn>
                    <a:cxn ang="T125">
                      <a:pos x="T6" y="T7"/>
                    </a:cxn>
                    <a:cxn ang="T126">
                      <a:pos x="T8" y="T9"/>
                    </a:cxn>
                    <a:cxn ang="T127">
                      <a:pos x="T10" y="T11"/>
                    </a:cxn>
                    <a:cxn ang="T128">
                      <a:pos x="T12" y="T13"/>
                    </a:cxn>
                    <a:cxn ang="T129">
                      <a:pos x="T14" y="T15"/>
                    </a:cxn>
                    <a:cxn ang="T130">
                      <a:pos x="T16" y="T17"/>
                    </a:cxn>
                    <a:cxn ang="T131">
                      <a:pos x="T18" y="T19"/>
                    </a:cxn>
                    <a:cxn ang="T132">
                      <a:pos x="T20" y="T21"/>
                    </a:cxn>
                    <a:cxn ang="T133">
                      <a:pos x="T22" y="T23"/>
                    </a:cxn>
                    <a:cxn ang="T134">
                      <a:pos x="T24" y="T25"/>
                    </a:cxn>
                    <a:cxn ang="T135">
                      <a:pos x="T26" y="T27"/>
                    </a:cxn>
                    <a:cxn ang="T136">
                      <a:pos x="T28" y="T29"/>
                    </a:cxn>
                    <a:cxn ang="T137">
                      <a:pos x="T30" y="T31"/>
                    </a:cxn>
                    <a:cxn ang="T138">
                      <a:pos x="T32" y="T33"/>
                    </a:cxn>
                    <a:cxn ang="T139">
                      <a:pos x="T34" y="T35"/>
                    </a:cxn>
                    <a:cxn ang="T140">
                      <a:pos x="T36" y="T37"/>
                    </a:cxn>
                    <a:cxn ang="T141">
                      <a:pos x="T38" y="T39"/>
                    </a:cxn>
                    <a:cxn ang="T142">
                      <a:pos x="T40" y="T41"/>
                    </a:cxn>
                    <a:cxn ang="T143">
                      <a:pos x="T42" y="T43"/>
                    </a:cxn>
                    <a:cxn ang="T144">
                      <a:pos x="T44" y="T45"/>
                    </a:cxn>
                    <a:cxn ang="T145">
                      <a:pos x="T46" y="T47"/>
                    </a:cxn>
                    <a:cxn ang="T146">
                      <a:pos x="T48" y="T49"/>
                    </a:cxn>
                    <a:cxn ang="T147">
                      <a:pos x="T50" y="T51"/>
                    </a:cxn>
                    <a:cxn ang="T148">
                      <a:pos x="T52" y="T53"/>
                    </a:cxn>
                    <a:cxn ang="T149">
                      <a:pos x="T54" y="T55"/>
                    </a:cxn>
                    <a:cxn ang="T150">
                      <a:pos x="T56" y="T57"/>
                    </a:cxn>
                    <a:cxn ang="T151">
                      <a:pos x="T58" y="T59"/>
                    </a:cxn>
                    <a:cxn ang="T152">
                      <a:pos x="T60" y="T61"/>
                    </a:cxn>
                    <a:cxn ang="T153">
                      <a:pos x="T62" y="T63"/>
                    </a:cxn>
                    <a:cxn ang="T154">
                      <a:pos x="T64" y="T65"/>
                    </a:cxn>
                    <a:cxn ang="T155">
                      <a:pos x="T66" y="T67"/>
                    </a:cxn>
                    <a:cxn ang="T156">
                      <a:pos x="T68" y="T69"/>
                    </a:cxn>
                    <a:cxn ang="T157">
                      <a:pos x="T70" y="T71"/>
                    </a:cxn>
                    <a:cxn ang="T158">
                      <a:pos x="T72" y="T73"/>
                    </a:cxn>
                    <a:cxn ang="T159">
                      <a:pos x="T74" y="T75"/>
                    </a:cxn>
                    <a:cxn ang="T160">
                      <a:pos x="T76" y="T77"/>
                    </a:cxn>
                    <a:cxn ang="T161">
                      <a:pos x="T78" y="T79"/>
                    </a:cxn>
                    <a:cxn ang="T162">
                      <a:pos x="T80" y="T81"/>
                    </a:cxn>
                    <a:cxn ang="T163">
                      <a:pos x="T82" y="T83"/>
                    </a:cxn>
                    <a:cxn ang="T164">
                      <a:pos x="T84" y="T85"/>
                    </a:cxn>
                    <a:cxn ang="T165">
                      <a:pos x="T86" y="T87"/>
                    </a:cxn>
                    <a:cxn ang="T166">
                      <a:pos x="T88" y="T89"/>
                    </a:cxn>
                    <a:cxn ang="T167">
                      <a:pos x="T90" y="T91"/>
                    </a:cxn>
                    <a:cxn ang="T168">
                      <a:pos x="T92" y="T93"/>
                    </a:cxn>
                    <a:cxn ang="T169">
                      <a:pos x="T94" y="T95"/>
                    </a:cxn>
                    <a:cxn ang="T170">
                      <a:pos x="T96" y="T97"/>
                    </a:cxn>
                    <a:cxn ang="T171">
                      <a:pos x="T98" y="T99"/>
                    </a:cxn>
                    <a:cxn ang="T172">
                      <a:pos x="T100" y="T101"/>
                    </a:cxn>
                    <a:cxn ang="T173">
                      <a:pos x="T102" y="T103"/>
                    </a:cxn>
                    <a:cxn ang="T174">
                      <a:pos x="T104" y="T105"/>
                    </a:cxn>
                    <a:cxn ang="T175">
                      <a:pos x="T106" y="T107"/>
                    </a:cxn>
                    <a:cxn ang="T176">
                      <a:pos x="T108" y="T109"/>
                    </a:cxn>
                    <a:cxn ang="T177">
                      <a:pos x="T110" y="T111"/>
                    </a:cxn>
                    <a:cxn ang="T178">
                      <a:pos x="T112" y="T113"/>
                    </a:cxn>
                    <a:cxn ang="T179">
                      <a:pos x="T114" y="T115"/>
                    </a:cxn>
                    <a:cxn ang="T180">
                      <a:pos x="T116" y="T117"/>
                    </a:cxn>
                    <a:cxn ang="T181">
                      <a:pos x="T118" y="T119"/>
                    </a:cxn>
                    <a:cxn ang="T182">
                      <a:pos x="T120" y="T121"/>
                    </a:cxn>
                  </a:cxnLst>
                  <a:rect l="T183" t="T184" r="T185" b="T186"/>
                  <a:pathLst>
                    <a:path w="111" h="146">
                      <a:moveTo>
                        <a:pt x="23" y="0"/>
                      </a:moveTo>
                      <a:lnTo>
                        <a:pt x="44" y="10"/>
                      </a:lnTo>
                      <a:lnTo>
                        <a:pt x="57" y="19"/>
                      </a:lnTo>
                      <a:lnTo>
                        <a:pt x="65" y="32"/>
                      </a:lnTo>
                      <a:lnTo>
                        <a:pt x="72" y="32"/>
                      </a:lnTo>
                      <a:lnTo>
                        <a:pt x="70" y="40"/>
                      </a:lnTo>
                      <a:lnTo>
                        <a:pt x="79" y="46"/>
                      </a:lnTo>
                      <a:lnTo>
                        <a:pt x="85" y="55"/>
                      </a:lnTo>
                      <a:lnTo>
                        <a:pt x="99" y="71"/>
                      </a:lnTo>
                      <a:lnTo>
                        <a:pt x="110" y="91"/>
                      </a:lnTo>
                      <a:lnTo>
                        <a:pt x="90" y="89"/>
                      </a:lnTo>
                      <a:lnTo>
                        <a:pt x="77" y="86"/>
                      </a:lnTo>
                      <a:lnTo>
                        <a:pt x="86" y="100"/>
                      </a:lnTo>
                      <a:lnTo>
                        <a:pt x="86" y="109"/>
                      </a:lnTo>
                      <a:lnTo>
                        <a:pt x="86" y="117"/>
                      </a:lnTo>
                      <a:lnTo>
                        <a:pt x="80" y="112"/>
                      </a:lnTo>
                      <a:lnTo>
                        <a:pt x="74" y="106"/>
                      </a:lnTo>
                      <a:lnTo>
                        <a:pt x="61" y="97"/>
                      </a:lnTo>
                      <a:lnTo>
                        <a:pt x="53" y="93"/>
                      </a:lnTo>
                      <a:lnTo>
                        <a:pt x="43" y="97"/>
                      </a:lnTo>
                      <a:lnTo>
                        <a:pt x="35" y="100"/>
                      </a:lnTo>
                      <a:lnTo>
                        <a:pt x="40" y="108"/>
                      </a:lnTo>
                      <a:lnTo>
                        <a:pt x="51" y="112"/>
                      </a:lnTo>
                      <a:lnTo>
                        <a:pt x="63" y="118"/>
                      </a:lnTo>
                      <a:lnTo>
                        <a:pt x="66" y="129"/>
                      </a:lnTo>
                      <a:lnTo>
                        <a:pt x="65" y="141"/>
                      </a:lnTo>
                      <a:lnTo>
                        <a:pt x="65" y="145"/>
                      </a:lnTo>
                      <a:lnTo>
                        <a:pt x="61" y="145"/>
                      </a:lnTo>
                      <a:lnTo>
                        <a:pt x="53" y="141"/>
                      </a:lnTo>
                      <a:lnTo>
                        <a:pt x="51" y="139"/>
                      </a:lnTo>
                      <a:lnTo>
                        <a:pt x="46" y="136"/>
                      </a:lnTo>
                      <a:lnTo>
                        <a:pt x="43" y="143"/>
                      </a:lnTo>
                      <a:lnTo>
                        <a:pt x="35" y="145"/>
                      </a:lnTo>
                      <a:lnTo>
                        <a:pt x="30" y="139"/>
                      </a:lnTo>
                      <a:lnTo>
                        <a:pt x="30" y="128"/>
                      </a:lnTo>
                      <a:lnTo>
                        <a:pt x="29" y="119"/>
                      </a:lnTo>
                      <a:lnTo>
                        <a:pt x="22" y="116"/>
                      </a:lnTo>
                      <a:lnTo>
                        <a:pt x="14" y="122"/>
                      </a:lnTo>
                      <a:lnTo>
                        <a:pt x="3" y="122"/>
                      </a:lnTo>
                      <a:lnTo>
                        <a:pt x="0" y="117"/>
                      </a:lnTo>
                      <a:lnTo>
                        <a:pt x="3" y="104"/>
                      </a:lnTo>
                      <a:lnTo>
                        <a:pt x="11" y="95"/>
                      </a:lnTo>
                      <a:lnTo>
                        <a:pt x="10" y="72"/>
                      </a:lnTo>
                      <a:lnTo>
                        <a:pt x="10" y="68"/>
                      </a:lnTo>
                      <a:lnTo>
                        <a:pt x="19" y="65"/>
                      </a:lnTo>
                      <a:lnTo>
                        <a:pt x="25" y="71"/>
                      </a:lnTo>
                      <a:lnTo>
                        <a:pt x="39" y="74"/>
                      </a:lnTo>
                      <a:lnTo>
                        <a:pt x="39" y="64"/>
                      </a:lnTo>
                      <a:lnTo>
                        <a:pt x="32" y="58"/>
                      </a:lnTo>
                      <a:lnTo>
                        <a:pt x="30" y="55"/>
                      </a:lnTo>
                      <a:lnTo>
                        <a:pt x="33" y="55"/>
                      </a:lnTo>
                      <a:lnTo>
                        <a:pt x="37" y="55"/>
                      </a:lnTo>
                      <a:lnTo>
                        <a:pt x="40" y="55"/>
                      </a:lnTo>
                      <a:lnTo>
                        <a:pt x="43" y="55"/>
                      </a:lnTo>
                      <a:lnTo>
                        <a:pt x="46" y="50"/>
                      </a:lnTo>
                      <a:lnTo>
                        <a:pt x="45" y="46"/>
                      </a:lnTo>
                      <a:lnTo>
                        <a:pt x="42" y="36"/>
                      </a:lnTo>
                      <a:lnTo>
                        <a:pt x="32" y="26"/>
                      </a:lnTo>
                      <a:lnTo>
                        <a:pt x="22" y="22"/>
                      </a:lnTo>
                      <a:lnTo>
                        <a:pt x="17" y="14"/>
                      </a:lnTo>
                      <a:lnTo>
                        <a:pt x="23" y="0"/>
                      </a:lnTo>
                    </a:path>
                  </a:pathLst>
                </a:custGeom>
                <a:solidFill>
                  <a:srgbClr val="333399"/>
                </a:solidFill>
                <a:ln w="12700" cap="rnd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29771" name="Freeform 23">
                  <a:extLst>
                    <a:ext uri="{FF2B5EF4-FFF2-40B4-BE49-F238E27FC236}">
                      <a16:creationId xmlns:a16="http://schemas.microsoft.com/office/drawing/2014/main" id="{E7F6419C-8063-412B-9F0F-A136201484C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390" y="1687"/>
                  <a:ext cx="119" cy="122"/>
                </a:xfrm>
                <a:custGeom>
                  <a:avLst/>
                  <a:gdLst>
                    <a:gd name="T0" fmla="*/ 0 w 119"/>
                    <a:gd name="T1" fmla="*/ 0 h 122"/>
                    <a:gd name="T2" fmla="*/ 11 w 119"/>
                    <a:gd name="T3" fmla="*/ 0 h 122"/>
                    <a:gd name="T4" fmla="*/ 14 w 119"/>
                    <a:gd name="T5" fmla="*/ 8 h 122"/>
                    <a:gd name="T6" fmla="*/ 31 w 119"/>
                    <a:gd name="T7" fmla="*/ 21 h 122"/>
                    <a:gd name="T8" fmla="*/ 37 w 119"/>
                    <a:gd name="T9" fmla="*/ 35 h 122"/>
                    <a:gd name="T10" fmla="*/ 48 w 119"/>
                    <a:gd name="T11" fmla="*/ 37 h 122"/>
                    <a:gd name="T12" fmla="*/ 57 w 119"/>
                    <a:gd name="T13" fmla="*/ 40 h 122"/>
                    <a:gd name="T14" fmla="*/ 64 w 119"/>
                    <a:gd name="T15" fmla="*/ 45 h 122"/>
                    <a:gd name="T16" fmla="*/ 72 w 119"/>
                    <a:gd name="T17" fmla="*/ 45 h 122"/>
                    <a:gd name="T18" fmla="*/ 82 w 119"/>
                    <a:gd name="T19" fmla="*/ 54 h 122"/>
                    <a:gd name="T20" fmla="*/ 91 w 119"/>
                    <a:gd name="T21" fmla="*/ 61 h 122"/>
                    <a:gd name="T22" fmla="*/ 101 w 119"/>
                    <a:gd name="T23" fmla="*/ 65 h 122"/>
                    <a:gd name="T24" fmla="*/ 99 w 119"/>
                    <a:gd name="T25" fmla="*/ 70 h 122"/>
                    <a:gd name="T26" fmla="*/ 93 w 119"/>
                    <a:gd name="T27" fmla="*/ 73 h 122"/>
                    <a:gd name="T28" fmla="*/ 87 w 119"/>
                    <a:gd name="T29" fmla="*/ 73 h 122"/>
                    <a:gd name="T30" fmla="*/ 85 w 119"/>
                    <a:gd name="T31" fmla="*/ 77 h 122"/>
                    <a:gd name="T32" fmla="*/ 95 w 119"/>
                    <a:gd name="T33" fmla="*/ 85 h 122"/>
                    <a:gd name="T34" fmla="*/ 105 w 119"/>
                    <a:gd name="T35" fmla="*/ 94 h 122"/>
                    <a:gd name="T36" fmla="*/ 118 w 119"/>
                    <a:gd name="T37" fmla="*/ 101 h 122"/>
                    <a:gd name="T38" fmla="*/ 108 w 119"/>
                    <a:gd name="T39" fmla="*/ 112 h 122"/>
                    <a:gd name="T40" fmla="*/ 102 w 119"/>
                    <a:gd name="T41" fmla="*/ 114 h 122"/>
                    <a:gd name="T42" fmla="*/ 103 w 119"/>
                    <a:gd name="T43" fmla="*/ 121 h 122"/>
                    <a:gd name="T44" fmla="*/ 91 w 119"/>
                    <a:gd name="T45" fmla="*/ 121 h 122"/>
                    <a:gd name="T46" fmla="*/ 86 w 119"/>
                    <a:gd name="T47" fmla="*/ 116 h 122"/>
                    <a:gd name="T48" fmla="*/ 75 w 119"/>
                    <a:gd name="T49" fmla="*/ 106 h 122"/>
                    <a:gd name="T50" fmla="*/ 69 w 119"/>
                    <a:gd name="T51" fmla="*/ 95 h 122"/>
                    <a:gd name="T52" fmla="*/ 59 w 119"/>
                    <a:gd name="T53" fmla="*/ 78 h 122"/>
                    <a:gd name="T54" fmla="*/ 46 w 119"/>
                    <a:gd name="T55" fmla="*/ 65 h 122"/>
                    <a:gd name="T56" fmla="*/ 32 w 119"/>
                    <a:gd name="T57" fmla="*/ 46 h 122"/>
                    <a:gd name="T58" fmla="*/ 24 w 119"/>
                    <a:gd name="T59" fmla="*/ 41 h 122"/>
                    <a:gd name="T60" fmla="*/ 15 w 119"/>
                    <a:gd name="T61" fmla="*/ 37 h 122"/>
                    <a:gd name="T62" fmla="*/ 13 w 119"/>
                    <a:gd name="T63" fmla="*/ 26 h 122"/>
                    <a:gd name="T64" fmla="*/ 1 w 119"/>
                    <a:gd name="T65" fmla="*/ 19 h 122"/>
                    <a:gd name="T66" fmla="*/ 1 w 119"/>
                    <a:gd name="T67" fmla="*/ 12 h 122"/>
                    <a:gd name="T68" fmla="*/ 0 w 119"/>
                    <a:gd name="T69" fmla="*/ 0 h 122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w 119"/>
                    <a:gd name="T106" fmla="*/ 0 h 122"/>
                    <a:gd name="T107" fmla="*/ 119 w 119"/>
                    <a:gd name="T108" fmla="*/ 122 h 122"/>
                  </a:gdLst>
                  <a:ahLst/>
                  <a:cxnLst>
                    <a:cxn ang="T70">
                      <a:pos x="T0" y="T1"/>
                    </a:cxn>
                    <a:cxn ang="T71">
                      <a:pos x="T2" y="T3"/>
                    </a:cxn>
                    <a:cxn ang="T72">
                      <a:pos x="T4" y="T5"/>
                    </a:cxn>
                    <a:cxn ang="T73">
                      <a:pos x="T6" y="T7"/>
                    </a:cxn>
                    <a:cxn ang="T74">
                      <a:pos x="T8" y="T9"/>
                    </a:cxn>
                    <a:cxn ang="T75">
                      <a:pos x="T10" y="T11"/>
                    </a:cxn>
                    <a:cxn ang="T76">
                      <a:pos x="T12" y="T13"/>
                    </a:cxn>
                    <a:cxn ang="T77">
                      <a:pos x="T14" y="T15"/>
                    </a:cxn>
                    <a:cxn ang="T78">
                      <a:pos x="T16" y="T17"/>
                    </a:cxn>
                    <a:cxn ang="T79">
                      <a:pos x="T18" y="T19"/>
                    </a:cxn>
                    <a:cxn ang="T80">
                      <a:pos x="T20" y="T21"/>
                    </a:cxn>
                    <a:cxn ang="T81">
                      <a:pos x="T22" y="T23"/>
                    </a:cxn>
                    <a:cxn ang="T82">
                      <a:pos x="T24" y="T25"/>
                    </a:cxn>
                    <a:cxn ang="T83">
                      <a:pos x="T26" y="T27"/>
                    </a:cxn>
                    <a:cxn ang="T84">
                      <a:pos x="T28" y="T29"/>
                    </a:cxn>
                    <a:cxn ang="T85">
                      <a:pos x="T30" y="T31"/>
                    </a:cxn>
                    <a:cxn ang="T86">
                      <a:pos x="T32" y="T33"/>
                    </a:cxn>
                    <a:cxn ang="T87">
                      <a:pos x="T34" y="T35"/>
                    </a:cxn>
                    <a:cxn ang="T88">
                      <a:pos x="T36" y="T37"/>
                    </a:cxn>
                    <a:cxn ang="T89">
                      <a:pos x="T38" y="T39"/>
                    </a:cxn>
                    <a:cxn ang="T90">
                      <a:pos x="T40" y="T41"/>
                    </a:cxn>
                    <a:cxn ang="T91">
                      <a:pos x="T42" y="T43"/>
                    </a:cxn>
                    <a:cxn ang="T92">
                      <a:pos x="T44" y="T45"/>
                    </a:cxn>
                    <a:cxn ang="T93">
                      <a:pos x="T46" y="T47"/>
                    </a:cxn>
                    <a:cxn ang="T94">
                      <a:pos x="T48" y="T49"/>
                    </a:cxn>
                    <a:cxn ang="T95">
                      <a:pos x="T50" y="T51"/>
                    </a:cxn>
                    <a:cxn ang="T96">
                      <a:pos x="T52" y="T53"/>
                    </a:cxn>
                    <a:cxn ang="T97">
                      <a:pos x="T54" y="T55"/>
                    </a:cxn>
                    <a:cxn ang="T98">
                      <a:pos x="T56" y="T57"/>
                    </a:cxn>
                    <a:cxn ang="T99">
                      <a:pos x="T58" y="T59"/>
                    </a:cxn>
                    <a:cxn ang="T100">
                      <a:pos x="T60" y="T61"/>
                    </a:cxn>
                    <a:cxn ang="T101">
                      <a:pos x="T62" y="T63"/>
                    </a:cxn>
                    <a:cxn ang="T102">
                      <a:pos x="T64" y="T65"/>
                    </a:cxn>
                    <a:cxn ang="T103">
                      <a:pos x="T66" y="T67"/>
                    </a:cxn>
                    <a:cxn ang="T104">
                      <a:pos x="T68" y="T69"/>
                    </a:cxn>
                  </a:cxnLst>
                  <a:rect l="T105" t="T106" r="T107" b="T108"/>
                  <a:pathLst>
                    <a:path w="119" h="122">
                      <a:moveTo>
                        <a:pt x="0" y="0"/>
                      </a:moveTo>
                      <a:lnTo>
                        <a:pt x="11" y="0"/>
                      </a:lnTo>
                      <a:lnTo>
                        <a:pt x="14" y="8"/>
                      </a:lnTo>
                      <a:lnTo>
                        <a:pt x="31" y="21"/>
                      </a:lnTo>
                      <a:lnTo>
                        <a:pt x="37" y="35"/>
                      </a:lnTo>
                      <a:lnTo>
                        <a:pt x="48" y="37"/>
                      </a:lnTo>
                      <a:lnTo>
                        <a:pt x="57" y="40"/>
                      </a:lnTo>
                      <a:lnTo>
                        <a:pt x="64" y="45"/>
                      </a:lnTo>
                      <a:lnTo>
                        <a:pt x="72" y="45"/>
                      </a:lnTo>
                      <a:lnTo>
                        <a:pt x="82" y="54"/>
                      </a:lnTo>
                      <a:lnTo>
                        <a:pt x="91" y="61"/>
                      </a:lnTo>
                      <a:lnTo>
                        <a:pt x="101" y="65"/>
                      </a:lnTo>
                      <a:lnTo>
                        <a:pt x="99" y="70"/>
                      </a:lnTo>
                      <a:lnTo>
                        <a:pt x="93" y="73"/>
                      </a:lnTo>
                      <a:lnTo>
                        <a:pt x="87" y="73"/>
                      </a:lnTo>
                      <a:lnTo>
                        <a:pt x="85" y="77"/>
                      </a:lnTo>
                      <a:lnTo>
                        <a:pt x="95" y="85"/>
                      </a:lnTo>
                      <a:lnTo>
                        <a:pt x="105" y="94"/>
                      </a:lnTo>
                      <a:lnTo>
                        <a:pt x="118" y="101"/>
                      </a:lnTo>
                      <a:lnTo>
                        <a:pt x="108" y="112"/>
                      </a:lnTo>
                      <a:lnTo>
                        <a:pt x="102" y="114"/>
                      </a:lnTo>
                      <a:lnTo>
                        <a:pt x="103" y="121"/>
                      </a:lnTo>
                      <a:lnTo>
                        <a:pt x="91" y="121"/>
                      </a:lnTo>
                      <a:lnTo>
                        <a:pt x="86" y="116"/>
                      </a:lnTo>
                      <a:lnTo>
                        <a:pt x="75" y="106"/>
                      </a:lnTo>
                      <a:lnTo>
                        <a:pt x="69" y="95"/>
                      </a:lnTo>
                      <a:lnTo>
                        <a:pt x="59" y="78"/>
                      </a:lnTo>
                      <a:lnTo>
                        <a:pt x="46" y="65"/>
                      </a:lnTo>
                      <a:lnTo>
                        <a:pt x="32" y="46"/>
                      </a:lnTo>
                      <a:lnTo>
                        <a:pt x="24" y="41"/>
                      </a:lnTo>
                      <a:lnTo>
                        <a:pt x="15" y="37"/>
                      </a:lnTo>
                      <a:lnTo>
                        <a:pt x="13" y="26"/>
                      </a:lnTo>
                      <a:lnTo>
                        <a:pt x="1" y="19"/>
                      </a:lnTo>
                      <a:lnTo>
                        <a:pt x="1" y="12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333399"/>
                </a:solidFill>
                <a:ln w="12700" cap="rnd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  <p:sp>
            <p:nvSpPr>
              <p:cNvPr id="29750" name="Freeform 24">
                <a:extLst>
                  <a:ext uri="{FF2B5EF4-FFF2-40B4-BE49-F238E27FC236}">
                    <a16:creationId xmlns:a16="http://schemas.microsoft.com/office/drawing/2014/main" id="{240F14E9-0458-4AC2-8B5F-9AE95727CB2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52" y="1932"/>
                <a:ext cx="855" cy="905"/>
              </a:xfrm>
              <a:custGeom>
                <a:avLst/>
                <a:gdLst>
                  <a:gd name="T0" fmla="*/ 653 w 855"/>
                  <a:gd name="T1" fmla="*/ 146 h 905"/>
                  <a:gd name="T2" fmla="*/ 733 w 855"/>
                  <a:gd name="T3" fmla="*/ 294 h 905"/>
                  <a:gd name="T4" fmla="*/ 764 w 855"/>
                  <a:gd name="T5" fmla="*/ 334 h 905"/>
                  <a:gd name="T6" fmla="*/ 834 w 855"/>
                  <a:gd name="T7" fmla="*/ 324 h 905"/>
                  <a:gd name="T8" fmla="*/ 852 w 855"/>
                  <a:gd name="T9" fmla="*/ 360 h 905"/>
                  <a:gd name="T10" fmla="*/ 768 w 855"/>
                  <a:gd name="T11" fmla="*/ 461 h 905"/>
                  <a:gd name="T12" fmla="*/ 700 w 855"/>
                  <a:gd name="T13" fmla="*/ 577 h 905"/>
                  <a:gd name="T14" fmla="*/ 710 w 855"/>
                  <a:gd name="T15" fmla="*/ 620 h 905"/>
                  <a:gd name="T16" fmla="*/ 710 w 855"/>
                  <a:gd name="T17" fmla="*/ 663 h 905"/>
                  <a:gd name="T18" fmla="*/ 679 w 855"/>
                  <a:gd name="T19" fmla="*/ 678 h 905"/>
                  <a:gd name="T20" fmla="*/ 634 w 855"/>
                  <a:gd name="T21" fmla="*/ 736 h 905"/>
                  <a:gd name="T22" fmla="*/ 618 w 855"/>
                  <a:gd name="T23" fmla="*/ 785 h 905"/>
                  <a:gd name="T24" fmla="*/ 574 w 855"/>
                  <a:gd name="T25" fmla="*/ 852 h 905"/>
                  <a:gd name="T26" fmla="*/ 551 w 855"/>
                  <a:gd name="T27" fmla="*/ 868 h 905"/>
                  <a:gd name="T28" fmla="*/ 499 w 855"/>
                  <a:gd name="T29" fmla="*/ 901 h 905"/>
                  <a:gd name="T30" fmla="*/ 435 w 855"/>
                  <a:gd name="T31" fmla="*/ 890 h 905"/>
                  <a:gd name="T32" fmla="*/ 429 w 855"/>
                  <a:gd name="T33" fmla="*/ 857 h 905"/>
                  <a:gd name="T34" fmla="*/ 400 w 855"/>
                  <a:gd name="T35" fmla="*/ 813 h 905"/>
                  <a:gd name="T36" fmla="*/ 395 w 855"/>
                  <a:gd name="T37" fmla="*/ 775 h 905"/>
                  <a:gd name="T38" fmla="*/ 387 w 855"/>
                  <a:gd name="T39" fmla="*/ 750 h 905"/>
                  <a:gd name="T40" fmla="*/ 360 w 855"/>
                  <a:gd name="T41" fmla="*/ 721 h 905"/>
                  <a:gd name="T42" fmla="*/ 343 w 855"/>
                  <a:gd name="T43" fmla="*/ 685 h 905"/>
                  <a:gd name="T44" fmla="*/ 367 w 855"/>
                  <a:gd name="T45" fmla="*/ 623 h 905"/>
                  <a:gd name="T46" fmla="*/ 355 w 855"/>
                  <a:gd name="T47" fmla="*/ 535 h 905"/>
                  <a:gd name="T48" fmla="*/ 318 w 855"/>
                  <a:gd name="T49" fmla="*/ 493 h 905"/>
                  <a:gd name="T50" fmla="*/ 313 w 855"/>
                  <a:gd name="T51" fmla="*/ 424 h 905"/>
                  <a:gd name="T52" fmla="*/ 258 w 855"/>
                  <a:gd name="T53" fmla="*/ 397 h 905"/>
                  <a:gd name="T54" fmla="*/ 187 w 855"/>
                  <a:gd name="T55" fmla="*/ 406 h 905"/>
                  <a:gd name="T56" fmla="*/ 39 w 855"/>
                  <a:gd name="T57" fmla="*/ 350 h 905"/>
                  <a:gd name="T58" fmla="*/ 7 w 855"/>
                  <a:gd name="T59" fmla="*/ 262 h 905"/>
                  <a:gd name="T60" fmla="*/ 33 w 855"/>
                  <a:gd name="T61" fmla="*/ 197 h 905"/>
                  <a:gd name="T62" fmla="*/ 82 w 855"/>
                  <a:gd name="T63" fmla="*/ 129 h 905"/>
                  <a:gd name="T64" fmla="*/ 154 w 855"/>
                  <a:gd name="T65" fmla="*/ 77 h 905"/>
                  <a:gd name="T66" fmla="*/ 209 w 855"/>
                  <a:gd name="T67" fmla="*/ 23 h 905"/>
                  <a:gd name="T68" fmla="*/ 259 w 855"/>
                  <a:gd name="T69" fmla="*/ 36 h 905"/>
                  <a:gd name="T70" fmla="*/ 314 w 855"/>
                  <a:gd name="T71" fmla="*/ 13 h 905"/>
                  <a:gd name="T72" fmla="*/ 352 w 855"/>
                  <a:gd name="T73" fmla="*/ 2 h 905"/>
                  <a:gd name="T74" fmla="*/ 381 w 855"/>
                  <a:gd name="T75" fmla="*/ 30 h 905"/>
                  <a:gd name="T76" fmla="*/ 440 w 855"/>
                  <a:gd name="T77" fmla="*/ 74 h 905"/>
                  <a:gd name="T78" fmla="*/ 480 w 855"/>
                  <a:gd name="T79" fmla="*/ 54 h 905"/>
                  <a:gd name="T80" fmla="*/ 541 w 855"/>
                  <a:gd name="T81" fmla="*/ 69 h 905"/>
                  <a:gd name="T82" fmla="*/ 611 w 855"/>
                  <a:gd name="T83" fmla="*/ 68 h 905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w 855"/>
                  <a:gd name="T127" fmla="*/ 0 h 905"/>
                  <a:gd name="T128" fmla="*/ 855 w 855"/>
                  <a:gd name="T129" fmla="*/ 905 h 905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T126" t="T127" r="T128" b="T129"/>
                <a:pathLst>
                  <a:path w="855" h="905">
                    <a:moveTo>
                      <a:pt x="639" y="107"/>
                    </a:moveTo>
                    <a:lnTo>
                      <a:pt x="653" y="146"/>
                    </a:lnTo>
                    <a:lnTo>
                      <a:pt x="679" y="202"/>
                    </a:lnTo>
                    <a:lnTo>
                      <a:pt x="733" y="294"/>
                    </a:lnTo>
                    <a:lnTo>
                      <a:pt x="751" y="308"/>
                    </a:lnTo>
                    <a:lnTo>
                      <a:pt x="764" y="334"/>
                    </a:lnTo>
                    <a:lnTo>
                      <a:pt x="806" y="333"/>
                    </a:lnTo>
                    <a:lnTo>
                      <a:pt x="834" y="324"/>
                    </a:lnTo>
                    <a:lnTo>
                      <a:pt x="854" y="324"/>
                    </a:lnTo>
                    <a:lnTo>
                      <a:pt x="852" y="360"/>
                    </a:lnTo>
                    <a:lnTo>
                      <a:pt x="845" y="380"/>
                    </a:lnTo>
                    <a:lnTo>
                      <a:pt x="768" y="461"/>
                    </a:lnTo>
                    <a:lnTo>
                      <a:pt x="699" y="545"/>
                    </a:lnTo>
                    <a:lnTo>
                      <a:pt x="700" y="577"/>
                    </a:lnTo>
                    <a:lnTo>
                      <a:pt x="720" y="601"/>
                    </a:lnTo>
                    <a:lnTo>
                      <a:pt x="710" y="620"/>
                    </a:lnTo>
                    <a:lnTo>
                      <a:pt x="715" y="645"/>
                    </a:lnTo>
                    <a:lnTo>
                      <a:pt x="710" y="663"/>
                    </a:lnTo>
                    <a:lnTo>
                      <a:pt x="693" y="678"/>
                    </a:lnTo>
                    <a:lnTo>
                      <a:pt x="679" y="678"/>
                    </a:lnTo>
                    <a:lnTo>
                      <a:pt x="655" y="705"/>
                    </a:lnTo>
                    <a:lnTo>
                      <a:pt x="634" y="736"/>
                    </a:lnTo>
                    <a:lnTo>
                      <a:pt x="639" y="769"/>
                    </a:lnTo>
                    <a:lnTo>
                      <a:pt x="618" y="785"/>
                    </a:lnTo>
                    <a:lnTo>
                      <a:pt x="598" y="820"/>
                    </a:lnTo>
                    <a:lnTo>
                      <a:pt x="574" y="852"/>
                    </a:lnTo>
                    <a:lnTo>
                      <a:pt x="561" y="865"/>
                    </a:lnTo>
                    <a:lnTo>
                      <a:pt x="551" y="868"/>
                    </a:lnTo>
                    <a:lnTo>
                      <a:pt x="531" y="889"/>
                    </a:lnTo>
                    <a:lnTo>
                      <a:pt x="499" y="901"/>
                    </a:lnTo>
                    <a:lnTo>
                      <a:pt x="458" y="904"/>
                    </a:lnTo>
                    <a:lnTo>
                      <a:pt x="435" y="890"/>
                    </a:lnTo>
                    <a:lnTo>
                      <a:pt x="433" y="876"/>
                    </a:lnTo>
                    <a:lnTo>
                      <a:pt x="429" y="857"/>
                    </a:lnTo>
                    <a:lnTo>
                      <a:pt x="413" y="848"/>
                    </a:lnTo>
                    <a:lnTo>
                      <a:pt x="400" y="813"/>
                    </a:lnTo>
                    <a:lnTo>
                      <a:pt x="396" y="796"/>
                    </a:lnTo>
                    <a:lnTo>
                      <a:pt x="395" y="775"/>
                    </a:lnTo>
                    <a:lnTo>
                      <a:pt x="388" y="760"/>
                    </a:lnTo>
                    <a:lnTo>
                      <a:pt x="387" y="750"/>
                    </a:lnTo>
                    <a:lnTo>
                      <a:pt x="374" y="734"/>
                    </a:lnTo>
                    <a:lnTo>
                      <a:pt x="360" y="721"/>
                    </a:lnTo>
                    <a:lnTo>
                      <a:pt x="351" y="701"/>
                    </a:lnTo>
                    <a:lnTo>
                      <a:pt x="343" y="685"/>
                    </a:lnTo>
                    <a:lnTo>
                      <a:pt x="347" y="660"/>
                    </a:lnTo>
                    <a:lnTo>
                      <a:pt x="367" y="623"/>
                    </a:lnTo>
                    <a:lnTo>
                      <a:pt x="372" y="581"/>
                    </a:lnTo>
                    <a:lnTo>
                      <a:pt x="355" y="535"/>
                    </a:lnTo>
                    <a:lnTo>
                      <a:pt x="334" y="517"/>
                    </a:lnTo>
                    <a:lnTo>
                      <a:pt x="318" y="493"/>
                    </a:lnTo>
                    <a:lnTo>
                      <a:pt x="324" y="453"/>
                    </a:lnTo>
                    <a:lnTo>
                      <a:pt x="313" y="424"/>
                    </a:lnTo>
                    <a:lnTo>
                      <a:pt x="286" y="420"/>
                    </a:lnTo>
                    <a:lnTo>
                      <a:pt x="258" y="397"/>
                    </a:lnTo>
                    <a:lnTo>
                      <a:pt x="222" y="386"/>
                    </a:lnTo>
                    <a:lnTo>
                      <a:pt x="187" y="406"/>
                    </a:lnTo>
                    <a:lnTo>
                      <a:pt x="92" y="400"/>
                    </a:lnTo>
                    <a:lnTo>
                      <a:pt x="39" y="350"/>
                    </a:lnTo>
                    <a:lnTo>
                      <a:pt x="0" y="283"/>
                    </a:lnTo>
                    <a:lnTo>
                      <a:pt x="7" y="262"/>
                    </a:lnTo>
                    <a:lnTo>
                      <a:pt x="25" y="244"/>
                    </a:lnTo>
                    <a:lnTo>
                      <a:pt x="33" y="197"/>
                    </a:lnTo>
                    <a:lnTo>
                      <a:pt x="46" y="164"/>
                    </a:lnTo>
                    <a:lnTo>
                      <a:pt x="82" y="129"/>
                    </a:lnTo>
                    <a:lnTo>
                      <a:pt x="119" y="114"/>
                    </a:lnTo>
                    <a:lnTo>
                      <a:pt x="154" y="77"/>
                    </a:lnTo>
                    <a:lnTo>
                      <a:pt x="163" y="62"/>
                    </a:lnTo>
                    <a:lnTo>
                      <a:pt x="209" y="23"/>
                    </a:lnTo>
                    <a:lnTo>
                      <a:pt x="238" y="38"/>
                    </a:lnTo>
                    <a:lnTo>
                      <a:pt x="259" y="36"/>
                    </a:lnTo>
                    <a:lnTo>
                      <a:pt x="285" y="15"/>
                    </a:lnTo>
                    <a:lnTo>
                      <a:pt x="314" y="13"/>
                    </a:lnTo>
                    <a:lnTo>
                      <a:pt x="334" y="19"/>
                    </a:lnTo>
                    <a:lnTo>
                      <a:pt x="352" y="2"/>
                    </a:lnTo>
                    <a:lnTo>
                      <a:pt x="375" y="0"/>
                    </a:lnTo>
                    <a:lnTo>
                      <a:pt x="381" y="30"/>
                    </a:lnTo>
                    <a:lnTo>
                      <a:pt x="396" y="53"/>
                    </a:lnTo>
                    <a:lnTo>
                      <a:pt x="440" y="74"/>
                    </a:lnTo>
                    <a:lnTo>
                      <a:pt x="476" y="79"/>
                    </a:lnTo>
                    <a:lnTo>
                      <a:pt x="480" y="54"/>
                    </a:lnTo>
                    <a:lnTo>
                      <a:pt x="507" y="54"/>
                    </a:lnTo>
                    <a:lnTo>
                      <a:pt x="541" y="69"/>
                    </a:lnTo>
                    <a:lnTo>
                      <a:pt x="578" y="77"/>
                    </a:lnTo>
                    <a:lnTo>
                      <a:pt x="611" y="68"/>
                    </a:lnTo>
                    <a:lnTo>
                      <a:pt x="639" y="107"/>
                    </a:lnTo>
                  </a:path>
                </a:pathLst>
              </a:custGeom>
              <a:solidFill>
                <a:srgbClr val="333399"/>
              </a:solidFill>
              <a:ln w="12700" cap="rnd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grpSp>
            <p:nvGrpSpPr>
              <p:cNvPr id="29751" name="Group 25">
                <a:extLst>
                  <a:ext uri="{FF2B5EF4-FFF2-40B4-BE49-F238E27FC236}">
                    <a16:creationId xmlns:a16="http://schemas.microsoft.com/office/drawing/2014/main" id="{17430E34-BF3B-42FF-9183-C5750819D5B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060" y="1638"/>
                <a:ext cx="117" cy="117"/>
                <a:chOff x="3060" y="1638"/>
                <a:chExt cx="117" cy="117"/>
              </a:xfrm>
            </p:grpSpPr>
            <p:sp>
              <p:nvSpPr>
                <p:cNvPr id="29760" name="Freeform 26">
                  <a:extLst>
                    <a:ext uri="{FF2B5EF4-FFF2-40B4-BE49-F238E27FC236}">
                      <a16:creationId xmlns:a16="http://schemas.microsoft.com/office/drawing/2014/main" id="{F62C9AFA-4CBE-4AD1-9A24-6D035798DA7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060" y="1681"/>
                  <a:ext cx="54" cy="65"/>
                </a:xfrm>
                <a:custGeom>
                  <a:avLst/>
                  <a:gdLst>
                    <a:gd name="T0" fmla="*/ 12 w 54"/>
                    <a:gd name="T1" fmla="*/ 19 h 65"/>
                    <a:gd name="T2" fmla="*/ 16 w 54"/>
                    <a:gd name="T3" fmla="*/ 12 h 65"/>
                    <a:gd name="T4" fmla="*/ 25 w 54"/>
                    <a:gd name="T5" fmla="*/ 12 h 65"/>
                    <a:gd name="T6" fmla="*/ 39 w 54"/>
                    <a:gd name="T7" fmla="*/ 0 h 65"/>
                    <a:gd name="T8" fmla="*/ 43 w 54"/>
                    <a:gd name="T9" fmla="*/ 8 h 65"/>
                    <a:gd name="T10" fmla="*/ 50 w 54"/>
                    <a:gd name="T11" fmla="*/ 8 h 65"/>
                    <a:gd name="T12" fmla="*/ 53 w 54"/>
                    <a:gd name="T13" fmla="*/ 12 h 65"/>
                    <a:gd name="T14" fmla="*/ 49 w 54"/>
                    <a:gd name="T15" fmla="*/ 19 h 65"/>
                    <a:gd name="T16" fmla="*/ 43 w 54"/>
                    <a:gd name="T17" fmla="*/ 23 h 65"/>
                    <a:gd name="T18" fmla="*/ 43 w 54"/>
                    <a:gd name="T19" fmla="*/ 27 h 65"/>
                    <a:gd name="T20" fmla="*/ 42 w 54"/>
                    <a:gd name="T21" fmla="*/ 30 h 65"/>
                    <a:gd name="T22" fmla="*/ 40 w 54"/>
                    <a:gd name="T23" fmla="*/ 34 h 65"/>
                    <a:gd name="T24" fmla="*/ 43 w 54"/>
                    <a:gd name="T25" fmla="*/ 39 h 65"/>
                    <a:gd name="T26" fmla="*/ 39 w 54"/>
                    <a:gd name="T27" fmla="*/ 46 h 65"/>
                    <a:gd name="T28" fmla="*/ 36 w 54"/>
                    <a:gd name="T29" fmla="*/ 49 h 65"/>
                    <a:gd name="T30" fmla="*/ 31 w 54"/>
                    <a:gd name="T31" fmla="*/ 49 h 65"/>
                    <a:gd name="T32" fmla="*/ 30 w 54"/>
                    <a:gd name="T33" fmla="*/ 50 h 65"/>
                    <a:gd name="T34" fmla="*/ 29 w 54"/>
                    <a:gd name="T35" fmla="*/ 53 h 65"/>
                    <a:gd name="T36" fmla="*/ 21 w 54"/>
                    <a:gd name="T37" fmla="*/ 55 h 65"/>
                    <a:gd name="T38" fmla="*/ 20 w 54"/>
                    <a:gd name="T39" fmla="*/ 53 h 65"/>
                    <a:gd name="T40" fmla="*/ 14 w 54"/>
                    <a:gd name="T41" fmla="*/ 58 h 65"/>
                    <a:gd name="T42" fmla="*/ 13 w 54"/>
                    <a:gd name="T43" fmla="*/ 59 h 65"/>
                    <a:gd name="T44" fmla="*/ 7 w 54"/>
                    <a:gd name="T45" fmla="*/ 64 h 65"/>
                    <a:gd name="T46" fmla="*/ 4 w 54"/>
                    <a:gd name="T47" fmla="*/ 64 h 65"/>
                    <a:gd name="T48" fmla="*/ 3 w 54"/>
                    <a:gd name="T49" fmla="*/ 60 h 65"/>
                    <a:gd name="T50" fmla="*/ 1 w 54"/>
                    <a:gd name="T51" fmla="*/ 53 h 65"/>
                    <a:gd name="T52" fmla="*/ 0 w 54"/>
                    <a:gd name="T53" fmla="*/ 52 h 65"/>
                    <a:gd name="T54" fmla="*/ 0 w 54"/>
                    <a:gd name="T55" fmla="*/ 47 h 65"/>
                    <a:gd name="T56" fmla="*/ 4 w 54"/>
                    <a:gd name="T57" fmla="*/ 44 h 65"/>
                    <a:gd name="T58" fmla="*/ 8 w 54"/>
                    <a:gd name="T59" fmla="*/ 40 h 65"/>
                    <a:gd name="T60" fmla="*/ 11 w 54"/>
                    <a:gd name="T61" fmla="*/ 36 h 65"/>
                    <a:gd name="T62" fmla="*/ 14 w 54"/>
                    <a:gd name="T63" fmla="*/ 36 h 65"/>
                    <a:gd name="T64" fmla="*/ 17 w 54"/>
                    <a:gd name="T65" fmla="*/ 37 h 65"/>
                    <a:gd name="T66" fmla="*/ 21 w 54"/>
                    <a:gd name="T67" fmla="*/ 36 h 65"/>
                    <a:gd name="T68" fmla="*/ 17 w 54"/>
                    <a:gd name="T69" fmla="*/ 34 h 65"/>
                    <a:gd name="T70" fmla="*/ 12 w 54"/>
                    <a:gd name="T71" fmla="*/ 19 h 65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w 54"/>
                    <a:gd name="T109" fmla="*/ 0 h 65"/>
                    <a:gd name="T110" fmla="*/ 54 w 54"/>
                    <a:gd name="T111" fmla="*/ 65 h 65"/>
                  </a:gdLst>
                  <a:ahLst/>
                  <a:cxnLst>
                    <a:cxn ang="T72">
                      <a:pos x="T0" y="T1"/>
                    </a:cxn>
                    <a:cxn ang="T73">
                      <a:pos x="T2" y="T3"/>
                    </a:cxn>
                    <a:cxn ang="T74">
                      <a:pos x="T4" y="T5"/>
                    </a:cxn>
                    <a:cxn ang="T75">
                      <a:pos x="T6" y="T7"/>
                    </a:cxn>
                    <a:cxn ang="T76">
                      <a:pos x="T8" y="T9"/>
                    </a:cxn>
                    <a:cxn ang="T77">
                      <a:pos x="T10" y="T11"/>
                    </a:cxn>
                    <a:cxn ang="T78">
                      <a:pos x="T12" y="T13"/>
                    </a:cxn>
                    <a:cxn ang="T79">
                      <a:pos x="T14" y="T15"/>
                    </a:cxn>
                    <a:cxn ang="T80">
                      <a:pos x="T16" y="T17"/>
                    </a:cxn>
                    <a:cxn ang="T81">
                      <a:pos x="T18" y="T19"/>
                    </a:cxn>
                    <a:cxn ang="T82">
                      <a:pos x="T20" y="T21"/>
                    </a:cxn>
                    <a:cxn ang="T83">
                      <a:pos x="T22" y="T23"/>
                    </a:cxn>
                    <a:cxn ang="T84">
                      <a:pos x="T24" y="T25"/>
                    </a:cxn>
                    <a:cxn ang="T85">
                      <a:pos x="T26" y="T27"/>
                    </a:cxn>
                    <a:cxn ang="T86">
                      <a:pos x="T28" y="T29"/>
                    </a:cxn>
                    <a:cxn ang="T87">
                      <a:pos x="T30" y="T31"/>
                    </a:cxn>
                    <a:cxn ang="T88">
                      <a:pos x="T32" y="T33"/>
                    </a:cxn>
                    <a:cxn ang="T89">
                      <a:pos x="T34" y="T35"/>
                    </a:cxn>
                    <a:cxn ang="T90">
                      <a:pos x="T36" y="T37"/>
                    </a:cxn>
                    <a:cxn ang="T91">
                      <a:pos x="T38" y="T39"/>
                    </a:cxn>
                    <a:cxn ang="T92">
                      <a:pos x="T40" y="T41"/>
                    </a:cxn>
                    <a:cxn ang="T93">
                      <a:pos x="T42" y="T43"/>
                    </a:cxn>
                    <a:cxn ang="T94">
                      <a:pos x="T44" y="T45"/>
                    </a:cxn>
                    <a:cxn ang="T95">
                      <a:pos x="T46" y="T47"/>
                    </a:cxn>
                    <a:cxn ang="T96">
                      <a:pos x="T48" y="T49"/>
                    </a:cxn>
                    <a:cxn ang="T97">
                      <a:pos x="T50" y="T51"/>
                    </a:cxn>
                    <a:cxn ang="T98">
                      <a:pos x="T52" y="T53"/>
                    </a:cxn>
                    <a:cxn ang="T99">
                      <a:pos x="T54" y="T55"/>
                    </a:cxn>
                    <a:cxn ang="T100">
                      <a:pos x="T56" y="T57"/>
                    </a:cxn>
                    <a:cxn ang="T101">
                      <a:pos x="T58" y="T59"/>
                    </a:cxn>
                    <a:cxn ang="T102">
                      <a:pos x="T60" y="T61"/>
                    </a:cxn>
                    <a:cxn ang="T103">
                      <a:pos x="T62" y="T63"/>
                    </a:cxn>
                    <a:cxn ang="T104">
                      <a:pos x="T64" y="T65"/>
                    </a:cxn>
                    <a:cxn ang="T105">
                      <a:pos x="T66" y="T67"/>
                    </a:cxn>
                    <a:cxn ang="T106">
                      <a:pos x="T68" y="T69"/>
                    </a:cxn>
                    <a:cxn ang="T107">
                      <a:pos x="T70" y="T71"/>
                    </a:cxn>
                  </a:cxnLst>
                  <a:rect l="T108" t="T109" r="T110" b="T111"/>
                  <a:pathLst>
                    <a:path w="54" h="65">
                      <a:moveTo>
                        <a:pt x="12" y="19"/>
                      </a:moveTo>
                      <a:lnTo>
                        <a:pt x="16" y="12"/>
                      </a:lnTo>
                      <a:lnTo>
                        <a:pt x="25" y="12"/>
                      </a:lnTo>
                      <a:lnTo>
                        <a:pt x="39" y="0"/>
                      </a:lnTo>
                      <a:lnTo>
                        <a:pt x="43" y="8"/>
                      </a:lnTo>
                      <a:lnTo>
                        <a:pt x="50" y="8"/>
                      </a:lnTo>
                      <a:lnTo>
                        <a:pt x="53" y="12"/>
                      </a:lnTo>
                      <a:lnTo>
                        <a:pt x="49" y="19"/>
                      </a:lnTo>
                      <a:lnTo>
                        <a:pt x="43" y="23"/>
                      </a:lnTo>
                      <a:lnTo>
                        <a:pt x="43" y="27"/>
                      </a:lnTo>
                      <a:lnTo>
                        <a:pt x="42" y="30"/>
                      </a:lnTo>
                      <a:lnTo>
                        <a:pt x="40" y="34"/>
                      </a:lnTo>
                      <a:lnTo>
                        <a:pt x="43" y="39"/>
                      </a:lnTo>
                      <a:lnTo>
                        <a:pt x="39" y="46"/>
                      </a:lnTo>
                      <a:lnTo>
                        <a:pt x="36" y="49"/>
                      </a:lnTo>
                      <a:lnTo>
                        <a:pt x="31" y="49"/>
                      </a:lnTo>
                      <a:lnTo>
                        <a:pt x="30" y="50"/>
                      </a:lnTo>
                      <a:lnTo>
                        <a:pt x="29" y="53"/>
                      </a:lnTo>
                      <a:lnTo>
                        <a:pt x="21" y="55"/>
                      </a:lnTo>
                      <a:lnTo>
                        <a:pt x="20" y="53"/>
                      </a:lnTo>
                      <a:lnTo>
                        <a:pt x="14" y="58"/>
                      </a:lnTo>
                      <a:lnTo>
                        <a:pt x="13" y="59"/>
                      </a:lnTo>
                      <a:lnTo>
                        <a:pt x="7" y="64"/>
                      </a:lnTo>
                      <a:lnTo>
                        <a:pt x="4" y="64"/>
                      </a:lnTo>
                      <a:lnTo>
                        <a:pt x="3" y="60"/>
                      </a:lnTo>
                      <a:lnTo>
                        <a:pt x="1" y="53"/>
                      </a:lnTo>
                      <a:lnTo>
                        <a:pt x="0" y="52"/>
                      </a:lnTo>
                      <a:lnTo>
                        <a:pt x="0" y="47"/>
                      </a:lnTo>
                      <a:lnTo>
                        <a:pt x="4" y="44"/>
                      </a:lnTo>
                      <a:lnTo>
                        <a:pt x="8" y="40"/>
                      </a:lnTo>
                      <a:lnTo>
                        <a:pt x="11" y="36"/>
                      </a:lnTo>
                      <a:lnTo>
                        <a:pt x="14" y="36"/>
                      </a:lnTo>
                      <a:lnTo>
                        <a:pt x="17" y="37"/>
                      </a:lnTo>
                      <a:lnTo>
                        <a:pt x="21" y="36"/>
                      </a:lnTo>
                      <a:lnTo>
                        <a:pt x="17" y="34"/>
                      </a:lnTo>
                      <a:lnTo>
                        <a:pt x="12" y="19"/>
                      </a:lnTo>
                    </a:path>
                  </a:pathLst>
                </a:custGeom>
                <a:solidFill>
                  <a:srgbClr val="333399"/>
                </a:solidFill>
                <a:ln w="12700" cap="rnd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29761" name="Freeform 27">
                  <a:extLst>
                    <a:ext uri="{FF2B5EF4-FFF2-40B4-BE49-F238E27FC236}">
                      <a16:creationId xmlns:a16="http://schemas.microsoft.com/office/drawing/2014/main" id="{7834AEDF-E333-4056-812D-6D942FE2415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110" y="1638"/>
                  <a:ext cx="67" cy="117"/>
                </a:xfrm>
                <a:custGeom>
                  <a:avLst/>
                  <a:gdLst>
                    <a:gd name="T0" fmla="*/ 24 w 67"/>
                    <a:gd name="T1" fmla="*/ 12 h 117"/>
                    <a:gd name="T2" fmla="*/ 40 w 67"/>
                    <a:gd name="T3" fmla="*/ 10 h 117"/>
                    <a:gd name="T4" fmla="*/ 46 w 67"/>
                    <a:gd name="T5" fmla="*/ 7 h 117"/>
                    <a:gd name="T6" fmla="*/ 53 w 67"/>
                    <a:gd name="T7" fmla="*/ 2 h 117"/>
                    <a:gd name="T8" fmla="*/ 66 w 67"/>
                    <a:gd name="T9" fmla="*/ 1 h 117"/>
                    <a:gd name="T10" fmla="*/ 61 w 67"/>
                    <a:gd name="T11" fmla="*/ 10 h 117"/>
                    <a:gd name="T12" fmla="*/ 55 w 67"/>
                    <a:gd name="T13" fmla="*/ 13 h 117"/>
                    <a:gd name="T14" fmla="*/ 47 w 67"/>
                    <a:gd name="T15" fmla="*/ 22 h 117"/>
                    <a:gd name="T16" fmla="*/ 56 w 67"/>
                    <a:gd name="T17" fmla="*/ 22 h 117"/>
                    <a:gd name="T18" fmla="*/ 66 w 67"/>
                    <a:gd name="T19" fmla="*/ 22 h 117"/>
                    <a:gd name="T20" fmla="*/ 59 w 67"/>
                    <a:gd name="T21" fmla="*/ 32 h 117"/>
                    <a:gd name="T22" fmla="*/ 50 w 67"/>
                    <a:gd name="T23" fmla="*/ 35 h 117"/>
                    <a:gd name="T24" fmla="*/ 48 w 67"/>
                    <a:gd name="T25" fmla="*/ 43 h 117"/>
                    <a:gd name="T26" fmla="*/ 56 w 67"/>
                    <a:gd name="T27" fmla="*/ 53 h 117"/>
                    <a:gd name="T28" fmla="*/ 61 w 67"/>
                    <a:gd name="T29" fmla="*/ 62 h 117"/>
                    <a:gd name="T30" fmla="*/ 66 w 67"/>
                    <a:gd name="T31" fmla="*/ 75 h 117"/>
                    <a:gd name="T32" fmla="*/ 62 w 67"/>
                    <a:gd name="T33" fmla="*/ 90 h 117"/>
                    <a:gd name="T34" fmla="*/ 55 w 67"/>
                    <a:gd name="T35" fmla="*/ 97 h 117"/>
                    <a:gd name="T36" fmla="*/ 61 w 67"/>
                    <a:gd name="T37" fmla="*/ 108 h 117"/>
                    <a:gd name="T38" fmla="*/ 46 w 67"/>
                    <a:gd name="T39" fmla="*/ 108 h 117"/>
                    <a:gd name="T40" fmla="*/ 36 w 67"/>
                    <a:gd name="T41" fmla="*/ 107 h 117"/>
                    <a:gd name="T42" fmla="*/ 24 w 67"/>
                    <a:gd name="T43" fmla="*/ 111 h 117"/>
                    <a:gd name="T44" fmla="*/ 17 w 67"/>
                    <a:gd name="T45" fmla="*/ 113 h 117"/>
                    <a:gd name="T46" fmla="*/ 9 w 67"/>
                    <a:gd name="T47" fmla="*/ 114 h 117"/>
                    <a:gd name="T48" fmla="*/ 2 w 67"/>
                    <a:gd name="T49" fmla="*/ 110 h 117"/>
                    <a:gd name="T50" fmla="*/ 0 w 67"/>
                    <a:gd name="T51" fmla="*/ 103 h 117"/>
                    <a:gd name="T52" fmla="*/ 7 w 67"/>
                    <a:gd name="T53" fmla="*/ 95 h 117"/>
                    <a:gd name="T54" fmla="*/ 15 w 67"/>
                    <a:gd name="T55" fmla="*/ 94 h 117"/>
                    <a:gd name="T56" fmla="*/ 10 w 67"/>
                    <a:gd name="T57" fmla="*/ 90 h 117"/>
                    <a:gd name="T58" fmla="*/ 10 w 67"/>
                    <a:gd name="T59" fmla="*/ 83 h 117"/>
                    <a:gd name="T60" fmla="*/ 19 w 67"/>
                    <a:gd name="T61" fmla="*/ 80 h 117"/>
                    <a:gd name="T62" fmla="*/ 26 w 67"/>
                    <a:gd name="T63" fmla="*/ 78 h 117"/>
                    <a:gd name="T64" fmla="*/ 30 w 67"/>
                    <a:gd name="T65" fmla="*/ 66 h 117"/>
                    <a:gd name="T66" fmla="*/ 34 w 67"/>
                    <a:gd name="T67" fmla="*/ 53 h 117"/>
                    <a:gd name="T68" fmla="*/ 28 w 67"/>
                    <a:gd name="T69" fmla="*/ 44 h 117"/>
                    <a:gd name="T70" fmla="*/ 13 w 67"/>
                    <a:gd name="T71" fmla="*/ 42 h 117"/>
                    <a:gd name="T72" fmla="*/ 20 w 67"/>
                    <a:gd name="T73" fmla="*/ 15 h 117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w 67"/>
                    <a:gd name="T112" fmla="*/ 0 h 117"/>
                    <a:gd name="T113" fmla="*/ 67 w 67"/>
                    <a:gd name="T114" fmla="*/ 117 h 117"/>
                  </a:gdLst>
                  <a:ahLst/>
                  <a:cxnLst>
                    <a:cxn ang="T74">
                      <a:pos x="T0" y="T1"/>
                    </a:cxn>
                    <a:cxn ang="T75">
                      <a:pos x="T2" y="T3"/>
                    </a:cxn>
                    <a:cxn ang="T76">
                      <a:pos x="T4" y="T5"/>
                    </a:cxn>
                    <a:cxn ang="T77">
                      <a:pos x="T6" y="T7"/>
                    </a:cxn>
                    <a:cxn ang="T78">
                      <a:pos x="T8" y="T9"/>
                    </a:cxn>
                    <a:cxn ang="T79">
                      <a:pos x="T10" y="T11"/>
                    </a:cxn>
                    <a:cxn ang="T80">
                      <a:pos x="T12" y="T13"/>
                    </a:cxn>
                    <a:cxn ang="T81">
                      <a:pos x="T14" y="T15"/>
                    </a:cxn>
                    <a:cxn ang="T82">
                      <a:pos x="T16" y="T17"/>
                    </a:cxn>
                    <a:cxn ang="T83">
                      <a:pos x="T18" y="T19"/>
                    </a:cxn>
                    <a:cxn ang="T84">
                      <a:pos x="T20" y="T21"/>
                    </a:cxn>
                    <a:cxn ang="T85">
                      <a:pos x="T22" y="T23"/>
                    </a:cxn>
                    <a:cxn ang="T86">
                      <a:pos x="T24" y="T25"/>
                    </a:cxn>
                    <a:cxn ang="T87">
                      <a:pos x="T26" y="T27"/>
                    </a:cxn>
                    <a:cxn ang="T88">
                      <a:pos x="T28" y="T29"/>
                    </a:cxn>
                    <a:cxn ang="T89">
                      <a:pos x="T30" y="T31"/>
                    </a:cxn>
                    <a:cxn ang="T90">
                      <a:pos x="T32" y="T33"/>
                    </a:cxn>
                    <a:cxn ang="T91">
                      <a:pos x="T34" y="T35"/>
                    </a:cxn>
                    <a:cxn ang="T92">
                      <a:pos x="T36" y="T37"/>
                    </a:cxn>
                    <a:cxn ang="T93">
                      <a:pos x="T38" y="T39"/>
                    </a:cxn>
                    <a:cxn ang="T94">
                      <a:pos x="T40" y="T41"/>
                    </a:cxn>
                    <a:cxn ang="T95">
                      <a:pos x="T42" y="T43"/>
                    </a:cxn>
                    <a:cxn ang="T96">
                      <a:pos x="T44" y="T45"/>
                    </a:cxn>
                    <a:cxn ang="T97">
                      <a:pos x="T46" y="T47"/>
                    </a:cxn>
                    <a:cxn ang="T98">
                      <a:pos x="T48" y="T49"/>
                    </a:cxn>
                    <a:cxn ang="T99">
                      <a:pos x="T50" y="T51"/>
                    </a:cxn>
                    <a:cxn ang="T100">
                      <a:pos x="T52" y="T53"/>
                    </a:cxn>
                    <a:cxn ang="T101">
                      <a:pos x="T54" y="T55"/>
                    </a:cxn>
                    <a:cxn ang="T102">
                      <a:pos x="T56" y="T57"/>
                    </a:cxn>
                    <a:cxn ang="T103">
                      <a:pos x="T58" y="T59"/>
                    </a:cxn>
                    <a:cxn ang="T104">
                      <a:pos x="T60" y="T61"/>
                    </a:cxn>
                    <a:cxn ang="T105">
                      <a:pos x="T62" y="T63"/>
                    </a:cxn>
                    <a:cxn ang="T106">
                      <a:pos x="T64" y="T65"/>
                    </a:cxn>
                    <a:cxn ang="T107">
                      <a:pos x="T66" y="T67"/>
                    </a:cxn>
                    <a:cxn ang="T108">
                      <a:pos x="T68" y="T69"/>
                    </a:cxn>
                    <a:cxn ang="T109">
                      <a:pos x="T70" y="T71"/>
                    </a:cxn>
                    <a:cxn ang="T110">
                      <a:pos x="T72" y="T73"/>
                    </a:cxn>
                  </a:cxnLst>
                  <a:rect l="T111" t="T112" r="T113" b="T114"/>
                  <a:pathLst>
                    <a:path w="67" h="117">
                      <a:moveTo>
                        <a:pt x="20" y="15"/>
                      </a:moveTo>
                      <a:lnTo>
                        <a:pt x="24" y="12"/>
                      </a:lnTo>
                      <a:lnTo>
                        <a:pt x="36" y="13"/>
                      </a:lnTo>
                      <a:lnTo>
                        <a:pt x="40" y="10"/>
                      </a:lnTo>
                      <a:lnTo>
                        <a:pt x="42" y="7"/>
                      </a:lnTo>
                      <a:lnTo>
                        <a:pt x="46" y="7"/>
                      </a:lnTo>
                      <a:lnTo>
                        <a:pt x="48" y="6"/>
                      </a:lnTo>
                      <a:lnTo>
                        <a:pt x="53" y="2"/>
                      </a:lnTo>
                      <a:lnTo>
                        <a:pt x="58" y="0"/>
                      </a:lnTo>
                      <a:lnTo>
                        <a:pt x="66" y="1"/>
                      </a:lnTo>
                      <a:lnTo>
                        <a:pt x="63" y="7"/>
                      </a:lnTo>
                      <a:lnTo>
                        <a:pt x="61" y="10"/>
                      </a:lnTo>
                      <a:lnTo>
                        <a:pt x="58" y="12"/>
                      </a:lnTo>
                      <a:lnTo>
                        <a:pt x="55" y="13"/>
                      </a:lnTo>
                      <a:lnTo>
                        <a:pt x="47" y="15"/>
                      </a:lnTo>
                      <a:lnTo>
                        <a:pt x="47" y="22"/>
                      </a:lnTo>
                      <a:lnTo>
                        <a:pt x="48" y="24"/>
                      </a:lnTo>
                      <a:lnTo>
                        <a:pt x="56" y="22"/>
                      </a:lnTo>
                      <a:lnTo>
                        <a:pt x="63" y="20"/>
                      </a:lnTo>
                      <a:lnTo>
                        <a:pt x="66" y="22"/>
                      </a:lnTo>
                      <a:lnTo>
                        <a:pt x="66" y="30"/>
                      </a:lnTo>
                      <a:lnTo>
                        <a:pt x="59" y="32"/>
                      </a:lnTo>
                      <a:lnTo>
                        <a:pt x="54" y="32"/>
                      </a:lnTo>
                      <a:lnTo>
                        <a:pt x="50" y="35"/>
                      </a:lnTo>
                      <a:lnTo>
                        <a:pt x="48" y="39"/>
                      </a:lnTo>
                      <a:lnTo>
                        <a:pt x="48" y="43"/>
                      </a:lnTo>
                      <a:lnTo>
                        <a:pt x="53" y="48"/>
                      </a:lnTo>
                      <a:lnTo>
                        <a:pt x="56" y="53"/>
                      </a:lnTo>
                      <a:lnTo>
                        <a:pt x="59" y="56"/>
                      </a:lnTo>
                      <a:lnTo>
                        <a:pt x="61" y="62"/>
                      </a:lnTo>
                      <a:lnTo>
                        <a:pt x="62" y="68"/>
                      </a:lnTo>
                      <a:lnTo>
                        <a:pt x="66" y="75"/>
                      </a:lnTo>
                      <a:lnTo>
                        <a:pt x="66" y="84"/>
                      </a:lnTo>
                      <a:lnTo>
                        <a:pt x="62" y="90"/>
                      </a:lnTo>
                      <a:lnTo>
                        <a:pt x="56" y="94"/>
                      </a:lnTo>
                      <a:lnTo>
                        <a:pt x="55" y="97"/>
                      </a:lnTo>
                      <a:lnTo>
                        <a:pt x="58" y="103"/>
                      </a:lnTo>
                      <a:lnTo>
                        <a:pt x="61" y="108"/>
                      </a:lnTo>
                      <a:lnTo>
                        <a:pt x="53" y="108"/>
                      </a:lnTo>
                      <a:lnTo>
                        <a:pt x="46" y="108"/>
                      </a:lnTo>
                      <a:lnTo>
                        <a:pt x="42" y="107"/>
                      </a:lnTo>
                      <a:lnTo>
                        <a:pt x="36" y="107"/>
                      </a:lnTo>
                      <a:lnTo>
                        <a:pt x="30" y="108"/>
                      </a:lnTo>
                      <a:lnTo>
                        <a:pt x="24" y="111"/>
                      </a:lnTo>
                      <a:lnTo>
                        <a:pt x="20" y="111"/>
                      </a:lnTo>
                      <a:lnTo>
                        <a:pt x="17" y="113"/>
                      </a:lnTo>
                      <a:lnTo>
                        <a:pt x="10" y="116"/>
                      </a:lnTo>
                      <a:lnTo>
                        <a:pt x="9" y="114"/>
                      </a:lnTo>
                      <a:lnTo>
                        <a:pt x="7" y="111"/>
                      </a:lnTo>
                      <a:lnTo>
                        <a:pt x="2" y="110"/>
                      </a:lnTo>
                      <a:lnTo>
                        <a:pt x="0" y="108"/>
                      </a:lnTo>
                      <a:lnTo>
                        <a:pt x="0" y="103"/>
                      </a:lnTo>
                      <a:lnTo>
                        <a:pt x="2" y="95"/>
                      </a:lnTo>
                      <a:lnTo>
                        <a:pt x="7" y="95"/>
                      </a:lnTo>
                      <a:lnTo>
                        <a:pt x="10" y="94"/>
                      </a:lnTo>
                      <a:lnTo>
                        <a:pt x="15" y="94"/>
                      </a:lnTo>
                      <a:lnTo>
                        <a:pt x="15" y="93"/>
                      </a:lnTo>
                      <a:lnTo>
                        <a:pt x="10" y="90"/>
                      </a:lnTo>
                      <a:lnTo>
                        <a:pt x="10" y="87"/>
                      </a:lnTo>
                      <a:lnTo>
                        <a:pt x="10" y="83"/>
                      </a:lnTo>
                      <a:lnTo>
                        <a:pt x="15" y="81"/>
                      </a:lnTo>
                      <a:lnTo>
                        <a:pt x="19" y="80"/>
                      </a:lnTo>
                      <a:lnTo>
                        <a:pt x="22" y="78"/>
                      </a:lnTo>
                      <a:lnTo>
                        <a:pt x="26" y="78"/>
                      </a:lnTo>
                      <a:lnTo>
                        <a:pt x="29" y="76"/>
                      </a:lnTo>
                      <a:lnTo>
                        <a:pt x="30" y="66"/>
                      </a:lnTo>
                      <a:lnTo>
                        <a:pt x="34" y="56"/>
                      </a:lnTo>
                      <a:lnTo>
                        <a:pt x="34" y="53"/>
                      </a:lnTo>
                      <a:lnTo>
                        <a:pt x="24" y="50"/>
                      </a:lnTo>
                      <a:lnTo>
                        <a:pt x="28" y="44"/>
                      </a:lnTo>
                      <a:lnTo>
                        <a:pt x="20" y="41"/>
                      </a:lnTo>
                      <a:lnTo>
                        <a:pt x="13" y="42"/>
                      </a:lnTo>
                      <a:lnTo>
                        <a:pt x="22" y="32"/>
                      </a:lnTo>
                      <a:lnTo>
                        <a:pt x="20" y="15"/>
                      </a:lnTo>
                    </a:path>
                  </a:pathLst>
                </a:custGeom>
                <a:solidFill>
                  <a:srgbClr val="333399"/>
                </a:solidFill>
                <a:ln w="12700" cap="rnd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  <p:sp>
            <p:nvSpPr>
              <p:cNvPr id="29752" name="Freeform 28">
                <a:extLst>
                  <a:ext uri="{FF2B5EF4-FFF2-40B4-BE49-F238E27FC236}">
                    <a16:creationId xmlns:a16="http://schemas.microsoft.com/office/drawing/2014/main" id="{BC22E0D6-52EB-4C97-8E4E-E43989CD05D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81" y="2550"/>
                <a:ext cx="112" cy="192"/>
              </a:xfrm>
              <a:custGeom>
                <a:avLst/>
                <a:gdLst>
                  <a:gd name="T0" fmla="*/ 20 w 112"/>
                  <a:gd name="T1" fmla="*/ 59 h 192"/>
                  <a:gd name="T2" fmla="*/ 17 w 112"/>
                  <a:gd name="T3" fmla="*/ 98 h 192"/>
                  <a:gd name="T4" fmla="*/ 9 w 112"/>
                  <a:gd name="T5" fmla="*/ 122 h 192"/>
                  <a:gd name="T6" fmla="*/ 0 w 112"/>
                  <a:gd name="T7" fmla="*/ 144 h 192"/>
                  <a:gd name="T8" fmla="*/ 0 w 112"/>
                  <a:gd name="T9" fmla="*/ 161 h 192"/>
                  <a:gd name="T10" fmla="*/ 3 w 112"/>
                  <a:gd name="T11" fmla="*/ 176 h 192"/>
                  <a:gd name="T12" fmla="*/ 12 w 112"/>
                  <a:gd name="T13" fmla="*/ 187 h 192"/>
                  <a:gd name="T14" fmla="*/ 20 w 112"/>
                  <a:gd name="T15" fmla="*/ 189 h 192"/>
                  <a:gd name="T16" fmla="*/ 27 w 112"/>
                  <a:gd name="T17" fmla="*/ 189 h 192"/>
                  <a:gd name="T18" fmla="*/ 36 w 112"/>
                  <a:gd name="T19" fmla="*/ 191 h 192"/>
                  <a:gd name="T20" fmla="*/ 39 w 112"/>
                  <a:gd name="T21" fmla="*/ 180 h 192"/>
                  <a:gd name="T22" fmla="*/ 45 w 112"/>
                  <a:gd name="T23" fmla="*/ 156 h 192"/>
                  <a:gd name="T24" fmla="*/ 57 w 112"/>
                  <a:gd name="T25" fmla="*/ 138 h 192"/>
                  <a:gd name="T26" fmla="*/ 59 w 112"/>
                  <a:gd name="T27" fmla="*/ 113 h 192"/>
                  <a:gd name="T28" fmla="*/ 64 w 112"/>
                  <a:gd name="T29" fmla="*/ 103 h 192"/>
                  <a:gd name="T30" fmla="*/ 71 w 112"/>
                  <a:gd name="T31" fmla="*/ 97 h 192"/>
                  <a:gd name="T32" fmla="*/ 75 w 112"/>
                  <a:gd name="T33" fmla="*/ 78 h 192"/>
                  <a:gd name="T34" fmla="*/ 83 w 112"/>
                  <a:gd name="T35" fmla="*/ 67 h 192"/>
                  <a:gd name="T36" fmla="*/ 89 w 112"/>
                  <a:gd name="T37" fmla="*/ 58 h 192"/>
                  <a:gd name="T38" fmla="*/ 95 w 112"/>
                  <a:gd name="T39" fmla="*/ 52 h 192"/>
                  <a:gd name="T40" fmla="*/ 95 w 112"/>
                  <a:gd name="T41" fmla="*/ 48 h 192"/>
                  <a:gd name="T42" fmla="*/ 106 w 112"/>
                  <a:gd name="T43" fmla="*/ 37 h 192"/>
                  <a:gd name="T44" fmla="*/ 108 w 112"/>
                  <a:gd name="T45" fmla="*/ 22 h 192"/>
                  <a:gd name="T46" fmla="*/ 111 w 112"/>
                  <a:gd name="T47" fmla="*/ 11 h 192"/>
                  <a:gd name="T48" fmla="*/ 99 w 112"/>
                  <a:gd name="T49" fmla="*/ 7 h 192"/>
                  <a:gd name="T50" fmla="*/ 93 w 112"/>
                  <a:gd name="T51" fmla="*/ 0 h 192"/>
                  <a:gd name="T52" fmla="*/ 83 w 112"/>
                  <a:gd name="T53" fmla="*/ 7 h 192"/>
                  <a:gd name="T54" fmla="*/ 75 w 112"/>
                  <a:gd name="T55" fmla="*/ 24 h 192"/>
                  <a:gd name="T56" fmla="*/ 64 w 112"/>
                  <a:gd name="T57" fmla="*/ 36 h 192"/>
                  <a:gd name="T58" fmla="*/ 57 w 112"/>
                  <a:gd name="T59" fmla="*/ 46 h 192"/>
                  <a:gd name="T60" fmla="*/ 52 w 112"/>
                  <a:gd name="T61" fmla="*/ 46 h 192"/>
                  <a:gd name="T62" fmla="*/ 45 w 112"/>
                  <a:gd name="T63" fmla="*/ 52 h 192"/>
                  <a:gd name="T64" fmla="*/ 39 w 112"/>
                  <a:gd name="T65" fmla="*/ 57 h 192"/>
                  <a:gd name="T66" fmla="*/ 20 w 112"/>
                  <a:gd name="T67" fmla="*/ 59 h 192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112"/>
                  <a:gd name="T103" fmla="*/ 0 h 192"/>
                  <a:gd name="T104" fmla="*/ 112 w 112"/>
                  <a:gd name="T105" fmla="*/ 192 h 192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112" h="192">
                    <a:moveTo>
                      <a:pt x="20" y="59"/>
                    </a:moveTo>
                    <a:lnTo>
                      <a:pt x="17" y="98"/>
                    </a:lnTo>
                    <a:lnTo>
                      <a:pt x="9" y="122"/>
                    </a:lnTo>
                    <a:lnTo>
                      <a:pt x="0" y="144"/>
                    </a:lnTo>
                    <a:lnTo>
                      <a:pt x="0" y="161"/>
                    </a:lnTo>
                    <a:lnTo>
                      <a:pt x="3" y="176"/>
                    </a:lnTo>
                    <a:lnTo>
                      <a:pt x="12" y="187"/>
                    </a:lnTo>
                    <a:lnTo>
                      <a:pt x="20" y="189"/>
                    </a:lnTo>
                    <a:lnTo>
                      <a:pt x="27" y="189"/>
                    </a:lnTo>
                    <a:lnTo>
                      <a:pt x="36" y="191"/>
                    </a:lnTo>
                    <a:lnTo>
                      <a:pt x="39" y="180"/>
                    </a:lnTo>
                    <a:lnTo>
                      <a:pt x="45" y="156"/>
                    </a:lnTo>
                    <a:lnTo>
                      <a:pt x="57" y="138"/>
                    </a:lnTo>
                    <a:lnTo>
                      <a:pt x="59" y="113"/>
                    </a:lnTo>
                    <a:lnTo>
                      <a:pt x="64" y="103"/>
                    </a:lnTo>
                    <a:lnTo>
                      <a:pt x="71" y="97"/>
                    </a:lnTo>
                    <a:lnTo>
                      <a:pt x="75" y="78"/>
                    </a:lnTo>
                    <a:lnTo>
                      <a:pt x="83" y="67"/>
                    </a:lnTo>
                    <a:lnTo>
                      <a:pt x="89" y="58"/>
                    </a:lnTo>
                    <a:lnTo>
                      <a:pt x="95" y="52"/>
                    </a:lnTo>
                    <a:lnTo>
                      <a:pt x="95" y="48"/>
                    </a:lnTo>
                    <a:lnTo>
                      <a:pt x="106" y="37"/>
                    </a:lnTo>
                    <a:lnTo>
                      <a:pt x="108" y="22"/>
                    </a:lnTo>
                    <a:lnTo>
                      <a:pt x="111" y="11"/>
                    </a:lnTo>
                    <a:lnTo>
                      <a:pt x="99" y="7"/>
                    </a:lnTo>
                    <a:lnTo>
                      <a:pt x="93" y="0"/>
                    </a:lnTo>
                    <a:lnTo>
                      <a:pt x="83" y="7"/>
                    </a:lnTo>
                    <a:lnTo>
                      <a:pt x="75" y="24"/>
                    </a:lnTo>
                    <a:lnTo>
                      <a:pt x="64" y="36"/>
                    </a:lnTo>
                    <a:lnTo>
                      <a:pt x="57" y="46"/>
                    </a:lnTo>
                    <a:lnTo>
                      <a:pt x="52" y="46"/>
                    </a:lnTo>
                    <a:lnTo>
                      <a:pt x="45" y="52"/>
                    </a:lnTo>
                    <a:lnTo>
                      <a:pt x="39" y="57"/>
                    </a:lnTo>
                    <a:lnTo>
                      <a:pt x="20" y="59"/>
                    </a:lnTo>
                  </a:path>
                </a:pathLst>
              </a:custGeom>
              <a:solidFill>
                <a:srgbClr val="333399"/>
              </a:solidFill>
              <a:ln w="12700" cap="rnd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9753" name="Freeform 29">
                <a:extLst>
                  <a:ext uri="{FF2B5EF4-FFF2-40B4-BE49-F238E27FC236}">
                    <a16:creationId xmlns:a16="http://schemas.microsoft.com/office/drawing/2014/main" id="{B48D7F16-9BC6-4D9C-B06C-48C0243D48C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39" y="1461"/>
                <a:ext cx="1532" cy="903"/>
              </a:xfrm>
              <a:custGeom>
                <a:avLst/>
                <a:gdLst>
                  <a:gd name="T0" fmla="*/ 89 w 1532"/>
                  <a:gd name="T1" fmla="*/ 378 h 903"/>
                  <a:gd name="T2" fmla="*/ 101 w 1532"/>
                  <a:gd name="T3" fmla="*/ 312 h 903"/>
                  <a:gd name="T4" fmla="*/ 153 w 1532"/>
                  <a:gd name="T5" fmla="*/ 274 h 903"/>
                  <a:gd name="T6" fmla="*/ 212 w 1532"/>
                  <a:gd name="T7" fmla="*/ 256 h 903"/>
                  <a:gd name="T8" fmla="*/ 229 w 1532"/>
                  <a:gd name="T9" fmla="*/ 218 h 903"/>
                  <a:gd name="T10" fmla="*/ 304 w 1532"/>
                  <a:gd name="T11" fmla="*/ 185 h 903"/>
                  <a:gd name="T12" fmla="*/ 353 w 1532"/>
                  <a:gd name="T13" fmla="*/ 137 h 903"/>
                  <a:gd name="T14" fmla="*/ 332 w 1532"/>
                  <a:gd name="T15" fmla="*/ 113 h 903"/>
                  <a:gd name="T16" fmla="*/ 335 w 1532"/>
                  <a:gd name="T17" fmla="*/ 91 h 903"/>
                  <a:gd name="T18" fmla="*/ 286 w 1532"/>
                  <a:gd name="T19" fmla="*/ 124 h 903"/>
                  <a:gd name="T20" fmla="*/ 271 w 1532"/>
                  <a:gd name="T21" fmla="*/ 187 h 903"/>
                  <a:gd name="T22" fmla="*/ 238 w 1532"/>
                  <a:gd name="T23" fmla="*/ 207 h 903"/>
                  <a:gd name="T24" fmla="*/ 220 w 1532"/>
                  <a:gd name="T25" fmla="*/ 173 h 903"/>
                  <a:gd name="T26" fmla="*/ 174 w 1532"/>
                  <a:gd name="T27" fmla="*/ 189 h 903"/>
                  <a:gd name="T28" fmla="*/ 161 w 1532"/>
                  <a:gd name="T29" fmla="*/ 164 h 903"/>
                  <a:gd name="T30" fmla="*/ 163 w 1532"/>
                  <a:gd name="T31" fmla="*/ 138 h 903"/>
                  <a:gd name="T32" fmla="*/ 212 w 1532"/>
                  <a:gd name="T33" fmla="*/ 123 h 903"/>
                  <a:gd name="T34" fmla="*/ 244 w 1532"/>
                  <a:gd name="T35" fmla="*/ 78 h 903"/>
                  <a:gd name="T36" fmla="*/ 297 w 1532"/>
                  <a:gd name="T37" fmla="*/ 26 h 903"/>
                  <a:gd name="T38" fmla="*/ 367 w 1532"/>
                  <a:gd name="T39" fmla="*/ 12 h 903"/>
                  <a:gd name="T40" fmla="*/ 463 w 1532"/>
                  <a:gd name="T41" fmla="*/ 52 h 903"/>
                  <a:gd name="T42" fmla="*/ 428 w 1532"/>
                  <a:gd name="T43" fmla="*/ 113 h 903"/>
                  <a:gd name="T44" fmla="*/ 463 w 1532"/>
                  <a:gd name="T45" fmla="*/ 145 h 903"/>
                  <a:gd name="T46" fmla="*/ 491 w 1532"/>
                  <a:gd name="T47" fmla="*/ 110 h 903"/>
                  <a:gd name="T48" fmla="*/ 618 w 1532"/>
                  <a:gd name="T49" fmla="*/ 95 h 903"/>
                  <a:gd name="T50" fmla="*/ 773 w 1532"/>
                  <a:gd name="T51" fmla="*/ 17 h 903"/>
                  <a:gd name="T52" fmla="*/ 1011 w 1532"/>
                  <a:gd name="T53" fmla="*/ 52 h 903"/>
                  <a:gd name="T54" fmla="*/ 1444 w 1532"/>
                  <a:gd name="T55" fmla="*/ 114 h 903"/>
                  <a:gd name="T56" fmla="*/ 1482 w 1532"/>
                  <a:gd name="T57" fmla="*/ 151 h 903"/>
                  <a:gd name="T58" fmla="*/ 1496 w 1532"/>
                  <a:gd name="T59" fmla="*/ 273 h 903"/>
                  <a:gd name="T60" fmla="*/ 1370 w 1532"/>
                  <a:gd name="T61" fmla="*/ 174 h 903"/>
                  <a:gd name="T62" fmla="*/ 1271 w 1532"/>
                  <a:gd name="T63" fmla="*/ 219 h 903"/>
                  <a:gd name="T64" fmla="*/ 1408 w 1532"/>
                  <a:gd name="T65" fmla="*/ 391 h 903"/>
                  <a:gd name="T66" fmla="*/ 1352 w 1532"/>
                  <a:gd name="T67" fmla="*/ 465 h 903"/>
                  <a:gd name="T68" fmla="*/ 1442 w 1532"/>
                  <a:gd name="T69" fmla="*/ 632 h 903"/>
                  <a:gd name="T70" fmla="*/ 1350 w 1532"/>
                  <a:gd name="T71" fmla="*/ 718 h 903"/>
                  <a:gd name="T72" fmla="*/ 1326 w 1532"/>
                  <a:gd name="T73" fmla="*/ 787 h 903"/>
                  <a:gd name="T74" fmla="*/ 1321 w 1532"/>
                  <a:gd name="T75" fmla="*/ 853 h 903"/>
                  <a:gd name="T76" fmla="*/ 1289 w 1532"/>
                  <a:gd name="T77" fmla="*/ 851 h 903"/>
                  <a:gd name="T78" fmla="*/ 1193 w 1532"/>
                  <a:gd name="T79" fmla="*/ 712 h 903"/>
                  <a:gd name="T80" fmla="*/ 1059 w 1532"/>
                  <a:gd name="T81" fmla="*/ 707 h 903"/>
                  <a:gd name="T82" fmla="*/ 978 w 1532"/>
                  <a:gd name="T83" fmla="*/ 788 h 903"/>
                  <a:gd name="T84" fmla="*/ 812 w 1532"/>
                  <a:gd name="T85" fmla="*/ 612 h 903"/>
                  <a:gd name="T86" fmla="*/ 592 w 1532"/>
                  <a:gd name="T87" fmla="*/ 551 h 903"/>
                  <a:gd name="T88" fmla="*/ 758 w 1532"/>
                  <a:gd name="T89" fmla="*/ 659 h 903"/>
                  <a:gd name="T90" fmla="*/ 565 w 1532"/>
                  <a:gd name="T91" fmla="*/ 758 h 903"/>
                  <a:gd name="T92" fmla="*/ 513 w 1532"/>
                  <a:gd name="T93" fmla="*/ 666 h 903"/>
                  <a:gd name="T94" fmla="*/ 432 w 1532"/>
                  <a:gd name="T95" fmla="*/ 557 h 903"/>
                  <a:gd name="T96" fmla="*/ 385 w 1532"/>
                  <a:gd name="T97" fmla="*/ 477 h 903"/>
                  <a:gd name="T98" fmla="*/ 363 w 1532"/>
                  <a:gd name="T99" fmla="*/ 441 h 903"/>
                  <a:gd name="T100" fmla="*/ 334 w 1532"/>
                  <a:gd name="T101" fmla="*/ 418 h 903"/>
                  <a:gd name="T102" fmla="*/ 323 w 1532"/>
                  <a:gd name="T103" fmla="*/ 459 h 903"/>
                  <a:gd name="T104" fmla="*/ 281 w 1532"/>
                  <a:gd name="T105" fmla="*/ 396 h 903"/>
                  <a:gd name="T106" fmla="*/ 235 w 1532"/>
                  <a:gd name="T107" fmla="*/ 373 h 903"/>
                  <a:gd name="T108" fmla="*/ 285 w 1532"/>
                  <a:gd name="T109" fmla="*/ 428 h 903"/>
                  <a:gd name="T110" fmla="*/ 264 w 1532"/>
                  <a:gd name="T111" fmla="*/ 441 h 903"/>
                  <a:gd name="T112" fmla="*/ 224 w 1532"/>
                  <a:gd name="T113" fmla="*/ 405 h 903"/>
                  <a:gd name="T114" fmla="*/ 180 w 1532"/>
                  <a:gd name="T115" fmla="*/ 379 h 903"/>
                  <a:gd name="T116" fmla="*/ 120 w 1532"/>
                  <a:gd name="T117" fmla="*/ 412 h 903"/>
                  <a:gd name="T118" fmla="*/ 108 w 1532"/>
                  <a:gd name="T119" fmla="*/ 450 h 903"/>
                  <a:gd name="T120" fmla="*/ 68 w 1532"/>
                  <a:gd name="T121" fmla="*/ 476 h 903"/>
                  <a:gd name="T122" fmla="*/ 8 w 1532"/>
                  <a:gd name="T123" fmla="*/ 459 h 903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1532"/>
                  <a:gd name="T187" fmla="*/ 0 h 903"/>
                  <a:gd name="T188" fmla="*/ 1532 w 1532"/>
                  <a:gd name="T189" fmla="*/ 903 h 903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1532" h="903">
                    <a:moveTo>
                      <a:pt x="0" y="405"/>
                    </a:moveTo>
                    <a:lnTo>
                      <a:pt x="13" y="392"/>
                    </a:lnTo>
                    <a:lnTo>
                      <a:pt x="22" y="383"/>
                    </a:lnTo>
                    <a:lnTo>
                      <a:pt x="39" y="383"/>
                    </a:lnTo>
                    <a:lnTo>
                      <a:pt x="59" y="385"/>
                    </a:lnTo>
                    <a:lnTo>
                      <a:pt x="73" y="379"/>
                    </a:lnTo>
                    <a:lnTo>
                      <a:pt x="89" y="378"/>
                    </a:lnTo>
                    <a:lnTo>
                      <a:pt x="91" y="361"/>
                    </a:lnTo>
                    <a:lnTo>
                      <a:pt x="99" y="350"/>
                    </a:lnTo>
                    <a:lnTo>
                      <a:pt x="78" y="337"/>
                    </a:lnTo>
                    <a:lnTo>
                      <a:pt x="74" y="327"/>
                    </a:lnTo>
                    <a:lnTo>
                      <a:pt x="77" y="313"/>
                    </a:lnTo>
                    <a:lnTo>
                      <a:pt x="92" y="313"/>
                    </a:lnTo>
                    <a:lnTo>
                      <a:pt x="101" y="312"/>
                    </a:lnTo>
                    <a:lnTo>
                      <a:pt x="104" y="313"/>
                    </a:lnTo>
                    <a:lnTo>
                      <a:pt x="114" y="305"/>
                    </a:lnTo>
                    <a:lnTo>
                      <a:pt x="126" y="301"/>
                    </a:lnTo>
                    <a:lnTo>
                      <a:pt x="130" y="301"/>
                    </a:lnTo>
                    <a:lnTo>
                      <a:pt x="137" y="292"/>
                    </a:lnTo>
                    <a:lnTo>
                      <a:pt x="146" y="290"/>
                    </a:lnTo>
                    <a:lnTo>
                      <a:pt x="153" y="274"/>
                    </a:lnTo>
                    <a:lnTo>
                      <a:pt x="159" y="278"/>
                    </a:lnTo>
                    <a:lnTo>
                      <a:pt x="171" y="269"/>
                    </a:lnTo>
                    <a:lnTo>
                      <a:pt x="172" y="269"/>
                    </a:lnTo>
                    <a:lnTo>
                      <a:pt x="185" y="257"/>
                    </a:lnTo>
                    <a:lnTo>
                      <a:pt x="194" y="256"/>
                    </a:lnTo>
                    <a:lnTo>
                      <a:pt x="205" y="256"/>
                    </a:lnTo>
                    <a:lnTo>
                      <a:pt x="212" y="256"/>
                    </a:lnTo>
                    <a:lnTo>
                      <a:pt x="207" y="243"/>
                    </a:lnTo>
                    <a:lnTo>
                      <a:pt x="204" y="231"/>
                    </a:lnTo>
                    <a:lnTo>
                      <a:pt x="200" y="207"/>
                    </a:lnTo>
                    <a:lnTo>
                      <a:pt x="218" y="206"/>
                    </a:lnTo>
                    <a:lnTo>
                      <a:pt x="226" y="201"/>
                    </a:lnTo>
                    <a:lnTo>
                      <a:pt x="221" y="211"/>
                    </a:lnTo>
                    <a:lnTo>
                      <a:pt x="229" y="218"/>
                    </a:lnTo>
                    <a:lnTo>
                      <a:pt x="235" y="227"/>
                    </a:lnTo>
                    <a:lnTo>
                      <a:pt x="240" y="232"/>
                    </a:lnTo>
                    <a:lnTo>
                      <a:pt x="259" y="231"/>
                    </a:lnTo>
                    <a:lnTo>
                      <a:pt x="277" y="210"/>
                    </a:lnTo>
                    <a:lnTo>
                      <a:pt x="288" y="199"/>
                    </a:lnTo>
                    <a:lnTo>
                      <a:pt x="297" y="193"/>
                    </a:lnTo>
                    <a:lnTo>
                      <a:pt x="304" y="185"/>
                    </a:lnTo>
                    <a:lnTo>
                      <a:pt x="313" y="173"/>
                    </a:lnTo>
                    <a:lnTo>
                      <a:pt x="320" y="177"/>
                    </a:lnTo>
                    <a:lnTo>
                      <a:pt x="320" y="171"/>
                    </a:lnTo>
                    <a:lnTo>
                      <a:pt x="324" y="166"/>
                    </a:lnTo>
                    <a:lnTo>
                      <a:pt x="337" y="170"/>
                    </a:lnTo>
                    <a:lnTo>
                      <a:pt x="358" y="187"/>
                    </a:lnTo>
                    <a:lnTo>
                      <a:pt x="353" y="137"/>
                    </a:lnTo>
                    <a:lnTo>
                      <a:pt x="335" y="159"/>
                    </a:lnTo>
                    <a:lnTo>
                      <a:pt x="321" y="158"/>
                    </a:lnTo>
                    <a:lnTo>
                      <a:pt x="317" y="145"/>
                    </a:lnTo>
                    <a:lnTo>
                      <a:pt x="317" y="137"/>
                    </a:lnTo>
                    <a:lnTo>
                      <a:pt x="313" y="133"/>
                    </a:lnTo>
                    <a:lnTo>
                      <a:pt x="324" y="123"/>
                    </a:lnTo>
                    <a:lnTo>
                      <a:pt x="332" y="113"/>
                    </a:lnTo>
                    <a:lnTo>
                      <a:pt x="338" y="111"/>
                    </a:lnTo>
                    <a:lnTo>
                      <a:pt x="344" y="110"/>
                    </a:lnTo>
                    <a:lnTo>
                      <a:pt x="347" y="103"/>
                    </a:lnTo>
                    <a:lnTo>
                      <a:pt x="353" y="101"/>
                    </a:lnTo>
                    <a:lnTo>
                      <a:pt x="360" y="101"/>
                    </a:lnTo>
                    <a:lnTo>
                      <a:pt x="347" y="88"/>
                    </a:lnTo>
                    <a:lnTo>
                      <a:pt x="335" y="91"/>
                    </a:lnTo>
                    <a:lnTo>
                      <a:pt x="326" y="91"/>
                    </a:lnTo>
                    <a:lnTo>
                      <a:pt x="320" y="87"/>
                    </a:lnTo>
                    <a:lnTo>
                      <a:pt x="320" y="95"/>
                    </a:lnTo>
                    <a:lnTo>
                      <a:pt x="313" y="104"/>
                    </a:lnTo>
                    <a:lnTo>
                      <a:pt x="303" y="117"/>
                    </a:lnTo>
                    <a:lnTo>
                      <a:pt x="293" y="124"/>
                    </a:lnTo>
                    <a:lnTo>
                      <a:pt x="286" y="124"/>
                    </a:lnTo>
                    <a:lnTo>
                      <a:pt x="284" y="133"/>
                    </a:lnTo>
                    <a:lnTo>
                      <a:pt x="284" y="137"/>
                    </a:lnTo>
                    <a:lnTo>
                      <a:pt x="278" y="141"/>
                    </a:lnTo>
                    <a:lnTo>
                      <a:pt x="285" y="158"/>
                    </a:lnTo>
                    <a:lnTo>
                      <a:pt x="288" y="166"/>
                    </a:lnTo>
                    <a:lnTo>
                      <a:pt x="280" y="179"/>
                    </a:lnTo>
                    <a:lnTo>
                      <a:pt x="271" y="187"/>
                    </a:lnTo>
                    <a:lnTo>
                      <a:pt x="267" y="199"/>
                    </a:lnTo>
                    <a:lnTo>
                      <a:pt x="262" y="210"/>
                    </a:lnTo>
                    <a:lnTo>
                      <a:pt x="257" y="210"/>
                    </a:lnTo>
                    <a:lnTo>
                      <a:pt x="247" y="211"/>
                    </a:lnTo>
                    <a:lnTo>
                      <a:pt x="240" y="216"/>
                    </a:lnTo>
                    <a:lnTo>
                      <a:pt x="238" y="214"/>
                    </a:lnTo>
                    <a:lnTo>
                      <a:pt x="238" y="207"/>
                    </a:lnTo>
                    <a:lnTo>
                      <a:pt x="235" y="196"/>
                    </a:lnTo>
                    <a:lnTo>
                      <a:pt x="229" y="196"/>
                    </a:lnTo>
                    <a:lnTo>
                      <a:pt x="224" y="189"/>
                    </a:lnTo>
                    <a:lnTo>
                      <a:pt x="226" y="179"/>
                    </a:lnTo>
                    <a:lnTo>
                      <a:pt x="228" y="173"/>
                    </a:lnTo>
                    <a:lnTo>
                      <a:pt x="226" y="171"/>
                    </a:lnTo>
                    <a:lnTo>
                      <a:pt x="220" y="173"/>
                    </a:lnTo>
                    <a:lnTo>
                      <a:pt x="218" y="173"/>
                    </a:lnTo>
                    <a:lnTo>
                      <a:pt x="213" y="172"/>
                    </a:lnTo>
                    <a:lnTo>
                      <a:pt x="211" y="171"/>
                    </a:lnTo>
                    <a:lnTo>
                      <a:pt x="204" y="176"/>
                    </a:lnTo>
                    <a:lnTo>
                      <a:pt x="197" y="184"/>
                    </a:lnTo>
                    <a:lnTo>
                      <a:pt x="190" y="191"/>
                    </a:lnTo>
                    <a:lnTo>
                      <a:pt x="174" y="189"/>
                    </a:lnTo>
                    <a:lnTo>
                      <a:pt x="164" y="187"/>
                    </a:lnTo>
                    <a:lnTo>
                      <a:pt x="158" y="181"/>
                    </a:lnTo>
                    <a:lnTo>
                      <a:pt x="158" y="176"/>
                    </a:lnTo>
                    <a:lnTo>
                      <a:pt x="161" y="171"/>
                    </a:lnTo>
                    <a:lnTo>
                      <a:pt x="167" y="166"/>
                    </a:lnTo>
                    <a:lnTo>
                      <a:pt x="172" y="161"/>
                    </a:lnTo>
                    <a:lnTo>
                      <a:pt x="161" y="164"/>
                    </a:lnTo>
                    <a:lnTo>
                      <a:pt x="158" y="157"/>
                    </a:lnTo>
                    <a:lnTo>
                      <a:pt x="158" y="152"/>
                    </a:lnTo>
                    <a:lnTo>
                      <a:pt x="172" y="151"/>
                    </a:lnTo>
                    <a:lnTo>
                      <a:pt x="184" y="150"/>
                    </a:lnTo>
                    <a:lnTo>
                      <a:pt x="175" y="146"/>
                    </a:lnTo>
                    <a:lnTo>
                      <a:pt x="163" y="147"/>
                    </a:lnTo>
                    <a:lnTo>
                      <a:pt x="163" y="138"/>
                    </a:lnTo>
                    <a:lnTo>
                      <a:pt x="169" y="133"/>
                    </a:lnTo>
                    <a:lnTo>
                      <a:pt x="181" y="127"/>
                    </a:lnTo>
                    <a:lnTo>
                      <a:pt x="185" y="123"/>
                    </a:lnTo>
                    <a:lnTo>
                      <a:pt x="190" y="118"/>
                    </a:lnTo>
                    <a:lnTo>
                      <a:pt x="199" y="117"/>
                    </a:lnTo>
                    <a:lnTo>
                      <a:pt x="208" y="118"/>
                    </a:lnTo>
                    <a:lnTo>
                      <a:pt x="212" y="123"/>
                    </a:lnTo>
                    <a:lnTo>
                      <a:pt x="219" y="117"/>
                    </a:lnTo>
                    <a:lnTo>
                      <a:pt x="212" y="116"/>
                    </a:lnTo>
                    <a:lnTo>
                      <a:pt x="212" y="105"/>
                    </a:lnTo>
                    <a:lnTo>
                      <a:pt x="231" y="92"/>
                    </a:lnTo>
                    <a:lnTo>
                      <a:pt x="240" y="84"/>
                    </a:lnTo>
                    <a:lnTo>
                      <a:pt x="245" y="83"/>
                    </a:lnTo>
                    <a:lnTo>
                      <a:pt x="244" y="78"/>
                    </a:lnTo>
                    <a:lnTo>
                      <a:pt x="253" y="69"/>
                    </a:lnTo>
                    <a:lnTo>
                      <a:pt x="262" y="56"/>
                    </a:lnTo>
                    <a:lnTo>
                      <a:pt x="274" y="50"/>
                    </a:lnTo>
                    <a:lnTo>
                      <a:pt x="265" y="45"/>
                    </a:lnTo>
                    <a:lnTo>
                      <a:pt x="287" y="32"/>
                    </a:lnTo>
                    <a:lnTo>
                      <a:pt x="298" y="33"/>
                    </a:lnTo>
                    <a:lnTo>
                      <a:pt x="297" y="26"/>
                    </a:lnTo>
                    <a:lnTo>
                      <a:pt x="315" y="25"/>
                    </a:lnTo>
                    <a:lnTo>
                      <a:pt x="352" y="3"/>
                    </a:lnTo>
                    <a:lnTo>
                      <a:pt x="358" y="0"/>
                    </a:lnTo>
                    <a:lnTo>
                      <a:pt x="350" y="17"/>
                    </a:lnTo>
                    <a:lnTo>
                      <a:pt x="359" y="9"/>
                    </a:lnTo>
                    <a:lnTo>
                      <a:pt x="368" y="6"/>
                    </a:lnTo>
                    <a:lnTo>
                      <a:pt x="367" y="12"/>
                    </a:lnTo>
                    <a:lnTo>
                      <a:pt x="395" y="4"/>
                    </a:lnTo>
                    <a:lnTo>
                      <a:pt x="409" y="11"/>
                    </a:lnTo>
                    <a:lnTo>
                      <a:pt x="390" y="18"/>
                    </a:lnTo>
                    <a:lnTo>
                      <a:pt x="397" y="26"/>
                    </a:lnTo>
                    <a:lnTo>
                      <a:pt x="425" y="25"/>
                    </a:lnTo>
                    <a:lnTo>
                      <a:pt x="465" y="37"/>
                    </a:lnTo>
                    <a:lnTo>
                      <a:pt x="463" y="52"/>
                    </a:lnTo>
                    <a:lnTo>
                      <a:pt x="445" y="65"/>
                    </a:lnTo>
                    <a:lnTo>
                      <a:pt x="420" y="71"/>
                    </a:lnTo>
                    <a:lnTo>
                      <a:pt x="417" y="87"/>
                    </a:lnTo>
                    <a:lnTo>
                      <a:pt x="418" y="101"/>
                    </a:lnTo>
                    <a:lnTo>
                      <a:pt x="425" y="104"/>
                    </a:lnTo>
                    <a:lnTo>
                      <a:pt x="426" y="111"/>
                    </a:lnTo>
                    <a:lnTo>
                      <a:pt x="428" y="113"/>
                    </a:lnTo>
                    <a:lnTo>
                      <a:pt x="433" y="116"/>
                    </a:lnTo>
                    <a:lnTo>
                      <a:pt x="437" y="125"/>
                    </a:lnTo>
                    <a:lnTo>
                      <a:pt x="444" y="134"/>
                    </a:lnTo>
                    <a:lnTo>
                      <a:pt x="444" y="138"/>
                    </a:lnTo>
                    <a:lnTo>
                      <a:pt x="452" y="138"/>
                    </a:lnTo>
                    <a:lnTo>
                      <a:pt x="454" y="141"/>
                    </a:lnTo>
                    <a:lnTo>
                      <a:pt x="463" y="145"/>
                    </a:lnTo>
                    <a:lnTo>
                      <a:pt x="466" y="139"/>
                    </a:lnTo>
                    <a:lnTo>
                      <a:pt x="471" y="133"/>
                    </a:lnTo>
                    <a:lnTo>
                      <a:pt x="473" y="129"/>
                    </a:lnTo>
                    <a:lnTo>
                      <a:pt x="480" y="131"/>
                    </a:lnTo>
                    <a:lnTo>
                      <a:pt x="489" y="123"/>
                    </a:lnTo>
                    <a:lnTo>
                      <a:pt x="489" y="114"/>
                    </a:lnTo>
                    <a:lnTo>
                      <a:pt x="491" y="110"/>
                    </a:lnTo>
                    <a:lnTo>
                      <a:pt x="493" y="105"/>
                    </a:lnTo>
                    <a:lnTo>
                      <a:pt x="510" y="101"/>
                    </a:lnTo>
                    <a:lnTo>
                      <a:pt x="524" y="96"/>
                    </a:lnTo>
                    <a:lnTo>
                      <a:pt x="543" y="91"/>
                    </a:lnTo>
                    <a:lnTo>
                      <a:pt x="564" y="95"/>
                    </a:lnTo>
                    <a:lnTo>
                      <a:pt x="584" y="95"/>
                    </a:lnTo>
                    <a:lnTo>
                      <a:pt x="618" y="95"/>
                    </a:lnTo>
                    <a:lnTo>
                      <a:pt x="625" y="59"/>
                    </a:lnTo>
                    <a:lnTo>
                      <a:pt x="645" y="61"/>
                    </a:lnTo>
                    <a:lnTo>
                      <a:pt x="658" y="88"/>
                    </a:lnTo>
                    <a:lnTo>
                      <a:pt x="660" y="66"/>
                    </a:lnTo>
                    <a:lnTo>
                      <a:pt x="726" y="4"/>
                    </a:lnTo>
                    <a:lnTo>
                      <a:pt x="751" y="4"/>
                    </a:lnTo>
                    <a:lnTo>
                      <a:pt x="773" y="17"/>
                    </a:lnTo>
                    <a:lnTo>
                      <a:pt x="802" y="15"/>
                    </a:lnTo>
                    <a:lnTo>
                      <a:pt x="841" y="37"/>
                    </a:lnTo>
                    <a:lnTo>
                      <a:pt x="885" y="50"/>
                    </a:lnTo>
                    <a:lnTo>
                      <a:pt x="918" y="47"/>
                    </a:lnTo>
                    <a:lnTo>
                      <a:pt x="960" y="61"/>
                    </a:lnTo>
                    <a:lnTo>
                      <a:pt x="996" y="61"/>
                    </a:lnTo>
                    <a:lnTo>
                      <a:pt x="1011" y="52"/>
                    </a:lnTo>
                    <a:lnTo>
                      <a:pt x="1051" y="52"/>
                    </a:lnTo>
                    <a:lnTo>
                      <a:pt x="1071" y="64"/>
                    </a:lnTo>
                    <a:lnTo>
                      <a:pt x="1125" y="64"/>
                    </a:lnTo>
                    <a:lnTo>
                      <a:pt x="1170" y="83"/>
                    </a:lnTo>
                    <a:lnTo>
                      <a:pt x="1251" y="79"/>
                    </a:lnTo>
                    <a:lnTo>
                      <a:pt x="1381" y="88"/>
                    </a:lnTo>
                    <a:lnTo>
                      <a:pt x="1444" y="114"/>
                    </a:lnTo>
                    <a:lnTo>
                      <a:pt x="1497" y="131"/>
                    </a:lnTo>
                    <a:lnTo>
                      <a:pt x="1531" y="146"/>
                    </a:lnTo>
                    <a:lnTo>
                      <a:pt x="1521" y="150"/>
                    </a:lnTo>
                    <a:lnTo>
                      <a:pt x="1497" y="138"/>
                    </a:lnTo>
                    <a:lnTo>
                      <a:pt x="1442" y="134"/>
                    </a:lnTo>
                    <a:lnTo>
                      <a:pt x="1458" y="146"/>
                    </a:lnTo>
                    <a:lnTo>
                      <a:pt x="1482" y="151"/>
                    </a:lnTo>
                    <a:lnTo>
                      <a:pt x="1475" y="170"/>
                    </a:lnTo>
                    <a:lnTo>
                      <a:pt x="1450" y="181"/>
                    </a:lnTo>
                    <a:lnTo>
                      <a:pt x="1441" y="198"/>
                    </a:lnTo>
                    <a:lnTo>
                      <a:pt x="1475" y="216"/>
                    </a:lnTo>
                    <a:lnTo>
                      <a:pt x="1498" y="238"/>
                    </a:lnTo>
                    <a:lnTo>
                      <a:pt x="1511" y="270"/>
                    </a:lnTo>
                    <a:lnTo>
                      <a:pt x="1496" y="273"/>
                    </a:lnTo>
                    <a:lnTo>
                      <a:pt x="1462" y="264"/>
                    </a:lnTo>
                    <a:lnTo>
                      <a:pt x="1426" y="239"/>
                    </a:lnTo>
                    <a:lnTo>
                      <a:pt x="1413" y="227"/>
                    </a:lnTo>
                    <a:lnTo>
                      <a:pt x="1404" y="210"/>
                    </a:lnTo>
                    <a:lnTo>
                      <a:pt x="1396" y="185"/>
                    </a:lnTo>
                    <a:lnTo>
                      <a:pt x="1382" y="176"/>
                    </a:lnTo>
                    <a:lnTo>
                      <a:pt x="1370" y="174"/>
                    </a:lnTo>
                    <a:lnTo>
                      <a:pt x="1358" y="177"/>
                    </a:lnTo>
                    <a:lnTo>
                      <a:pt x="1371" y="197"/>
                    </a:lnTo>
                    <a:lnTo>
                      <a:pt x="1337" y="199"/>
                    </a:lnTo>
                    <a:lnTo>
                      <a:pt x="1322" y="191"/>
                    </a:lnTo>
                    <a:lnTo>
                      <a:pt x="1292" y="196"/>
                    </a:lnTo>
                    <a:lnTo>
                      <a:pt x="1271" y="211"/>
                    </a:lnTo>
                    <a:lnTo>
                      <a:pt x="1271" y="219"/>
                    </a:lnTo>
                    <a:lnTo>
                      <a:pt x="1278" y="233"/>
                    </a:lnTo>
                    <a:lnTo>
                      <a:pt x="1313" y="238"/>
                    </a:lnTo>
                    <a:lnTo>
                      <a:pt x="1342" y="254"/>
                    </a:lnTo>
                    <a:lnTo>
                      <a:pt x="1390" y="301"/>
                    </a:lnTo>
                    <a:lnTo>
                      <a:pt x="1410" y="332"/>
                    </a:lnTo>
                    <a:lnTo>
                      <a:pt x="1412" y="365"/>
                    </a:lnTo>
                    <a:lnTo>
                      <a:pt x="1408" y="391"/>
                    </a:lnTo>
                    <a:lnTo>
                      <a:pt x="1396" y="391"/>
                    </a:lnTo>
                    <a:lnTo>
                      <a:pt x="1383" y="381"/>
                    </a:lnTo>
                    <a:lnTo>
                      <a:pt x="1366" y="393"/>
                    </a:lnTo>
                    <a:lnTo>
                      <a:pt x="1348" y="405"/>
                    </a:lnTo>
                    <a:lnTo>
                      <a:pt x="1345" y="425"/>
                    </a:lnTo>
                    <a:lnTo>
                      <a:pt x="1364" y="447"/>
                    </a:lnTo>
                    <a:lnTo>
                      <a:pt x="1352" y="465"/>
                    </a:lnTo>
                    <a:lnTo>
                      <a:pt x="1348" y="495"/>
                    </a:lnTo>
                    <a:lnTo>
                      <a:pt x="1371" y="515"/>
                    </a:lnTo>
                    <a:lnTo>
                      <a:pt x="1398" y="520"/>
                    </a:lnTo>
                    <a:lnTo>
                      <a:pt x="1425" y="542"/>
                    </a:lnTo>
                    <a:lnTo>
                      <a:pt x="1450" y="570"/>
                    </a:lnTo>
                    <a:lnTo>
                      <a:pt x="1451" y="612"/>
                    </a:lnTo>
                    <a:lnTo>
                      <a:pt x="1442" y="632"/>
                    </a:lnTo>
                    <a:lnTo>
                      <a:pt x="1417" y="648"/>
                    </a:lnTo>
                    <a:lnTo>
                      <a:pt x="1387" y="657"/>
                    </a:lnTo>
                    <a:lnTo>
                      <a:pt x="1367" y="669"/>
                    </a:lnTo>
                    <a:lnTo>
                      <a:pt x="1356" y="662"/>
                    </a:lnTo>
                    <a:lnTo>
                      <a:pt x="1346" y="669"/>
                    </a:lnTo>
                    <a:lnTo>
                      <a:pt x="1343" y="700"/>
                    </a:lnTo>
                    <a:lnTo>
                      <a:pt x="1350" y="718"/>
                    </a:lnTo>
                    <a:lnTo>
                      <a:pt x="1381" y="739"/>
                    </a:lnTo>
                    <a:lnTo>
                      <a:pt x="1393" y="760"/>
                    </a:lnTo>
                    <a:lnTo>
                      <a:pt x="1403" y="773"/>
                    </a:lnTo>
                    <a:lnTo>
                      <a:pt x="1401" y="795"/>
                    </a:lnTo>
                    <a:lnTo>
                      <a:pt x="1381" y="813"/>
                    </a:lnTo>
                    <a:lnTo>
                      <a:pt x="1359" y="813"/>
                    </a:lnTo>
                    <a:lnTo>
                      <a:pt x="1326" y="787"/>
                    </a:lnTo>
                    <a:lnTo>
                      <a:pt x="1302" y="777"/>
                    </a:lnTo>
                    <a:lnTo>
                      <a:pt x="1292" y="772"/>
                    </a:lnTo>
                    <a:lnTo>
                      <a:pt x="1284" y="786"/>
                    </a:lnTo>
                    <a:lnTo>
                      <a:pt x="1286" y="806"/>
                    </a:lnTo>
                    <a:lnTo>
                      <a:pt x="1295" y="820"/>
                    </a:lnTo>
                    <a:lnTo>
                      <a:pt x="1299" y="845"/>
                    </a:lnTo>
                    <a:lnTo>
                      <a:pt x="1321" y="853"/>
                    </a:lnTo>
                    <a:lnTo>
                      <a:pt x="1313" y="866"/>
                    </a:lnTo>
                    <a:lnTo>
                      <a:pt x="1315" y="884"/>
                    </a:lnTo>
                    <a:lnTo>
                      <a:pt x="1322" y="902"/>
                    </a:lnTo>
                    <a:lnTo>
                      <a:pt x="1309" y="900"/>
                    </a:lnTo>
                    <a:lnTo>
                      <a:pt x="1292" y="879"/>
                    </a:lnTo>
                    <a:lnTo>
                      <a:pt x="1295" y="857"/>
                    </a:lnTo>
                    <a:lnTo>
                      <a:pt x="1289" y="851"/>
                    </a:lnTo>
                    <a:lnTo>
                      <a:pt x="1284" y="825"/>
                    </a:lnTo>
                    <a:lnTo>
                      <a:pt x="1276" y="818"/>
                    </a:lnTo>
                    <a:lnTo>
                      <a:pt x="1273" y="783"/>
                    </a:lnTo>
                    <a:lnTo>
                      <a:pt x="1264" y="760"/>
                    </a:lnTo>
                    <a:lnTo>
                      <a:pt x="1246" y="740"/>
                    </a:lnTo>
                    <a:lnTo>
                      <a:pt x="1216" y="730"/>
                    </a:lnTo>
                    <a:lnTo>
                      <a:pt x="1193" y="712"/>
                    </a:lnTo>
                    <a:lnTo>
                      <a:pt x="1185" y="697"/>
                    </a:lnTo>
                    <a:lnTo>
                      <a:pt x="1170" y="682"/>
                    </a:lnTo>
                    <a:lnTo>
                      <a:pt x="1146" y="647"/>
                    </a:lnTo>
                    <a:lnTo>
                      <a:pt x="1125" y="650"/>
                    </a:lnTo>
                    <a:lnTo>
                      <a:pt x="1098" y="667"/>
                    </a:lnTo>
                    <a:lnTo>
                      <a:pt x="1085" y="680"/>
                    </a:lnTo>
                    <a:lnTo>
                      <a:pt x="1059" y="707"/>
                    </a:lnTo>
                    <a:lnTo>
                      <a:pt x="1042" y="735"/>
                    </a:lnTo>
                    <a:lnTo>
                      <a:pt x="1033" y="745"/>
                    </a:lnTo>
                    <a:lnTo>
                      <a:pt x="1042" y="778"/>
                    </a:lnTo>
                    <a:lnTo>
                      <a:pt x="1040" y="811"/>
                    </a:lnTo>
                    <a:lnTo>
                      <a:pt x="1018" y="833"/>
                    </a:lnTo>
                    <a:lnTo>
                      <a:pt x="1005" y="834"/>
                    </a:lnTo>
                    <a:lnTo>
                      <a:pt x="978" y="788"/>
                    </a:lnTo>
                    <a:lnTo>
                      <a:pt x="958" y="754"/>
                    </a:lnTo>
                    <a:lnTo>
                      <a:pt x="916" y="693"/>
                    </a:lnTo>
                    <a:lnTo>
                      <a:pt x="914" y="669"/>
                    </a:lnTo>
                    <a:lnTo>
                      <a:pt x="904" y="658"/>
                    </a:lnTo>
                    <a:lnTo>
                      <a:pt x="897" y="673"/>
                    </a:lnTo>
                    <a:lnTo>
                      <a:pt x="860" y="638"/>
                    </a:lnTo>
                    <a:lnTo>
                      <a:pt x="812" y="612"/>
                    </a:lnTo>
                    <a:lnTo>
                      <a:pt x="780" y="617"/>
                    </a:lnTo>
                    <a:lnTo>
                      <a:pt x="737" y="614"/>
                    </a:lnTo>
                    <a:lnTo>
                      <a:pt x="716" y="594"/>
                    </a:lnTo>
                    <a:lnTo>
                      <a:pt x="692" y="598"/>
                    </a:lnTo>
                    <a:lnTo>
                      <a:pt x="658" y="590"/>
                    </a:lnTo>
                    <a:lnTo>
                      <a:pt x="588" y="524"/>
                    </a:lnTo>
                    <a:lnTo>
                      <a:pt x="592" y="551"/>
                    </a:lnTo>
                    <a:lnTo>
                      <a:pt x="613" y="588"/>
                    </a:lnTo>
                    <a:lnTo>
                      <a:pt x="637" y="614"/>
                    </a:lnTo>
                    <a:lnTo>
                      <a:pt x="663" y="628"/>
                    </a:lnTo>
                    <a:lnTo>
                      <a:pt x="691" y="617"/>
                    </a:lnTo>
                    <a:lnTo>
                      <a:pt x="712" y="617"/>
                    </a:lnTo>
                    <a:lnTo>
                      <a:pt x="742" y="640"/>
                    </a:lnTo>
                    <a:lnTo>
                      <a:pt x="758" y="659"/>
                    </a:lnTo>
                    <a:lnTo>
                      <a:pt x="756" y="671"/>
                    </a:lnTo>
                    <a:lnTo>
                      <a:pt x="706" y="722"/>
                    </a:lnTo>
                    <a:lnTo>
                      <a:pt x="672" y="742"/>
                    </a:lnTo>
                    <a:lnTo>
                      <a:pt x="603" y="768"/>
                    </a:lnTo>
                    <a:lnTo>
                      <a:pt x="581" y="777"/>
                    </a:lnTo>
                    <a:lnTo>
                      <a:pt x="568" y="768"/>
                    </a:lnTo>
                    <a:lnTo>
                      <a:pt x="565" y="758"/>
                    </a:lnTo>
                    <a:lnTo>
                      <a:pt x="564" y="742"/>
                    </a:lnTo>
                    <a:lnTo>
                      <a:pt x="557" y="727"/>
                    </a:lnTo>
                    <a:lnTo>
                      <a:pt x="547" y="714"/>
                    </a:lnTo>
                    <a:lnTo>
                      <a:pt x="540" y="704"/>
                    </a:lnTo>
                    <a:lnTo>
                      <a:pt x="526" y="687"/>
                    </a:lnTo>
                    <a:lnTo>
                      <a:pt x="520" y="678"/>
                    </a:lnTo>
                    <a:lnTo>
                      <a:pt x="513" y="666"/>
                    </a:lnTo>
                    <a:lnTo>
                      <a:pt x="505" y="654"/>
                    </a:lnTo>
                    <a:lnTo>
                      <a:pt x="489" y="626"/>
                    </a:lnTo>
                    <a:lnTo>
                      <a:pt x="480" y="614"/>
                    </a:lnTo>
                    <a:lnTo>
                      <a:pt x="470" y="599"/>
                    </a:lnTo>
                    <a:lnTo>
                      <a:pt x="451" y="578"/>
                    </a:lnTo>
                    <a:lnTo>
                      <a:pt x="441" y="566"/>
                    </a:lnTo>
                    <a:lnTo>
                      <a:pt x="432" y="557"/>
                    </a:lnTo>
                    <a:lnTo>
                      <a:pt x="424" y="539"/>
                    </a:lnTo>
                    <a:lnTo>
                      <a:pt x="452" y="522"/>
                    </a:lnTo>
                    <a:lnTo>
                      <a:pt x="465" y="486"/>
                    </a:lnTo>
                    <a:lnTo>
                      <a:pt x="438" y="476"/>
                    </a:lnTo>
                    <a:lnTo>
                      <a:pt x="398" y="482"/>
                    </a:lnTo>
                    <a:lnTo>
                      <a:pt x="390" y="477"/>
                    </a:lnTo>
                    <a:lnTo>
                      <a:pt x="385" y="477"/>
                    </a:lnTo>
                    <a:lnTo>
                      <a:pt x="380" y="477"/>
                    </a:lnTo>
                    <a:lnTo>
                      <a:pt x="375" y="477"/>
                    </a:lnTo>
                    <a:lnTo>
                      <a:pt x="374" y="471"/>
                    </a:lnTo>
                    <a:lnTo>
                      <a:pt x="371" y="465"/>
                    </a:lnTo>
                    <a:lnTo>
                      <a:pt x="371" y="453"/>
                    </a:lnTo>
                    <a:lnTo>
                      <a:pt x="364" y="448"/>
                    </a:lnTo>
                    <a:lnTo>
                      <a:pt x="363" y="441"/>
                    </a:lnTo>
                    <a:lnTo>
                      <a:pt x="359" y="439"/>
                    </a:lnTo>
                    <a:lnTo>
                      <a:pt x="355" y="434"/>
                    </a:lnTo>
                    <a:lnTo>
                      <a:pt x="353" y="428"/>
                    </a:lnTo>
                    <a:lnTo>
                      <a:pt x="350" y="424"/>
                    </a:lnTo>
                    <a:lnTo>
                      <a:pt x="347" y="418"/>
                    </a:lnTo>
                    <a:lnTo>
                      <a:pt x="339" y="418"/>
                    </a:lnTo>
                    <a:lnTo>
                      <a:pt x="334" y="418"/>
                    </a:lnTo>
                    <a:lnTo>
                      <a:pt x="332" y="418"/>
                    </a:lnTo>
                    <a:lnTo>
                      <a:pt x="329" y="427"/>
                    </a:lnTo>
                    <a:lnTo>
                      <a:pt x="329" y="434"/>
                    </a:lnTo>
                    <a:lnTo>
                      <a:pt x="329" y="443"/>
                    </a:lnTo>
                    <a:lnTo>
                      <a:pt x="329" y="451"/>
                    </a:lnTo>
                    <a:lnTo>
                      <a:pt x="329" y="457"/>
                    </a:lnTo>
                    <a:lnTo>
                      <a:pt x="323" y="459"/>
                    </a:lnTo>
                    <a:lnTo>
                      <a:pt x="317" y="465"/>
                    </a:lnTo>
                    <a:lnTo>
                      <a:pt x="308" y="457"/>
                    </a:lnTo>
                    <a:lnTo>
                      <a:pt x="303" y="446"/>
                    </a:lnTo>
                    <a:lnTo>
                      <a:pt x="304" y="432"/>
                    </a:lnTo>
                    <a:lnTo>
                      <a:pt x="297" y="414"/>
                    </a:lnTo>
                    <a:lnTo>
                      <a:pt x="292" y="404"/>
                    </a:lnTo>
                    <a:lnTo>
                      <a:pt x="281" y="396"/>
                    </a:lnTo>
                    <a:lnTo>
                      <a:pt x="271" y="390"/>
                    </a:lnTo>
                    <a:lnTo>
                      <a:pt x="265" y="379"/>
                    </a:lnTo>
                    <a:lnTo>
                      <a:pt x="261" y="372"/>
                    </a:lnTo>
                    <a:lnTo>
                      <a:pt x="252" y="371"/>
                    </a:lnTo>
                    <a:lnTo>
                      <a:pt x="247" y="367"/>
                    </a:lnTo>
                    <a:lnTo>
                      <a:pt x="241" y="367"/>
                    </a:lnTo>
                    <a:lnTo>
                      <a:pt x="235" y="373"/>
                    </a:lnTo>
                    <a:lnTo>
                      <a:pt x="231" y="379"/>
                    </a:lnTo>
                    <a:lnTo>
                      <a:pt x="243" y="386"/>
                    </a:lnTo>
                    <a:lnTo>
                      <a:pt x="251" y="396"/>
                    </a:lnTo>
                    <a:lnTo>
                      <a:pt x="262" y="408"/>
                    </a:lnTo>
                    <a:lnTo>
                      <a:pt x="267" y="414"/>
                    </a:lnTo>
                    <a:lnTo>
                      <a:pt x="278" y="418"/>
                    </a:lnTo>
                    <a:lnTo>
                      <a:pt x="285" y="428"/>
                    </a:lnTo>
                    <a:lnTo>
                      <a:pt x="277" y="438"/>
                    </a:lnTo>
                    <a:lnTo>
                      <a:pt x="275" y="434"/>
                    </a:lnTo>
                    <a:lnTo>
                      <a:pt x="275" y="428"/>
                    </a:lnTo>
                    <a:lnTo>
                      <a:pt x="271" y="441"/>
                    </a:lnTo>
                    <a:lnTo>
                      <a:pt x="270" y="452"/>
                    </a:lnTo>
                    <a:lnTo>
                      <a:pt x="261" y="454"/>
                    </a:lnTo>
                    <a:lnTo>
                      <a:pt x="264" y="441"/>
                    </a:lnTo>
                    <a:lnTo>
                      <a:pt x="262" y="434"/>
                    </a:lnTo>
                    <a:lnTo>
                      <a:pt x="253" y="430"/>
                    </a:lnTo>
                    <a:lnTo>
                      <a:pt x="247" y="427"/>
                    </a:lnTo>
                    <a:lnTo>
                      <a:pt x="244" y="421"/>
                    </a:lnTo>
                    <a:lnTo>
                      <a:pt x="235" y="417"/>
                    </a:lnTo>
                    <a:lnTo>
                      <a:pt x="231" y="413"/>
                    </a:lnTo>
                    <a:lnTo>
                      <a:pt x="224" y="405"/>
                    </a:lnTo>
                    <a:lnTo>
                      <a:pt x="218" y="401"/>
                    </a:lnTo>
                    <a:lnTo>
                      <a:pt x="213" y="392"/>
                    </a:lnTo>
                    <a:lnTo>
                      <a:pt x="212" y="385"/>
                    </a:lnTo>
                    <a:lnTo>
                      <a:pt x="207" y="383"/>
                    </a:lnTo>
                    <a:lnTo>
                      <a:pt x="200" y="378"/>
                    </a:lnTo>
                    <a:lnTo>
                      <a:pt x="190" y="378"/>
                    </a:lnTo>
                    <a:lnTo>
                      <a:pt x="180" y="379"/>
                    </a:lnTo>
                    <a:lnTo>
                      <a:pt x="169" y="378"/>
                    </a:lnTo>
                    <a:lnTo>
                      <a:pt x="149" y="379"/>
                    </a:lnTo>
                    <a:lnTo>
                      <a:pt x="135" y="381"/>
                    </a:lnTo>
                    <a:lnTo>
                      <a:pt x="131" y="384"/>
                    </a:lnTo>
                    <a:lnTo>
                      <a:pt x="130" y="392"/>
                    </a:lnTo>
                    <a:lnTo>
                      <a:pt x="130" y="402"/>
                    </a:lnTo>
                    <a:lnTo>
                      <a:pt x="120" y="412"/>
                    </a:lnTo>
                    <a:lnTo>
                      <a:pt x="115" y="416"/>
                    </a:lnTo>
                    <a:lnTo>
                      <a:pt x="113" y="418"/>
                    </a:lnTo>
                    <a:lnTo>
                      <a:pt x="108" y="427"/>
                    </a:lnTo>
                    <a:lnTo>
                      <a:pt x="106" y="432"/>
                    </a:lnTo>
                    <a:lnTo>
                      <a:pt x="111" y="437"/>
                    </a:lnTo>
                    <a:lnTo>
                      <a:pt x="111" y="446"/>
                    </a:lnTo>
                    <a:lnTo>
                      <a:pt x="108" y="450"/>
                    </a:lnTo>
                    <a:lnTo>
                      <a:pt x="106" y="454"/>
                    </a:lnTo>
                    <a:lnTo>
                      <a:pt x="99" y="465"/>
                    </a:lnTo>
                    <a:lnTo>
                      <a:pt x="94" y="460"/>
                    </a:lnTo>
                    <a:lnTo>
                      <a:pt x="91" y="464"/>
                    </a:lnTo>
                    <a:lnTo>
                      <a:pt x="85" y="467"/>
                    </a:lnTo>
                    <a:lnTo>
                      <a:pt x="77" y="470"/>
                    </a:lnTo>
                    <a:lnTo>
                      <a:pt x="68" y="476"/>
                    </a:lnTo>
                    <a:lnTo>
                      <a:pt x="59" y="477"/>
                    </a:lnTo>
                    <a:lnTo>
                      <a:pt x="51" y="477"/>
                    </a:lnTo>
                    <a:lnTo>
                      <a:pt x="43" y="477"/>
                    </a:lnTo>
                    <a:lnTo>
                      <a:pt x="25" y="482"/>
                    </a:lnTo>
                    <a:lnTo>
                      <a:pt x="16" y="482"/>
                    </a:lnTo>
                    <a:lnTo>
                      <a:pt x="12" y="472"/>
                    </a:lnTo>
                    <a:lnTo>
                      <a:pt x="8" y="459"/>
                    </a:lnTo>
                    <a:lnTo>
                      <a:pt x="5" y="448"/>
                    </a:lnTo>
                    <a:lnTo>
                      <a:pt x="4" y="437"/>
                    </a:lnTo>
                    <a:lnTo>
                      <a:pt x="4" y="424"/>
                    </a:lnTo>
                    <a:lnTo>
                      <a:pt x="0" y="405"/>
                    </a:lnTo>
                  </a:path>
                </a:pathLst>
              </a:custGeom>
              <a:solidFill>
                <a:srgbClr val="333399"/>
              </a:solidFill>
              <a:ln w="12700" cap="rnd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9754" name="Freeform 30">
                <a:extLst>
                  <a:ext uri="{FF2B5EF4-FFF2-40B4-BE49-F238E27FC236}">
                    <a16:creationId xmlns:a16="http://schemas.microsoft.com/office/drawing/2014/main" id="{C73E82A4-99B2-45A2-AF32-8E6FE4EF296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48" y="1514"/>
                <a:ext cx="912" cy="784"/>
              </a:xfrm>
              <a:custGeom>
                <a:avLst/>
                <a:gdLst>
                  <a:gd name="T0" fmla="*/ 72 w 912"/>
                  <a:gd name="T1" fmla="*/ 147 h 784"/>
                  <a:gd name="T2" fmla="*/ 58 w 912"/>
                  <a:gd name="T3" fmla="*/ 104 h 784"/>
                  <a:gd name="T4" fmla="*/ 130 w 912"/>
                  <a:gd name="T5" fmla="*/ 67 h 784"/>
                  <a:gd name="T6" fmla="*/ 162 w 912"/>
                  <a:gd name="T7" fmla="*/ 38 h 784"/>
                  <a:gd name="T8" fmla="*/ 218 w 912"/>
                  <a:gd name="T9" fmla="*/ 33 h 784"/>
                  <a:gd name="T10" fmla="*/ 392 w 912"/>
                  <a:gd name="T11" fmla="*/ 34 h 784"/>
                  <a:gd name="T12" fmla="*/ 480 w 912"/>
                  <a:gd name="T13" fmla="*/ 49 h 784"/>
                  <a:gd name="T14" fmla="*/ 447 w 912"/>
                  <a:gd name="T15" fmla="*/ 47 h 784"/>
                  <a:gd name="T16" fmla="*/ 424 w 912"/>
                  <a:gd name="T17" fmla="*/ 1 h 784"/>
                  <a:gd name="T18" fmla="*/ 468 w 912"/>
                  <a:gd name="T19" fmla="*/ 0 h 784"/>
                  <a:gd name="T20" fmla="*/ 500 w 912"/>
                  <a:gd name="T21" fmla="*/ 21 h 784"/>
                  <a:gd name="T22" fmla="*/ 553 w 912"/>
                  <a:gd name="T23" fmla="*/ 53 h 784"/>
                  <a:gd name="T24" fmla="*/ 543 w 912"/>
                  <a:gd name="T25" fmla="*/ 17 h 784"/>
                  <a:gd name="T26" fmla="*/ 638 w 912"/>
                  <a:gd name="T27" fmla="*/ 52 h 784"/>
                  <a:gd name="T28" fmla="*/ 640 w 912"/>
                  <a:gd name="T29" fmla="*/ 66 h 784"/>
                  <a:gd name="T30" fmla="*/ 611 w 912"/>
                  <a:gd name="T31" fmla="*/ 101 h 784"/>
                  <a:gd name="T32" fmla="*/ 586 w 912"/>
                  <a:gd name="T33" fmla="*/ 158 h 784"/>
                  <a:gd name="T34" fmla="*/ 675 w 912"/>
                  <a:gd name="T35" fmla="*/ 191 h 784"/>
                  <a:gd name="T36" fmla="*/ 678 w 912"/>
                  <a:gd name="T37" fmla="*/ 241 h 784"/>
                  <a:gd name="T38" fmla="*/ 691 w 912"/>
                  <a:gd name="T39" fmla="*/ 202 h 784"/>
                  <a:gd name="T40" fmla="*/ 691 w 912"/>
                  <a:gd name="T41" fmla="*/ 129 h 784"/>
                  <a:gd name="T42" fmla="*/ 753 w 912"/>
                  <a:gd name="T43" fmla="*/ 148 h 784"/>
                  <a:gd name="T44" fmla="*/ 793 w 912"/>
                  <a:gd name="T45" fmla="*/ 127 h 784"/>
                  <a:gd name="T46" fmla="*/ 862 w 912"/>
                  <a:gd name="T47" fmla="*/ 181 h 784"/>
                  <a:gd name="T48" fmla="*/ 911 w 912"/>
                  <a:gd name="T49" fmla="*/ 227 h 784"/>
                  <a:gd name="T50" fmla="*/ 873 w 912"/>
                  <a:gd name="T51" fmla="*/ 245 h 784"/>
                  <a:gd name="T52" fmla="*/ 806 w 912"/>
                  <a:gd name="T53" fmla="*/ 261 h 784"/>
                  <a:gd name="T54" fmla="*/ 853 w 912"/>
                  <a:gd name="T55" fmla="*/ 271 h 784"/>
                  <a:gd name="T56" fmla="*/ 873 w 912"/>
                  <a:gd name="T57" fmla="*/ 312 h 784"/>
                  <a:gd name="T58" fmla="*/ 854 w 912"/>
                  <a:gd name="T59" fmla="*/ 314 h 784"/>
                  <a:gd name="T60" fmla="*/ 827 w 912"/>
                  <a:gd name="T61" fmla="*/ 332 h 784"/>
                  <a:gd name="T62" fmla="*/ 785 w 912"/>
                  <a:gd name="T63" fmla="*/ 370 h 784"/>
                  <a:gd name="T64" fmla="*/ 781 w 912"/>
                  <a:gd name="T65" fmla="*/ 425 h 784"/>
                  <a:gd name="T66" fmla="*/ 737 w 912"/>
                  <a:gd name="T67" fmla="*/ 507 h 784"/>
                  <a:gd name="T68" fmla="*/ 748 w 912"/>
                  <a:gd name="T69" fmla="*/ 577 h 784"/>
                  <a:gd name="T70" fmla="*/ 724 w 912"/>
                  <a:gd name="T71" fmla="*/ 529 h 784"/>
                  <a:gd name="T72" fmla="*/ 680 w 912"/>
                  <a:gd name="T73" fmla="*/ 508 h 784"/>
                  <a:gd name="T74" fmla="*/ 642 w 912"/>
                  <a:gd name="T75" fmla="*/ 522 h 784"/>
                  <a:gd name="T76" fmla="*/ 579 w 912"/>
                  <a:gd name="T77" fmla="*/ 529 h 784"/>
                  <a:gd name="T78" fmla="*/ 547 w 912"/>
                  <a:gd name="T79" fmla="*/ 580 h 784"/>
                  <a:gd name="T80" fmla="*/ 619 w 912"/>
                  <a:gd name="T81" fmla="*/ 652 h 784"/>
                  <a:gd name="T82" fmla="*/ 632 w 912"/>
                  <a:gd name="T83" fmla="*/ 612 h 784"/>
                  <a:gd name="T84" fmla="*/ 672 w 912"/>
                  <a:gd name="T85" fmla="*/ 640 h 784"/>
                  <a:gd name="T86" fmla="*/ 694 w 912"/>
                  <a:gd name="T87" fmla="*/ 679 h 784"/>
                  <a:gd name="T88" fmla="*/ 713 w 912"/>
                  <a:gd name="T89" fmla="*/ 715 h 784"/>
                  <a:gd name="T90" fmla="*/ 754 w 912"/>
                  <a:gd name="T91" fmla="*/ 769 h 784"/>
                  <a:gd name="T92" fmla="*/ 818 w 912"/>
                  <a:gd name="T93" fmla="*/ 768 h 784"/>
                  <a:gd name="T94" fmla="*/ 780 w 912"/>
                  <a:gd name="T95" fmla="*/ 774 h 784"/>
                  <a:gd name="T96" fmla="*/ 705 w 912"/>
                  <a:gd name="T97" fmla="*/ 767 h 784"/>
                  <a:gd name="T98" fmla="*/ 654 w 912"/>
                  <a:gd name="T99" fmla="*/ 718 h 784"/>
                  <a:gd name="T100" fmla="*/ 614 w 912"/>
                  <a:gd name="T101" fmla="*/ 699 h 784"/>
                  <a:gd name="T102" fmla="*/ 554 w 912"/>
                  <a:gd name="T103" fmla="*/ 677 h 784"/>
                  <a:gd name="T104" fmla="*/ 448 w 912"/>
                  <a:gd name="T105" fmla="*/ 600 h 784"/>
                  <a:gd name="T106" fmla="*/ 360 w 912"/>
                  <a:gd name="T107" fmla="*/ 491 h 784"/>
                  <a:gd name="T108" fmla="*/ 391 w 912"/>
                  <a:gd name="T109" fmla="*/ 590 h 784"/>
                  <a:gd name="T110" fmla="*/ 334 w 912"/>
                  <a:gd name="T111" fmla="*/ 520 h 784"/>
                  <a:gd name="T112" fmla="*/ 281 w 912"/>
                  <a:gd name="T113" fmla="*/ 387 h 784"/>
                  <a:gd name="T114" fmla="*/ 288 w 912"/>
                  <a:gd name="T115" fmla="*/ 287 h 784"/>
                  <a:gd name="T116" fmla="*/ 270 w 912"/>
                  <a:gd name="T117" fmla="*/ 211 h 784"/>
                  <a:gd name="T118" fmla="*/ 254 w 912"/>
                  <a:gd name="T119" fmla="*/ 166 h 784"/>
                  <a:gd name="T120" fmla="*/ 219 w 912"/>
                  <a:gd name="T121" fmla="*/ 139 h 784"/>
                  <a:gd name="T122" fmla="*/ 146 w 912"/>
                  <a:gd name="T123" fmla="*/ 147 h 784"/>
                  <a:gd name="T124" fmla="*/ 89 w 912"/>
                  <a:gd name="T125" fmla="*/ 174 h 784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912"/>
                  <a:gd name="T190" fmla="*/ 0 h 784"/>
                  <a:gd name="T191" fmla="*/ 912 w 912"/>
                  <a:gd name="T192" fmla="*/ 784 h 784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912" h="784">
                    <a:moveTo>
                      <a:pt x="0" y="202"/>
                    </a:moveTo>
                    <a:lnTo>
                      <a:pt x="44" y="174"/>
                    </a:lnTo>
                    <a:lnTo>
                      <a:pt x="68" y="164"/>
                    </a:lnTo>
                    <a:lnTo>
                      <a:pt x="72" y="147"/>
                    </a:lnTo>
                    <a:lnTo>
                      <a:pt x="53" y="137"/>
                    </a:lnTo>
                    <a:lnTo>
                      <a:pt x="52" y="117"/>
                    </a:lnTo>
                    <a:lnTo>
                      <a:pt x="59" y="112"/>
                    </a:lnTo>
                    <a:lnTo>
                      <a:pt x="58" y="104"/>
                    </a:lnTo>
                    <a:lnTo>
                      <a:pt x="92" y="101"/>
                    </a:lnTo>
                    <a:lnTo>
                      <a:pt x="100" y="85"/>
                    </a:lnTo>
                    <a:lnTo>
                      <a:pt x="102" y="71"/>
                    </a:lnTo>
                    <a:lnTo>
                      <a:pt x="130" y="67"/>
                    </a:lnTo>
                    <a:lnTo>
                      <a:pt x="133" y="53"/>
                    </a:lnTo>
                    <a:lnTo>
                      <a:pt x="106" y="49"/>
                    </a:lnTo>
                    <a:lnTo>
                      <a:pt x="118" y="38"/>
                    </a:lnTo>
                    <a:lnTo>
                      <a:pt x="162" y="38"/>
                    </a:lnTo>
                    <a:lnTo>
                      <a:pt x="174" y="27"/>
                    </a:lnTo>
                    <a:lnTo>
                      <a:pt x="193" y="26"/>
                    </a:lnTo>
                    <a:lnTo>
                      <a:pt x="205" y="17"/>
                    </a:lnTo>
                    <a:lnTo>
                      <a:pt x="218" y="33"/>
                    </a:lnTo>
                    <a:lnTo>
                      <a:pt x="273" y="31"/>
                    </a:lnTo>
                    <a:lnTo>
                      <a:pt x="298" y="47"/>
                    </a:lnTo>
                    <a:lnTo>
                      <a:pt x="379" y="44"/>
                    </a:lnTo>
                    <a:lnTo>
                      <a:pt x="392" y="34"/>
                    </a:lnTo>
                    <a:lnTo>
                      <a:pt x="422" y="49"/>
                    </a:lnTo>
                    <a:lnTo>
                      <a:pt x="454" y="61"/>
                    </a:lnTo>
                    <a:lnTo>
                      <a:pt x="471" y="56"/>
                    </a:lnTo>
                    <a:lnTo>
                      <a:pt x="480" y="49"/>
                    </a:lnTo>
                    <a:lnTo>
                      <a:pt x="507" y="53"/>
                    </a:lnTo>
                    <a:lnTo>
                      <a:pt x="488" y="44"/>
                    </a:lnTo>
                    <a:lnTo>
                      <a:pt x="472" y="45"/>
                    </a:lnTo>
                    <a:lnTo>
                      <a:pt x="447" y="47"/>
                    </a:lnTo>
                    <a:lnTo>
                      <a:pt x="434" y="33"/>
                    </a:lnTo>
                    <a:lnTo>
                      <a:pt x="419" y="26"/>
                    </a:lnTo>
                    <a:lnTo>
                      <a:pt x="419" y="13"/>
                    </a:lnTo>
                    <a:lnTo>
                      <a:pt x="424" y="1"/>
                    </a:lnTo>
                    <a:lnTo>
                      <a:pt x="435" y="0"/>
                    </a:lnTo>
                    <a:lnTo>
                      <a:pt x="451" y="11"/>
                    </a:lnTo>
                    <a:lnTo>
                      <a:pt x="454" y="6"/>
                    </a:lnTo>
                    <a:lnTo>
                      <a:pt x="468" y="0"/>
                    </a:lnTo>
                    <a:lnTo>
                      <a:pt x="483" y="8"/>
                    </a:lnTo>
                    <a:lnTo>
                      <a:pt x="492" y="1"/>
                    </a:lnTo>
                    <a:lnTo>
                      <a:pt x="499" y="12"/>
                    </a:lnTo>
                    <a:lnTo>
                      <a:pt x="500" y="21"/>
                    </a:lnTo>
                    <a:lnTo>
                      <a:pt x="523" y="31"/>
                    </a:lnTo>
                    <a:lnTo>
                      <a:pt x="515" y="38"/>
                    </a:lnTo>
                    <a:lnTo>
                      <a:pt x="515" y="50"/>
                    </a:lnTo>
                    <a:lnTo>
                      <a:pt x="553" y="53"/>
                    </a:lnTo>
                    <a:lnTo>
                      <a:pt x="563" y="38"/>
                    </a:lnTo>
                    <a:lnTo>
                      <a:pt x="555" y="32"/>
                    </a:lnTo>
                    <a:lnTo>
                      <a:pt x="539" y="33"/>
                    </a:lnTo>
                    <a:lnTo>
                      <a:pt x="543" y="17"/>
                    </a:lnTo>
                    <a:lnTo>
                      <a:pt x="577" y="26"/>
                    </a:lnTo>
                    <a:lnTo>
                      <a:pt x="584" y="37"/>
                    </a:lnTo>
                    <a:lnTo>
                      <a:pt x="612" y="37"/>
                    </a:lnTo>
                    <a:lnTo>
                      <a:pt x="638" y="52"/>
                    </a:lnTo>
                    <a:lnTo>
                      <a:pt x="653" y="49"/>
                    </a:lnTo>
                    <a:lnTo>
                      <a:pt x="667" y="61"/>
                    </a:lnTo>
                    <a:lnTo>
                      <a:pt x="653" y="78"/>
                    </a:lnTo>
                    <a:lnTo>
                      <a:pt x="640" y="66"/>
                    </a:lnTo>
                    <a:lnTo>
                      <a:pt x="632" y="70"/>
                    </a:lnTo>
                    <a:lnTo>
                      <a:pt x="619" y="79"/>
                    </a:lnTo>
                    <a:lnTo>
                      <a:pt x="600" y="88"/>
                    </a:lnTo>
                    <a:lnTo>
                      <a:pt x="611" y="101"/>
                    </a:lnTo>
                    <a:lnTo>
                      <a:pt x="593" y="103"/>
                    </a:lnTo>
                    <a:lnTo>
                      <a:pt x="579" y="118"/>
                    </a:lnTo>
                    <a:lnTo>
                      <a:pt x="565" y="139"/>
                    </a:lnTo>
                    <a:lnTo>
                      <a:pt x="586" y="158"/>
                    </a:lnTo>
                    <a:lnTo>
                      <a:pt x="603" y="179"/>
                    </a:lnTo>
                    <a:lnTo>
                      <a:pt x="634" y="182"/>
                    </a:lnTo>
                    <a:lnTo>
                      <a:pt x="661" y="179"/>
                    </a:lnTo>
                    <a:lnTo>
                      <a:pt x="675" y="191"/>
                    </a:lnTo>
                    <a:lnTo>
                      <a:pt x="669" y="196"/>
                    </a:lnTo>
                    <a:lnTo>
                      <a:pt x="660" y="207"/>
                    </a:lnTo>
                    <a:lnTo>
                      <a:pt x="673" y="227"/>
                    </a:lnTo>
                    <a:lnTo>
                      <a:pt x="678" y="241"/>
                    </a:lnTo>
                    <a:lnTo>
                      <a:pt x="693" y="248"/>
                    </a:lnTo>
                    <a:lnTo>
                      <a:pt x="714" y="234"/>
                    </a:lnTo>
                    <a:lnTo>
                      <a:pt x="707" y="217"/>
                    </a:lnTo>
                    <a:lnTo>
                      <a:pt x="691" y="202"/>
                    </a:lnTo>
                    <a:lnTo>
                      <a:pt x="712" y="184"/>
                    </a:lnTo>
                    <a:lnTo>
                      <a:pt x="693" y="152"/>
                    </a:lnTo>
                    <a:lnTo>
                      <a:pt x="677" y="139"/>
                    </a:lnTo>
                    <a:lnTo>
                      <a:pt x="691" y="129"/>
                    </a:lnTo>
                    <a:lnTo>
                      <a:pt x="687" y="112"/>
                    </a:lnTo>
                    <a:lnTo>
                      <a:pt x="698" y="103"/>
                    </a:lnTo>
                    <a:lnTo>
                      <a:pt x="714" y="112"/>
                    </a:lnTo>
                    <a:lnTo>
                      <a:pt x="753" y="148"/>
                    </a:lnTo>
                    <a:lnTo>
                      <a:pt x="777" y="153"/>
                    </a:lnTo>
                    <a:lnTo>
                      <a:pt x="784" y="145"/>
                    </a:lnTo>
                    <a:lnTo>
                      <a:pt x="779" y="125"/>
                    </a:lnTo>
                    <a:lnTo>
                      <a:pt x="793" y="127"/>
                    </a:lnTo>
                    <a:lnTo>
                      <a:pt x="817" y="150"/>
                    </a:lnTo>
                    <a:lnTo>
                      <a:pt x="820" y="163"/>
                    </a:lnTo>
                    <a:lnTo>
                      <a:pt x="834" y="171"/>
                    </a:lnTo>
                    <a:lnTo>
                      <a:pt x="862" y="181"/>
                    </a:lnTo>
                    <a:lnTo>
                      <a:pt x="877" y="198"/>
                    </a:lnTo>
                    <a:lnTo>
                      <a:pt x="898" y="211"/>
                    </a:lnTo>
                    <a:lnTo>
                      <a:pt x="908" y="216"/>
                    </a:lnTo>
                    <a:lnTo>
                      <a:pt x="911" y="227"/>
                    </a:lnTo>
                    <a:lnTo>
                      <a:pt x="893" y="233"/>
                    </a:lnTo>
                    <a:lnTo>
                      <a:pt x="884" y="226"/>
                    </a:lnTo>
                    <a:lnTo>
                      <a:pt x="875" y="227"/>
                    </a:lnTo>
                    <a:lnTo>
                      <a:pt x="873" y="245"/>
                    </a:lnTo>
                    <a:lnTo>
                      <a:pt x="858" y="250"/>
                    </a:lnTo>
                    <a:lnTo>
                      <a:pt x="843" y="239"/>
                    </a:lnTo>
                    <a:lnTo>
                      <a:pt x="811" y="239"/>
                    </a:lnTo>
                    <a:lnTo>
                      <a:pt x="806" y="261"/>
                    </a:lnTo>
                    <a:lnTo>
                      <a:pt x="815" y="273"/>
                    </a:lnTo>
                    <a:lnTo>
                      <a:pt x="827" y="266"/>
                    </a:lnTo>
                    <a:lnTo>
                      <a:pt x="840" y="264"/>
                    </a:lnTo>
                    <a:lnTo>
                      <a:pt x="853" y="271"/>
                    </a:lnTo>
                    <a:lnTo>
                      <a:pt x="835" y="286"/>
                    </a:lnTo>
                    <a:lnTo>
                      <a:pt x="853" y="299"/>
                    </a:lnTo>
                    <a:lnTo>
                      <a:pt x="875" y="304"/>
                    </a:lnTo>
                    <a:lnTo>
                      <a:pt x="873" y="312"/>
                    </a:lnTo>
                    <a:lnTo>
                      <a:pt x="864" y="313"/>
                    </a:lnTo>
                    <a:lnTo>
                      <a:pt x="843" y="360"/>
                    </a:lnTo>
                    <a:lnTo>
                      <a:pt x="844" y="331"/>
                    </a:lnTo>
                    <a:lnTo>
                      <a:pt x="854" y="314"/>
                    </a:lnTo>
                    <a:lnTo>
                      <a:pt x="843" y="308"/>
                    </a:lnTo>
                    <a:lnTo>
                      <a:pt x="831" y="318"/>
                    </a:lnTo>
                    <a:lnTo>
                      <a:pt x="838" y="326"/>
                    </a:lnTo>
                    <a:lnTo>
                      <a:pt x="827" y="332"/>
                    </a:lnTo>
                    <a:lnTo>
                      <a:pt x="818" y="338"/>
                    </a:lnTo>
                    <a:lnTo>
                      <a:pt x="819" y="359"/>
                    </a:lnTo>
                    <a:lnTo>
                      <a:pt x="805" y="367"/>
                    </a:lnTo>
                    <a:lnTo>
                      <a:pt x="785" y="370"/>
                    </a:lnTo>
                    <a:lnTo>
                      <a:pt x="793" y="380"/>
                    </a:lnTo>
                    <a:lnTo>
                      <a:pt x="785" y="393"/>
                    </a:lnTo>
                    <a:lnTo>
                      <a:pt x="793" y="404"/>
                    </a:lnTo>
                    <a:lnTo>
                      <a:pt x="781" y="425"/>
                    </a:lnTo>
                    <a:lnTo>
                      <a:pt x="777" y="445"/>
                    </a:lnTo>
                    <a:lnTo>
                      <a:pt x="760" y="455"/>
                    </a:lnTo>
                    <a:lnTo>
                      <a:pt x="739" y="486"/>
                    </a:lnTo>
                    <a:lnTo>
                      <a:pt x="737" y="507"/>
                    </a:lnTo>
                    <a:lnTo>
                      <a:pt x="744" y="525"/>
                    </a:lnTo>
                    <a:lnTo>
                      <a:pt x="753" y="545"/>
                    </a:lnTo>
                    <a:lnTo>
                      <a:pt x="759" y="567"/>
                    </a:lnTo>
                    <a:lnTo>
                      <a:pt x="748" y="577"/>
                    </a:lnTo>
                    <a:lnTo>
                      <a:pt x="737" y="571"/>
                    </a:lnTo>
                    <a:lnTo>
                      <a:pt x="739" y="559"/>
                    </a:lnTo>
                    <a:lnTo>
                      <a:pt x="733" y="533"/>
                    </a:lnTo>
                    <a:lnTo>
                      <a:pt x="724" y="529"/>
                    </a:lnTo>
                    <a:lnTo>
                      <a:pt x="718" y="514"/>
                    </a:lnTo>
                    <a:lnTo>
                      <a:pt x="706" y="514"/>
                    </a:lnTo>
                    <a:lnTo>
                      <a:pt x="694" y="506"/>
                    </a:lnTo>
                    <a:lnTo>
                      <a:pt x="680" y="508"/>
                    </a:lnTo>
                    <a:lnTo>
                      <a:pt x="667" y="504"/>
                    </a:lnTo>
                    <a:lnTo>
                      <a:pt x="653" y="510"/>
                    </a:lnTo>
                    <a:lnTo>
                      <a:pt x="624" y="505"/>
                    </a:lnTo>
                    <a:lnTo>
                      <a:pt x="642" y="522"/>
                    </a:lnTo>
                    <a:lnTo>
                      <a:pt x="619" y="520"/>
                    </a:lnTo>
                    <a:lnTo>
                      <a:pt x="603" y="507"/>
                    </a:lnTo>
                    <a:lnTo>
                      <a:pt x="575" y="507"/>
                    </a:lnTo>
                    <a:lnTo>
                      <a:pt x="579" y="529"/>
                    </a:lnTo>
                    <a:lnTo>
                      <a:pt x="558" y="522"/>
                    </a:lnTo>
                    <a:lnTo>
                      <a:pt x="547" y="545"/>
                    </a:lnTo>
                    <a:lnTo>
                      <a:pt x="555" y="554"/>
                    </a:lnTo>
                    <a:lnTo>
                      <a:pt x="547" y="580"/>
                    </a:lnTo>
                    <a:lnTo>
                      <a:pt x="557" y="612"/>
                    </a:lnTo>
                    <a:lnTo>
                      <a:pt x="568" y="633"/>
                    </a:lnTo>
                    <a:lnTo>
                      <a:pt x="580" y="653"/>
                    </a:lnTo>
                    <a:lnTo>
                      <a:pt x="619" y="652"/>
                    </a:lnTo>
                    <a:lnTo>
                      <a:pt x="635" y="647"/>
                    </a:lnTo>
                    <a:lnTo>
                      <a:pt x="638" y="633"/>
                    </a:lnTo>
                    <a:lnTo>
                      <a:pt x="631" y="621"/>
                    </a:lnTo>
                    <a:lnTo>
                      <a:pt x="632" y="612"/>
                    </a:lnTo>
                    <a:lnTo>
                      <a:pt x="655" y="614"/>
                    </a:lnTo>
                    <a:lnTo>
                      <a:pt x="679" y="609"/>
                    </a:lnTo>
                    <a:lnTo>
                      <a:pt x="679" y="621"/>
                    </a:lnTo>
                    <a:lnTo>
                      <a:pt x="672" y="640"/>
                    </a:lnTo>
                    <a:lnTo>
                      <a:pt x="660" y="654"/>
                    </a:lnTo>
                    <a:lnTo>
                      <a:pt x="658" y="674"/>
                    </a:lnTo>
                    <a:lnTo>
                      <a:pt x="673" y="681"/>
                    </a:lnTo>
                    <a:lnTo>
                      <a:pt x="694" y="679"/>
                    </a:lnTo>
                    <a:lnTo>
                      <a:pt x="706" y="687"/>
                    </a:lnTo>
                    <a:lnTo>
                      <a:pt x="718" y="684"/>
                    </a:lnTo>
                    <a:lnTo>
                      <a:pt x="722" y="695"/>
                    </a:lnTo>
                    <a:lnTo>
                      <a:pt x="713" y="715"/>
                    </a:lnTo>
                    <a:lnTo>
                      <a:pt x="721" y="727"/>
                    </a:lnTo>
                    <a:lnTo>
                      <a:pt x="722" y="749"/>
                    </a:lnTo>
                    <a:lnTo>
                      <a:pt x="737" y="765"/>
                    </a:lnTo>
                    <a:lnTo>
                      <a:pt x="754" y="769"/>
                    </a:lnTo>
                    <a:lnTo>
                      <a:pt x="767" y="765"/>
                    </a:lnTo>
                    <a:lnTo>
                      <a:pt x="773" y="767"/>
                    </a:lnTo>
                    <a:lnTo>
                      <a:pt x="797" y="767"/>
                    </a:lnTo>
                    <a:lnTo>
                      <a:pt x="818" y="768"/>
                    </a:lnTo>
                    <a:lnTo>
                      <a:pt x="823" y="758"/>
                    </a:lnTo>
                    <a:lnTo>
                      <a:pt x="805" y="774"/>
                    </a:lnTo>
                    <a:lnTo>
                      <a:pt x="793" y="773"/>
                    </a:lnTo>
                    <a:lnTo>
                      <a:pt x="780" y="774"/>
                    </a:lnTo>
                    <a:lnTo>
                      <a:pt x="754" y="783"/>
                    </a:lnTo>
                    <a:lnTo>
                      <a:pt x="734" y="772"/>
                    </a:lnTo>
                    <a:lnTo>
                      <a:pt x="714" y="765"/>
                    </a:lnTo>
                    <a:lnTo>
                      <a:pt x="705" y="767"/>
                    </a:lnTo>
                    <a:lnTo>
                      <a:pt x="706" y="756"/>
                    </a:lnTo>
                    <a:lnTo>
                      <a:pt x="705" y="740"/>
                    </a:lnTo>
                    <a:lnTo>
                      <a:pt x="689" y="727"/>
                    </a:lnTo>
                    <a:lnTo>
                      <a:pt x="654" y="718"/>
                    </a:lnTo>
                    <a:lnTo>
                      <a:pt x="648" y="712"/>
                    </a:lnTo>
                    <a:lnTo>
                      <a:pt x="638" y="713"/>
                    </a:lnTo>
                    <a:lnTo>
                      <a:pt x="629" y="706"/>
                    </a:lnTo>
                    <a:lnTo>
                      <a:pt x="614" y="699"/>
                    </a:lnTo>
                    <a:lnTo>
                      <a:pt x="598" y="679"/>
                    </a:lnTo>
                    <a:lnTo>
                      <a:pt x="578" y="674"/>
                    </a:lnTo>
                    <a:lnTo>
                      <a:pt x="567" y="687"/>
                    </a:lnTo>
                    <a:lnTo>
                      <a:pt x="554" y="677"/>
                    </a:lnTo>
                    <a:lnTo>
                      <a:pt x="539" y="677"/>
                    </a:lnTo>
                    <a:lnTo>
                      <a:pt x="508" y="669"/>
                    </a:lnTo>
                    <a:lnTo>
                      <a:pt x="452" y="635"/>
                    </a:lnTo>
                    <a:lnTo>
                      <a:pt x="448" y="600"/>
                    </a:lnTo>
                    <a:lnTo>
                      <a:pt x="441" y="587"/>
                    </a:lnTo>
                    <a:lnTo>
                      <a:pt x="433" y="577"/>
                    </a:lnTo>
                    <a:lnTo>
                      <a:pt x="419" y="557"/>
                    </a:lnTo>
                    <a:lnTo>
                      <a:pt x="360" y="491"/>
                    </a:lnTo>
                    <a:lnTo>
                      <a:pt x="360" y="515"/>
                    </a:lnTo>
                    <a:lnTo>
                      <a:pt x="398" y="560"/>
                    </a:lnTo>
                    <a:lnTo>
                      <a:pt x="413" y="598"/>
                    </a:lnTo>
                    <a:lnTo>
                      <a:pt x="391" y="590"/>
                    </a:lnTo>
                    <a:lnTo>
                      <a:pt x="387" y="567"/>
                    </a:lnTo>
                    <a:lnTo>
                      <a:pt x="357" y="553"/>
                    </a:lnTo>
                    <a:lnTo>
                      <a:pt x="373" y="545"/>
                    </a:lnTo>
                    <a:lnTo>
                      <a:pt x="334" y="520"/>
                    </a:lnTo>
                    <a:lnTo>
                      <a:pt x="350" y="507"/>
                    </a:lnTo>
                    <a:lnTo>
                      <a:pt x="335" y="479"/>
                    </a:lnTo>
                    <a:lnTo>
                      <a:pt x="288" y="420"/>
                    </a:lnTo>
                    <a:lnTo>
                      <a:pt x="281" y="387"/>
                    </a:lnTo>
                    <a:lnTo>
                      <a:pt x="286" y="359"/>
                    </a:lnTo>
                    <a:lnTo>
                      <a:pt x="298" y="332"/>
                    </a:lnTo>
                    <a:lnTo>
                      <a:pt x="298" y="304"/>
                    </a:lnTo>
                    <a:lnTo>
                      <a:pt x="288" y="287"/>
                    </a:lnTo>
                    <a:lnTo>
                      <a:pt x="314" y="280"/>
                    </a:lnTo>
                    <a:lnTo>
                      <a:pt x="281" y="248"/>
                    </a:lnTo>
                    <a:lnTo>
                      <a:pt x="285" y="232"/>
                    </a:lnTo>
                    <a:lnTo>
                      <a:pt x="270" y="211"/>
                    </a:lnTo>
                    <a:lnTo>
                      <a:pt x="275" y="198"/>
                    </a:lnTo>
                    <a:lnTo>
                      <a:pt x="266" y="192"/>
                    </a:lnTo>
                    <a:lnTo>
                      <a:pt x="265" y="177"/>
                    </a:lnTo>
                    <a:lnTo>
                      <a:pt x="254" y="166"/>
                    </a:lnTo>
                    <a:lnTo>
                      <a:pt x="266" y="157"/>
                    </a:lnTo>
                    <a:lnTo>
                      <a:pt x="251" y="150"/>
                    </a:lnTo>
                    <a:lnTo>
                      <a:pt x="238" y="159"/>
                    </a:lnTo>
                    <a:lnTo>
                      <a:pt x="219" y="139"/>
                    </a:lnTo>
                    <a:lnTo>
                      <a:pt x="199" y="134"/>
                    </a:lnTo>
                    <a:lnTo>
                      <a:pt x="172" y="134"/>
                    </a:lnTo>
                    <a:lnTo>
                      <a:pt x="153" y="152"/>
                    </a:lnTo>
                    <a:lnTo>
                      <a:pt x="146" y="147"/>
                    </a:lnTo>
                    <a:lnTo>
                      <a:pt x="160" y="124"/>
                    </a:lnTo>
                    <a:lnTo>
                      <a:pt x="147" y="127"/>
                    </a:lnTo>
                    <a:lnTo>
                      <a:pt x="118" y="152"/>
                    </a:lnTo>
                    <a:lnTo>
                      <a:pt x="89" y="174"/>
                    </a:lnTo>
                    <a:lnTo>
                      <a:pt x="62" y="181"/>
                    </a:lnTo>
                    <a:lnTo>
                      <a:pt x="18" y="204"/>
                    </a:lnTo>
                    <a:lnTo>
                      <a:pt x="0" y="202"/>
                    </a:lnTo>
                  </a:path>
                </a:pathLst>
              </a:custGeom>
              <a:solidFill>
                <a:srgbClr val="333399"/>
              </a:solidFill>
              <a:ln w="12700" cap="rnd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9755" name="Freeform 31">
                <a:extLst>
                  <a:ext uri="{FF2B5EF4-FFF2-40B4-BE49-F238E27FC236}">
                    <a16:creationId xmlns:a16="http://schemas.microsoft.com/office/drawing/2014/main" id="{F9FDFF06-98F3-4F00-A247-1905A57B2A2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98" y="1440"/>
                <a:ext cx="311" cy="207"/>
              </a:xfrm>
              <a:custGeom>
                <a:avLst/>
                <a:gdLst>
                  <a:gd name="T0" fmla="*/ 0 w 311"/>
                  <a:gd name="T1" fmla="*/ 42 h 207"/>
                  <a:gd name="T2" fmla="*/ 7 w 311"/>
                  <a:gd name="T3" fmla="*/ 26 h 207"/>
                  <a:gd name="T4" fmla="*/ 7 w 311"/>
                  <a:gd name="T5" fmla="*/ 14 h 207"/>
                  <a:gd name="T6" fmla="*/ 17 w 311"/>
                  <a:gd name="T7" fmla="*/ 0 h 207"/>
                  <a:gd name="T8" fmla="*/ 73 w 311"/>
                  <a:gd name="T9" fmla="*/ 10 h 207"/>
                  <a:gd name="T10" fmla="*/ 170 w 311"/>
                  <a:gd name="T11" fmla="*/ 27 h 207"/>
                  <a:gd name="T12" fmla="*/ 208 w 311"/>
                  <a:gd name="T13" fmla="*/ 44 h 207"/>
                  <a:gd name="T14" fmla="*/ 260 w 311"/>
                  <a:gd name="T15" fmla="*/ 57 h 207"/>
                  <a:gd name="T16" fmla="*/ 284 w 311"/>
                  <a:gd name="T17" fmla="*/ 84 h 207"/>
                  <a:gd name="T18" fmla="*/ 310 w 311"/>
                  <a:gd name="T19" fmla="*/ 98 h 207"/>
                  <a:gd name="T20" fmla="*/ 300 w 311"/>
                  <a:gd name="T21" fmla="*/ 107 h 207"/>
                  <a:gd name="T22" fmla="*/ 300 w 311"/>
                  <a:gd name="T23" fmla="*/ 120 h 207"/>
                  <a:gd name="T24" fmla="*/ 289 w 311"/>
                  <a:gd name="T25" fmla="*/ 124 h 207"/>
                  <a:gd name="T26" fmla="*/ 282 w 311"/>
                  <a:gd name="T27" fmla="*/ 134 h 207"/>
                  <a:gd name="T28" fmla="*/ 289 w 311"/>
                  <a:gd name="T29" fmla="*/ 146 h 207"/>
                  <a:gd name="T30" fmla="*/ 288 w 311"/>
                  <a:gd name="T31" fmla="*/ 153 h 207"/>
                  <a:gd name="T32" fmla="*/ 279 w 311"/>
                  <a:gd name="T33" fmla="*/ 165 h 207"/>
                  <a:gd name="T34" fmla="*/ 280 w 311"/>
                  <a:gd name="T35" fmla="*/ 176 h 207"/>
                  <a:gd name="T36" fmla="*/ 297 w 311"/>
                  <a:gd name="T37" fmla="*/ 187 h 207"/>
                  <a:gd name="T38" fmla="*/ 298 w 311"/>
                  <a:gd name="T39" fmla="*/ 198 h 207"/>
                  <a:gd name="T40" fmla="*/ 295 w 311"/>
                  <a:gd name="T41" fmla="*/ 204 h 207"/>
                  <a:gd name="T42" fmla="*/ 277 w 311"/>
                  <a:gd name="T43" fmla="*/ 206 h 207"/>
                  <a:gd name="T44" fmla="*/ 264 w 311"/>
                  <a:gd name="T45" fmla="*/ 199 h 207"/>
                  <a:gd name="T46" fmla="*/ 250 w 311"/>
                  <a:gd name="T47" fmla="*/ 186 h 207"/>
                  <a:gd name="T48" fmla="*/ 245 w 311"/>
                  <a:gd name="T49" fmla="*/ 186 h 207"/>
                  <a:gd name="T50" fmla="*/ 238 w 311"/>
                  <a:gd name="T51" fmla="*/ 180 h 207"/>
                  <a:gd name="T52" fmla="*/ 230 w 311"/>
                  <a:gd name="T53" fmla="*/ 163 h 207"/>
                  <a:gd name="T54" fmla="*/ 222 w 311"/>
                  <a:gd name="T55" fmla="*/ 158 h 207"/>
                  <a:gd name="T56" fmla="*/ 204 w 311"/>
                  <a:gd name="T57" fmla="*/ 150 h 207"/>
                  <a:gd name="T58" fmla="*/ 188 w 311"/>
                  <a:gd name="T59" fmla="*/ 145 h 207"/>
                  <a:gd name="T60" fmla="*/ 167 w 311"/>
                  <a:gd name="T61" fmla="*/ 128 h 207"/>
                  <a:gd name="T62" fmla="*/ 157 w 311"/>
                  <a:gd name="T63" fmla="*/ 117 h 207"/>
                  <a:gd name="T64" fmla="*/ 158 w 311"/>
                  <a:gd name="T65" fmla="*/ 109 h 207"/>
                  <a:gd name="T66" fmla="*/ 168 w 311"/>
                  <a:gd name="T67" fmla="*/ 101 h 207"/>
                  <a:gd name="T68" fmla="*/ 160 w 311"/>
                  <a:gd name="T69" fmla="*/ 92 h 207"/>
                  <a:gd name="T70" fmla="*/ 150 w 311"/>
                  <a:gd name="T71" fmla="*/ 98 h 207"/>
                  <a:gd name="T72" fmla="*/ 137 w 311"/>
                  <a:gd name="T73" fmla="*/ 84 h 207"/>
                  <a:gd name="T74" fmla="*/ 134 w 311"/>
                  <a:gd name="T75" fmla="*/ 91 h 207"/>
                  <a:gd name="T76" fmla="*/ 122 w 311"/>
                  <a:gd name="T77" fmla="*/ 91 h 207"/>
                  <a:gd name="T78" fmla="*/ 119 w 311"/>
                  <a:gd name="T79" fmla="*/ 85 h 207"/>
                  <a:gd name="T80" fmla="*/ 119 w 311"/>
                  <a:gd name="T81" fmla="*/ 75 h 207"/>
                  <a:gd name="T82" fmla="*/ 113 w 311"/>
                  <a:gd name="T83" fmla="*/ 70 h 207"/>
                  <a:gd name="T84" fmla="*/ 105 w 311"/>
                  <a:gd name="T85" fmla="*/ 71 h 207"/>
                  <a:gd name="T86" fmla="*/ 93 w 311"/>
                  <a:gd name="T87" fmla="*/ 56 h 207"/>
                  <a:gd name="T88" fmla="*/ 85 w 311"/>
                  <a:gd name="T89" fmla="*/ 54 h 207"/>
                  <a:gd name="T90" fmla="*/ 72 w 311"/>
                  <a:gd name="T91" fmla="*/ 47 h 207"/>
                  <a:gd name="T92" fmla="*/ 46 w 311"/>
                  <a:gd name="T93" fmla="*/ 48 h 207"/>
                  <a:gd name="T94" fmla="*/ 20 w 311"/>
                  <a:gd name="T95" fmla="*/ 47 h 207"/>
                  <a:gd name="T96" fmla="*/ 0 w 311"/>
                  <a:gd name="T97" fmla="*/ 42 h 207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311"/>
                  <a:gd name="T148" fmla="*/ 0 h 207"/>
                  <a:gd name="T149" fmla="*/ 311 w 311"/>
                  <a:gd name="T150" fmla="*/ 207 h 207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311" h="207">
                    <a:moveTo>
                      <a:pt x="0" y="42"/>
                    </a:moveTo>
                    <a:lnTo>
                      <a:pt x="7" y="26"/>
                    </a:lnTo>
                    <a:lnTo>
                      <a:pt x="7" y="14"/>
                    </a:lnTo>
                    <a:lnTo>
                      <a:pt x="17" y="0"/>
                    </a:lnTo>
                    <a:lnTo>
                      <a:pt x="73" y="10"/>
                    </a:lnTo>
                    <a:lnTo>
                      <a:pt x="170" y="27"/>
                    </a:lnTo>
                    <a:lnTo>
                      <a:pt x="208" y="44"/>
                    </a:lnTo>
                    <a:lnTo>
                      <a:pt x="260" y="57"/>
                    </a:lnTo>
                    <a:lnTo>
                      <a:pt x="284" y="84"/>
                    </a:lnTo>
                    <a:lnTo>
                      <a:pt x="310" y="98"/>
                    </a:lnTo>
                    <a:lnTo>
                      <a:pt x="300" y="107"/>
                    </a:lnTo>
                    <a:lnTo>
                      <a:pt x="300" y="120"/>
                    </a:lnTo>
                    <a:lnTo>
                      <a:pt x="289" y="124"/>
                    </a:lnTo>
                    <a:lnTo>
                      <a:pt x="282" y="134"/>
                    </a:lnTo>
                    <a:lnTo>
                      <a:pt x="289" y="146"/>
                    </a:lnTo>
                    <a:lnTo>
                      <a:pt x="288" y="153"/>
                    </a:lnTo>
                    <a:lnTo>
                      <a:pt x="279" y="165"/>
                    </a:lnTo>
                    <a:lnTo>
                      <a:pt x="280" y="176"/>
                    </a:lnTo>
                    <a:lnTo>
                      <a:pt x="297" y="187"/>
                    </a:lnTo>
                    <a:lnTo>
                      <a:pt x="298" y="198"/>
                    </a:lnTo>
                    <a:lnTo>
                      <a:pt x="295" y="204"/>
                    </a:lnTo>
                    <a:lnTo>
                      <a:pt x="277" y="206"/>
                    </a:lnTo>
                    <a:lnTo>
                      <a:pt x="264" y="199"/>
                    </a:lnTo>
                    <a:lnTo>
                      <a:pt x="250" y="186"/>
                    </a:lnTo>
                    <a:lnTo>
                      <a:pt x="245" y="186"/>
                    </a:lnTo>
                    <a:lnTo>
                      <a:pt x="238" y="180"/>
                    </a:lnTo>
                    <a:lnTo>
                      <a:pt x="230" y="163"/>
                    </a:lnTo>
                    <a:lnTo>
                      <a:pt x="222" y="158"/>
                    </a:lnTo>
                    <a:lnTo>
                      <a:pt x="204" y="150"/>
                    </a:lnTo>
                    <a:lnTo>
                      <a:pt x="188" y="145"/>
                    </a:lnTo>
                    <a:lnTo>
                      <a:pt x="167" y="128"/>
                    </a:lnTo>
                    <a:lnTo>
                      <a:pt x="157" y="117"/>
                    </a:lnTo>
                    <a:lnTo>
                      <a:pt x="158" y="109"/>
                    </a:lnTo>
                    <a:lnTo>
                      <a:pt x="168" y="101"/>
                    </a:lnTo>
                    <a:lnTo>
                      <a:pt x="160" y="92"/>
                    </a:lnTo>
                    <a:lnTo>
                      <a:pt x="150" y="98"/>
                    </a:lnTo>
                    <a:lnTo>
                      <a:pt x="137" y="84"/>
                    </a:lnTo>
                    <a:lnTo>
                      <a:pt x="134" y="91"/>
                    </a:lnTo>
                    <a:lnTo>
                      <a:pt x="122" y="91"/>
                    </a:lnTo>
                    <a:lnTo>
                      <a:pt x="119" y="85"/>
                    </a:lnTo>
                    <a:lnTo>
                      <a:pt x="119" y="75"/>
                    </a:lnTo>
                    <a:lnTo>
                      <a:pt x="113" y="70"/>
                    </a:lnTo>
                    <a:lnTo>
                      <a:pt x="105" y="71"/>
                    </a:lnTo>
                    <a:lnTo>
                      <a:pt x="93" y="56"/>
                    </a:lnTo>
                    <a:lnTo>
                      <a:pt x="85" y="54"/>
                    </a:lnTo>
                    <a:lnTo>
                      <a:pt x="72" y="47"/>
                    </a:lnTo>
                    <a:lnTo>
                      <a:pt x="46" y="48"/>
                    </a:lnTo>
                    <a:lnTo>
                      <a:pt x="20" y="47"/>
                    </a:lnTo>
                    <a:lnTo>
                      <a:pt x="0" y="42"/>
                    </a:lnTo>
                  </a:path>
                </a:pathLst>
              </a:custGeom>
              <a:solidFill>
                <a:srgbClr val="333399"/>
              </a:solidFill>
              <a:ln w="12700" cap="rnd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9756" name="Freeform 32">
                <a:extLst>
                  <a:ext uri="{FF2B5EF4-FFF2-40B4-BE49-F238E27FC236}">
                    <a16:creationId xmlns:a16="http://schemas.microsoft.com/office/drawing/2014/main" id="{1EBA920E-DED4-40E0-8826-0684BB2A27A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34" y="1513"/>
                <a:ext cx="202" cy="108"/>
              </a:xfrm>
              <a:custGeom>
                <a:avLst/>
                <a:gdLst>
                  <a:gd name="T0" fmla="*/ 7 w 202"/>
                  <a:gd name="T1" fmla="*/ 0 h 108"/>
                  <a:gd name="T2" fmla="*/ 0 w 202"/>
                  <a:gd name="T3" fmla="*/ 8 h 108"/>
                  <a:gd name="T4" fmla="*/ 0 w 202"/>
                  <a:gd name="T5" fmla="*/ 18 h 108"/>
                  <a:gd name="T6" fmla="*/ 13 w 202"/>
                  <a:gd name="T7" fmla="*/ 29 h 108"/>
                  <a:gd name="T8" fmla="*/ 22 w 202"/>
                  <a:gd name="T9" fmla="*/ 27 h 108"/>
                  <a:gd name="T10" fmla="*/ 25 w 202"/>
                  <a:gd name="T11" fmla="*/ 31 h 108"/>
                  <a:gd name="T12" fmla="*/ 34 w 202"/>
                  <a:gd name="T13" fmla="*/ 32 h 108"/>
                  <a:gd name="T14" fmla="*/ 40 w 202"/>
                  <a:gd name="T15" fmla="*/ 25 h 108"/>
                  <a:gd name="T16" fmla="*/ 60 w 202"/>
                  <a:gd name="T17" fmla="*/ 27 h 108"/>
                  <a:gd name="T18" fmla="*/ 63 w 202"/>
                  <a:gd name="T19" fmla="*/ 33 h 108"/>
                  <a:gd name="T20" fmla="*/ 70 w 202"/>
                  <a:gd name="T21" fmla="*/ 35 h 108"/>
                  <a:gd name="T22" fmla="*/ 86 w 202"/>
                  <a:gd name="T23" fmla="*/ 34 h 108"/>
                  <a:gd name="T24" fmla="*/ 93 w 202"/>
                  <a:gd name="T25" fmla="*/ 39 h 108"/>
                  <a:gd name="T26" fmla="*/ 101 w 202"/>
                  <a:gd name="T27" fmla="*/ 44 h 108"/>
                  <a:gd name="T28" fmla="*/ 107 w 202"/>
                  <a:gd name="T29" fmla="*/ 52 h 108"/>
                  <a:gd name="T30" fmla="*/ 107 w 202"/>
                  <a:gd name="T31" fmla="*/ 62 h 108"/>
                  <a:gd name="T32" fmla="*/ 102 w 202"/>
                  <a:gd name="T33" fmla="*/ 66 h 108"/>
                  <a:gd name="T34" fmla="*/ 105 w 202"/>
                  <a:gd name="T35" fmla="*/ 71 h 108"/>
                  <a:gd name="T36" fmla="*/ 97 w 202"/>
                  <a:gd name="T37" fmla="*/ 77 h 108"/>
                  <a:gd name="T38" fmla="*/ 97 w 202"/>
                  <a:gd name="T39" fmla="*/ 87 h 108"/>
                  <a:gd name="T40" fmla="*/ 108 w 202"/>
                  <a:gd name="T41" fmla="*/ 88 h 108"/>
                  <a:gd name="T42" fmla="*/ 117 w 202"/>
                  <a:gd name="T43" fmla="*/ 86 h 108"/>
                  <a:gd name="T44" fmla="*/ 119 w 202"/>
                  <a:gd name="T45" fmla="*/ 81 h 108"/>
                  <a:gd name="T46" fmla="*/ 124 w 202"/>
                  <a:gd name="T47" fmla="*/ 86 h 108"/>
                  <a:gd name="T48" fmla="*/ 131 w 202"/>
                  <a:gd name="T49" fmla="*/ 82 h 108"/>
                  <a:gd name="T50" fmla="*/ 145 w 202"/>
                  <a:gd name="T51" fmla="*/ 88 h 108"/>
                  <a:gd name="T52" fmla="*/ 155 w 202"/>
                  <a:gd name="T53" fmla="*/ 98 h 108"/>
                  <a:gd name="T54" fmla="*/ 158 w 202"/>
                  <a:gd name="T55" fmla="*/ 98 h 108"/>
                  <a:gd name="T56" fmla="*/ 160 w 202"/>
                  <a:gd name="T57" fmla="*/ 104 h 108"/>
                  <a:gd name="T58" fmla="*/ 170 w 202"/>
                  <a:gd name="T59" fmla="*/ 107 h 108"/>
                  <a:gd name="T60" fmla="*/ 180 w 202"/>
                  <a:gd name="T61" fmla="*/ 107 h 108"/>
                  <a:gd name="T62" fmla="*/ 174 w 202"/>
                  <a:gd name="T63" fmla="*/ 100 h 108"/>
                  <a:gd name="T64" fmla="*/ 177 w 202"/>
                  <a:gd name="T65" fmla="*/ 95 h 108"/>
                  <a:gd name="T66" fmla="*/ 186 w 202"/>
                  <a:gd name="T67" fmla="*/ 100 h 108"/>
                  <a:gd name="T68" fmla="*/ 195 w 202"/>
                  <a:gd name="T69" fmla="*/ 102 h 108"/>
                  <a:gd name="T70" fmla="*/ 196 w 202"/>
                  <a:gd name="T71" fmla="*/ 94 h 108"/>
                  <a:gd name="T72" fmla="*/ 187 w 202"/>
                  <a:gd name="T73" fmla="*/ 87 h 108"/>
                  <a:gd name="T74" fmla="*/ 179 w 202"/>
                  <a:gd name="T75" fmla="*/ 87 h 108"/>
                  <a:gd name="T76" fmla="*/ 170 w 202"/>
                  <a:gd name="T77" fmla="*/ 80 h 108"/>
                  <a:gd name="T78" fmla="*/ 179 w 202"/>
                  <a:gd name="T79" fmla="*/ 80 h 108"/>
                  <a:gd name="T80" fmla="*/ 187 w 202"/>
                  <a:gd name="T81" fmla="*/ 84 h 108"/>
                  <a:gd name="T82" fmla="*/ 201 w 202"/>
                  <a:gd name="T83" fmla="*/ 84 h 108"/>
                  <a:gd name="T84" fmla="*/ 198 w 202"/>
                  <a:gd name="T85" fmla="*/ 75 h 108"/>
                  <a:gd name="T86" fmla="*/ 186 w 202"/>
                  <a:gd name="T87" fmla="*/ 67 h 108"/>
                  <a:gd name="T88" fmla="*/ 177 w 202"/>
                  <a:gd name="T89" fmla="*/ 66 h 108"/>
                  <a:gd name="T90" fmla="*/ 165 w 202"/>
                  <a:gd name="T91" fmla="*/ 55 h 108"/>
                  <a:gd name="T92" fmla="*/ 149 w 202"/>
                  <a:gd name="T93" fmla="*/ 53 h 108"/>
                  <a:gd name="T94" fmla="*/ 135 w 202"/>
                  <a:gd name="T95" fmla="*/ 49 h 108"/>
                  <a:gd name="T96" fmla="*/ 126 w 202"/>
                  <a:gd name="T97" fmla="*/ 35 h 108"/>
                  <a:gd name="T98" fmla="*/ 119 w 202"/>
                  <a:gd name="T99" fmla="*/ 19 h 108"/>
                  <a:gd name="T100" fmla="*/ 108 w 202"/>
                  <a:gd name="T101" fmla="*/ 19 h 108"/>
                  <a:gd name="T102" fmla="*/ 106 w 202"/>
                  <a:gd name="T103" fmla="*/ 14 h 108"/>
                  <a:gd name="T104" fmla="*/ 101 w 202"/>
                  <a:gd name="T105" fmla="*/ 17 h 108"/>
                  <a:gd name="T106" fmla="*/ 92 w 202"/>
                  <a:gd name="T107" fmla="*/ 9 h 108"/>
                  <a:gd name="T108" fmla="*/ 74 w 202"/>
                  <a:gd name="T109" fmla="*/ 7 h 108"/>
                  <a:gd name="T110" fmla="*/ 67 w 202"/>
                  <a:gd name="T111" fmla="*/ 11 h 108"/>
                  <a:gd name="T112" fmla="*/ 51 w 202"/>
                  <a:gd name="T113" fmla="*/ 7 h 108"/>
                  <a:gd name="T114" fmla="*/ 42 w 202"/>
                  <a:gd name="T115" fmla="*/ 7 h 108"/>
                  <a:gd name="T116" fmla="*/ 38 w 202"/>
                  <a:gd name="T117" fmla="*/ 1 h 108"/>
                  <a:gd name="T118" fmla="*/ 32 w 202"/>
                  <a:gd name="T119" fmla="*/ 0 h 108"/>
                  <a:gd name="T120" fmla="*/ 25 w 202"/>
                  <a:gd name="T121" fmla="*/ 1 h 108"/>
                  <a:gd name="T122" fmla="*/ 7 w 202"/>
                  <a:gd name="T123" fmla="*/ 0 h 108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202"/>
                  <a:gd name="T187" fmla="*/ 0 h 108"/>
                  <a:gd name="T188" fmla="*/ 202 w 202"/>
                  <a:gd name="T189" fmla="*/ 108 h 108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202" h="108">
                    <a:moveTo>
                      <a:pt x="7" y="0"/>
                    </a:moveTo>
                    <a:lnTo>
                      <a:pt x="0" y="8"/>
                    </a:lnTo>
                    <a:lnTo>
                      <a:pt x="0" y="18"/>
                    </a:lnTo>
                    <a:lnTo>
                      <a:pt x="13" y="29"/>
                    </a:lnTo>
                    <a:lnTo>
                      <a:pt x="22" y="27"/>
                    </a:lnTo>
                    <a:lnTo>
                      <a:pt x="25" y="31"/>
                    </a:lnTo>
                    <a:lnTo>
                      <a:pt x="34" y="32"/>
                    </a:lnTo>
                    <a:lnTo>
                      <a:pt x="40" y="25"/>
                    </a:lnTo>
                    <a:lnTo>
                      <a:pt x="60" y="27"/>
                    </a:lnTo>
                    <a:lnTo>
                      <a:pt x="63" y="33"/>
                    </a:lnTo>
                    <a:lnTo>
                      <a:pt x="70" y="35"/>
                    </a:lnTo>
                    <a:lnTo>
                      <a:pt x="86" y="34"/>
                    </a:lnTo>
                    <a:lnTo>
                      <a:pt x="93" y="39"/>
                    </a:lnTo>
                    <a:lnTo>
                      <a:pt x="101" y="44"/>
                    </a:lnTo>
                    <a:lnTo>
                      <a:pt x="107" y="52"/>
                    </a:lnTo>
                    <a:lnTo>
                      <a:pt x="107" y="62"/>
                    </a:lnTo>
                    <a:lnTo>
                      <a:pt x="102" y="66"/>
                    </a:lnTo>
                    <a:lnTo>
                      <a:pt x="105" y="71"/>
                    </a:lnTo>
                    <a:lnTo>
                      <a:pt x="97" y="77"/>
                    </a:lnTo>
                    <a:lnTo>
                      <a:pt x="97" y="87"/>
                    </a:lnTo>
                    <a:lnTo>
                      <a:pt x="108" y="88"/>
                    </a:lnTo>
                    <a:lnTo>
                      <a:pt x="117" y="86"/>
                    </a:lnTo>
                    <a:lnTo>
                      <a:pt x="119" y="81"/>
                    </a:lnTo>
                    <a:lnTo>
                      <a:pt x="124" y="86"/>
                    </a:lnTo>
                    <a:lnTo>
                      <a:pt x="131" y="82"/>
                    </a:lnTo>
                    <a:lnTo>
                      <a:pt x="145" y="88"/>
                    </a:lnTo>
                    <a:lnTo>
                      <a:pt x="155" y="98"/>
                    </a:lnTo>
                    <a:lnTo>
                      <a:pt x="158" y="98"/>
                    </a:lnTo>
                    <a:lnTo>
                      <a:pt x="160" y="104"/>
                    </a:lnTo>
                    <a:lnTo>
                      <a:pt x="170" y="107"/>
                    </a:lnTo>
                    <a:lnTo>
                      <a:pt x="180" y="107"/>
                    </a:lnTo>
                    <a:lnTo>
                      <a:pt x="174" y="100"/>
                    </a:lnTo>
                    <a:lnTo>
                      <a:pt x="177" y="95"/>
                    </a:lnTo>
                    <a:lnTo>
                      <a:pt x="186" y="100"/>
                    </a:lnTo>
                    <a:lnTo>
                      <a:pt x="195" y="102"/>
                    </a:lnTo>
                    <a:lnTo>
                      <a:pt x="196" y="94"/>
                    </a:lnTo>
                    <a:lnTo>
                      <a:pt x="187" y="87"/>
                    </a:lnTo>
                    <a:lnTo>
                      <a:pt x="179" y="87"/>
                    </a:lnTo>
                    <a:lnTo>
                      <a:pt x="170" y="80"/>
                    </a:lnTo>
                    <a:lnTo>
                      <a:pt x="179" y="80"/>
                    </a:lnTo>
                    <a:lnTo>
                      <a:pt x="187" y="84"/>
                    </a:lnTo>
                    <a:lnTo>
                      <a:pt x="201" y="84"/>
                    </a:lnTo>
                    <a:lnTo>
                      <a:pt x="198" y="75"/>
                    </a:lnTo>
                    <a:lnTo>
                      <a:pt x="186" y="67"/>
                    </a:lnTo>
                    <a:lnTo>
                      <a:pt x="177" y="66"/>
                    </a:lnTo>
                    <a:lnTo>
                      <a:pt x="165" y="55"/>
                    </a:lnTo>
                    <a:lnTo>
                      <a:pt x="149" y="53"/>
                    </a:lnTo>
                    <a:lnTo>
                      <a:pt x="135" y="49"/>
                    </a:lnTo>
                    <a:lnTo>
                      <a:pt x="126" y="35"/>
                    </a:lnTo>
                    <a:lnTo>
                      <a:pt x="119" y="19"/>
                    </a:lnTo>
                    <a:lnTo>
                      <a:pt x="108" y="19"/>
                    </a:lnTo>
                    <a:lnTo>
                      <a:pt x="106" y="14"/>
                    </a:lnTo>
                    <a:lnTo>
                      <a:pt x="101" y="17"/>
                    </a:lnTo>
                    <a:lnTo>
                      <a:pt x="92" y="9"/>
                    </a:lnTo>
                    <a:lnTo>
                      <a:pt x="74" y="7"/>
                    </a:lnTo>
                    <a:lnTo>
                      <a:pt x="67" y="11"/>
                    </a:lnTo>
                    <a:lnTo>
                      <a:pt x="51" y="7"/>
                    </a:lnTo>
                    <a:lnTo>
                      <a:pt x="42" y="7"/>
                    </a:lnTo>
                    <a:lnTo>
                      <a:pt x="38" y="1"/>
                    </a:lnTo>
                    <a:lnTo>
                      <a:pt x="32" y="0"/>
                    </a:lnTo>
                    <a:lnTo>
                      <a:pt x="25" y="1"/>
                    </a:lnTo>
                    <a:lnTo>
                      <a:pt x="7" y="0"/>
                    </a:lnTo>
                  </a:path>
                </a:pathLst>
              </a:custGeom>
              <a:solidFill>
                <a:srgbClr val="333399"/>
              </a:solidFill>
              <a:ln w="12700" cap="rnd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9757" name="Freeform 33">
                <a:extLst>
                  <a:ext uri="{FF2B5EF4-FFF2-40B4-BE49-F238E27FC236}">
                    <a16:creationId xmlns:a16="http://schemas.microsoft.com/office/drawing/2014/main" id="{07052E42-2231-4BC2-91F4-39C3CBA13E5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47" y="2102"/>
                <a:ext cx="143" cy="48"/>
              </a:xfrm>
              <a:custGeom>
                <a:avLst/>
                <a:gdLst>
                  <a:gd name="T0" fmla="*/ 0 w 143"/>
                  <a:gd name="T1" fmla="*/ 24 h 48"/>
                  <a:gd name="T2" fmla="*/ 12 w 143"/>
                  <a:gd name="T3" fmla="*/ 10 h 48"/>
                  <a:gd name="T4" fmla="*/ 18 w 143"/>
                  <a:gd name="T5" fmla="*/ 10 h 48"/>
                  <a:gd name="T6" fmla="*/ 28 w 143"/>
                  <a:gd name="T7" fmla="*/ 3 h 48"/>
                  <a:gd name="T8" fmla="*/ 39 w 143"/>
                  <a:gd name="T9" fmla="*/ 3 h 48"/>
                  <a:gd name="T10" fmla="*/ 42 w 143"/>
                  <a:gd name="T11" fmla="*/ 2 h 48"/>
                  <a:gd name="T12" fmla="*/ 46 w 143"/>
                  <a:gd name="T13" fmla="*/ 0 h 48"/>
                  <a:gd name="T14" fmla="*/ 61 w 143"/>
                  <a:gd name="T15" fmla="*/ 9 h 48"/>
                  <a:gd name="T16" fmla="*/ 65 w 143"/>
                  <a:gd name="T17" fmla="*/ 13 h 48"/>
                  <a:gd name="T18" fmla="*/ 67 w 143"/>
                  <a:gd name="T19" fmla="*/ 11 h 48"/>
                  <a:gd name="T20" fmla="*/ 78 w 143"/>
                  <a:gd name="T21" fmla="*/ 16 h 48"/>
                  <a:gd name="T22" fmla="*/ 86 w 143"/>
                  <a:gd name="T23" fmla="*/ 16 h 48"/>
                  <a:gd name="T24" fmla="*/ 91 w 143"/>
                  <a:gd name="T25" fmla="*/ 20 h 48"/>
                  <a:gd name="T26" fmla="*/ 100 w 143"/>
                  <a:gd name="T27" fmla="*/ 24 h 48"/>
                  <a:gd name="T28" fmla="*/ 100 w 143"/>
                  <a:gd name="T29" fmla="*/ 31 h 48"/>
                  <a:gd name="T30" fmla="*/ 119 w 143"/>
                  <a:gd name="T31" fmla="*/ 31 h 48"/>
                  <a:gd name="T32" fmla="*/ 124 w 143"/>
                  <a:gd name="T33" fmla="*/ 37 h 48"/>
                  <a:gd name="T34" fmla="*/ 134 w 143"/>
                  <a:gd name="T35" fmla="*/ 37 h 48"/>
                  <a:gd name="T36" fmla="*/ 142 w 143"/>
                  <a:gd name="T37" fmla="*/ 45 h 48"/>
                  <a:gd name="T38" fmla="*/ 138 w 143"/>
                  <a:gd name="T39" fmla="*/ 47 h 48"/>
                  <a:gd name="T40" fmla="*/ 134 w 143"/>
                  <a:gd name="T41" fmla="*/ 44 h 48"/>
                  <a:gd name="T42" fmla="*/ 133 w 143"/>
                  <a:gd name="T43" fmla="*/ 43 h 48"/>
                  <a:gd name="T44" fmla="*/ 124 w 143"/>
                  <a:gd name="T45" fmla="*/ 44 h 48"/>
                  <a:gd name="T46" fmla="*/ 120 w 143"/>
                  <a:gd name="T47" fmla="*/ 45 h 48"/>
                  <a:gd name="T48" fmla="*/ 112 w 143"/>
                  <a:gd name="T49" fmla="*/ 47 h 48"/>
                  <a:gd name="T50" fmla="*/ 99 w 143"/>
                  <a:gd name="T51" fmla="*/ 47 h 48"/>
                  <a:gd name="T52" fmla="*/ 91 w 143"/>
                  <a:gd name="T53" fmla="*/ 47 h 48"/>
                  <a:gd name="T54" fmla="*/ 91 w 143"/>
                  <a:gd name="T55" fmla="*/ 43 h 48"/>
                  <a:gd name="T56" fmla="*/ 78 w 143"/>
                  <a:gd name="T57" fmla="*/ 32 h 48"/>
                  <a:gd name="T58" fmla="*/ 78 w 143"/>
                  <a:gd name="T59" fmla="*/ 25 h 48"/>
                  <a:gd name="T60" fmla="*/ 65 w 143"/>
                  <a:gd name="T61" fmla="*/ 25 h 48"/>
                  <a:gd name="T62" fmla="*/ 58 w 143"/>
                  <a:gd name="T63" fmla="*/ 20 h 48"/>
                  <a:gd name="T64" fmla="*/ 54 w 143"/>
                  <a:gd name="T65" fmla="*/ 25 h 48"/>
                  <a:gd name="T66" fmla="*/ 51 w 143"/>
                  <a:gd name="T67" fmla="*/ 19 h 48"/>
                  <a:gd name="T68" fmla="*/ 46 w 143"/>
                  <a:gd name="T69" fmla="*/ 19 h 48"/>
                  <a:gd name="T70" fmla="*/ 46 w 143"/>
                  <a:gd name="T71" fmla="*/ 12 h 48"/>
                  <a:gd name="T72" fmla="*/ 42 w 143"/>
                  <a:gd name="T73" fmla="*/ 10 h 48"/>
                  <a:gd name="T74" fmla="*/ 30 w 143"/>
                  <a:gd name="T75" fmla="*/ 11 h 48"/>
                  <a:gd name="T76" fmla="*/ 21 w 143"/>
                  <a:gd name="T77" fmla="*/ 19 h 48"/>
                  <a:gd name="T78" fmla="*/ 11 w 143"/>
                  <a:gd name="T79" fmla="*/ 20 h 48"/>
                  <a:gd name="T80" fmla="*/ 0 w 143"/>
                  <a:gd name="T81" fmla="*/ 24 h 48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143"/>
                  <a:gd name="T124" fmla="*/ 0 h 48"/>
                  <a:gd name="T125" fmla="*/ 143 w 143"/>
                  <a:gd name="T126" fmla="*/ 48 h 48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143" h="48">
                    <a:moveTo>
                      <a:pt x="0" y="24"/>
                    </a:moveTo>
                    <a:lnTo>
                      <a:pt x="12" y="10"/>
                    </a:lnTo>
                    <a:lnTo>
                      <a:pt x="18" y="10"/>
                    </a:lnTo>
                    <a:lnTo>
                      <a:pt x="28" y="3"/>
                    </a:lnTo>
                    <a:lnTo>
                      <a:pt x="39" y="3"/>
                    </a:lnTo>
                    <a:lnTo>
                      <a:pt x="42" y="2"/>
                    </a:lnTo>
                    <a:lnTo>
                      <a:pt x="46" y="0"/>
                    </a:lnTo>
                    <a:lnTo>
                      <a:pt x="61" y="9"/>
                    </a:lnTo>
                    <a:lnTo>
                      <a:pt x="65" y="13"/>
                    </a:lnTo>
                    <a:lnTo>
                      <a:pt x="67" y="11"/>
                    </a:lnTo>
                    <a:lnTo>
                      <a:pt x="78" y="16"/>
                    </a:lnTo>
                    <a:lnTo>
                      <a:pt x="86" y="16"/>
                    </a:lnTo>
                    <a:lnTo>
                      <a:pt x="91" y="20"/>
                    </a:lnTo>
                    <a:lnTo>
                      <a:pt x="100" y="24"/>
                    </a:lnTo>
                    <a:lnTo>
                      <a:pt x="100" y="31"/>
                    </a:lnTo>
                    <a:lnTo>
                      <a:pt x="119" y="31"/>
                    </a:lnTo>
                    <a:lnTo>
                      <a:pt x="124" y="37"/>
                    </a:lnTo>
                    <a:lnTo>
                      <a:pt x="134" y="37"/>
                    </a:lnTo>
                    <a:lnTo>
                      <a:pt x="142" y="45"/>
                    </a:lnTo>
                    <a:lnTo>
                      <a:pt x="138" y="47"/>
                    </a:lnTo>
                    <a:lnTo>
                      <a:pt x="134" y="44"/>
                    </a:lnTo>
                    <a:lnTo>
                      <a:pt x="133" y="43"/>
                    </a:lnTo>
                    <a:lnTo>
                      <a:pt x="124" y="44"/>
                    </a:lnTo>
                    <a:lnTo>
                      <a:pt x="120" y="45"/>
                    </a:lnTo>
                    <a:lnTo>
                      <a:pt x="112" y="47"/>
                    </a:lnTo>
                    <a:lnTo>
                      <a:pt x="99" y="47"/>
                    </a:lnTo>
                    <a:lnTo>
                      <a:pt x="91" y="47"/>
                    </a:lnTo>
                    <a:lnTo>
                      <a:pt x="91" y="43"/>
                    </a:lnTo>
                    <a:lnTo>
                      <a:pt x="78" y="32"/>
                    </a:lnTo>
                    <a:lnTo>
                      <a:pt x="78" y="25"/>
                    </a:lnTo>
                    <a:lnTo>
                      <a:pt x="65" y="25"/>
                    </a:lnTo>
                    <a:lnTo>
                      <a:pt x="58" y="20"/>
                    </a:lnTo>
                    <a:lnTo>
                      <a:pt x="54" y="25"/>
                    </a:lnTo>
                    <a:lnTo>
                      <a:pt x="51" y="19"/>
                    </a:lnTo>
                    <a:lnTo>
                      <a:pt x="46" y="19"/>
                    </a:lnTo>
                    <a:lnTo>
                      <a:pt x="46" y="12"/>
                    </a:lnTo>
                    <a:lnTo>
                      <a:pt x="42" y="10"/>
                    </a:lnTo>
                    <a:lnTo>
                      <a:pt x="30" y="11"/>
                    </a:lnTo>
                    <a:lnTo>
                      <a:pt x="21" y="19"/>
                    </a:lnTo>
                    <a:lnTo>
                      <a:pt x="11" y="20"/>
                    </a:lnTo>
                    <a:lnTo>
                      <a:pt x="0" y="24"/>
                    </a:lnTo>
                  </a:path>
                </a:pathLst>
              </a:custGeom>
              <a:solidFill>
                <a:srgbClr val="333399"/>
              </a:solidFill>
              <a:ln w="12700" cap="rnd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9758" name="Freeform 34">
                <a:extLst>
                  <a:ext uri="{FF2B5EF4-FFF2-40B4-BE49-F238E27FC236}">
                    <a16:creationId xmlns:a16="http://schemas.microsoft.com/office/drawing/2014/main" id="{D1937A6D-9A13-4ADA-9B97-73FA1527610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72" y="2138"/>
                <a:ext cx="91" cy="41"/>
              </a:xfrm>
              <a:custGeom>
                <a:avLst/>
                <a:gdLst>
                  <a:gd name="T0" fmla="*/ 0 w 91"/>
                  <a:gd name="T1" fmla="*/ 29 h 41"/>
                  <a:gd name="T2" fmla="*/ 8 w 91"/>
                  <a:gd name="T3" fmla="*/ 30 h 41"/>
                  <a:gd name="T4" fmla="*/ 27 w 91"/>
                  <a:gd name="T5" fmla="*/ 29 h 41"/>
                  <a:gd name="T6" fmla="*/ 36 w 91"/>
                  <a:gd name="T7" fmla="*/ 37 h 41"/>
                  <a:gd name="T8" fmla="*/ 47 w 91"/>
                  <a:gd name="T9" fmla="*/ 40 h 41"/>
                  <a:gd name="T10" fmla="*/ 54 w 91"/>
                  <a:gd name="T11" fmla="*/ 29 h 41"/>
                  <a:gd name="T12" fmla="*/ 49 w 91"/>
                  <a:gd name="T13" fmla="*/ 27 h 41"/>
                  <a:gd name="T14" fmla="*/ 56 w 91"/>
                  <a:gd name="T15" fmla="*/ 22 h 41"/>
                  <a:gd name="T16" fmla="*/ 67 w 91"/>
                  <a:gd name="T17" fmla="*/ 29 h 41"/>
                  <a:gd name="T18" fmla="*/ 76 w 91"/>
                  <a:gd name="T19" fmla="*/ 29 h 41"/>
                  <a:gd name="T20" fmla="*/ 76 w 91"/>
                  <a:gd name="T21" fmla="*/ 26 h 41"/>
                  <a:gd name="T22" fmla="*/ 81 w 91"/>
                  <a:gd name="T23" fmla="*/ 26 h 41"/>
                  <a:gd name="T24" fmla="*/ 90 w 91"/>
                  <a:gd name="T25" fmla="*/ 18 h 41"/>
                  <a:gd name="T26" fmla="*/ 83 w 91"/>
                  <a:gd name="T27" fmla="*/ 17 h 41"/>
                  <a:gd name="T28" fmla="*/ 83 w 91"/>
                  <a:gd name="T29" fmla="*/ 10 h 41"/>
                  <a:gd name="T30" fmla="*/ 83 w 91"/>
                  <a:gd name="T31" fmla="*/ 4 h 41"/>
                  <a:gd name="T32" fmla="*/ 72 w 91"/>
                  <a:gd name="T33" fmla="*/ 3 h 41"/>
                  <a:gd name="T34" fmla="*/ 62 w 91"/>
                  <a:gd name="T35" fmla="*/ 4 h 41"/>
                  <a:gd name="T36" fmla="*/ 54 w 91"/>
                  <a:gd name="T37" fmla="*/ 4 h 41"/>
                  <a:gd name="T38" fmla="*/ 41 w 91"/>
                  <a:gd name="T39" fmla="*/ 3 h 41"/>
                  <a:gd name="T40" fmla="*/ 30 w 91"/>
                  <a:gd name="T41" fmla="*/ 0 h 41"/>
                  <a:gd name="T42" fmla="*/ 27 w 91"/>
                  <a:gd name="T43" fmla="*/ 3 h 41"/>
                  <a:gd name="T44" fmla="*/ 26 w 91"/>
                  <a:gd name="T45" fmla="*/ 11 h 41"/>
                  <a:gd name="T46" fmla="*/ 15 w 91"/>
                  <a:gd name="T47" fmla="*/ 11 h 41"/>
                  <a:gd name="T48" fmla="*/ 13 w 91"/>
                  <a:gd name="T49" fmla="*/ 18 h 41"/>
                  <a:gd name="T50" fmla="*/ 8 w 91"/>
                  <a:gd name="T51" fmla="*/ 21 h 41"/>
                  <a:gd name="T52" fmla="*/ 0 w 91"/>
                  <a:gd name="T53" fmla="*/ 29 h 41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91"/>
                  <a:gd name="T82" fmla="*/ 0 h 41"/>
                  <a:gd name="T83" fmla="*/ 91 w 91"/>
                  <a:gd name="T84" fmla="*/ 41 h 41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91" h="41">
                    <a:moveTo>
                      <a:pt x="0" y="29"/>
                    </a:moveTo>
                    <a:lnTo>
                      <a:pt x="8" y="30"/>
                    </a:lnTo>
                    <a:lnTo>
                      <a:pt x="27" y="29"/>
                    </a:lnTo>
                    <a:lnTo>
                      <a:pt x="36" y="37"/>
                    </a:lnTo>
                    <a:lnTo>
                      <a:pt x="47" y="40"/>
                    </a:lnTo>
                    <a:lnTo>
                      <a:pt x="54" y="29"/>
                    </a:lnTo>
                    <a:lnTo>
                      <a:pt x="49" y="27"/>
                    </a:lnTo>
                    <a:lnTo>
                      <a:pt x="56" y="22"/>
                    </a:lnTo>
                    <a:lnTo>
                      <a:pt x="67" y="29"/>
                    </a:lnTo>
                    <a:lnTo>
                      <a:pt x="76" y="29"/>
                    </a:lnTo>
                    <a:lnTo>
                      <a:pt x="76" y="26"/>
                    </a:lnTo>
                    <a:lnTo>
                      <a:pt x="81" y="26"/>
                    </a:lnTo>
                    <a:lnTo>
                      <a:pt x="90" y="18"/>
                    </a:lnTo>
                    <a:lnTo>
                      <a:pt x="83" y="17"/>
                    </a:lnTo>
                    <a:lnTo>
                      <a:pt x="83" y="10"/>
                    </a:lnTo>
                    <a:lnTo>
                      <a:pt x="83" y="4"/>
                    </a:lnTo>
                    <a:lnTo>
                      <a:pt x="72" y="3"/>
                    </a:lnTo>
                    <a:lnTo>
                      <a:pt x="62" y="4"/>
                    </a:lnTo>
                    <a:lnTo>
                      <a:pt x="54" y="4"/>
                    </a:lnTo>
                    <a:lnTo>
                      <a:pt x="41" y="3"/>
                    </a:lnTo>
                    <a:lnTo>
                      <a:pt x="30" y="0"/>
                    </a:lnTo>
                    <a:lnTo>
                      <a:pt x="27" y="3"/>
                    </a:lnTo>
                    <a:lnTo>
                      <a:pt x="26" y="11"/>
                    </a:lnTo>
                    <a:lnTo>
                      <a:pt x="15" y="11"/>
                    </a:lnTo>
                    <a:lnTo>
                      <a:pt x="13" y="18"/>
                    </a:lnTo>
                    <a:lnTo>
                      <a:pt x="8" y="21"/>
                    </a:lnTo>
                    <a:lnTo>
                      <a:pt x="0" y="29"/>
                    </a:lnTo>
                  </a:path>
                </a:pathLst>
              </a:custGeom>
              <a:solidFill>
                <a:srgbClr val="333399"/>
              </a:solidFill>
              <a:ln w="12700" cap="rnd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9759" name="Freeform 35">
                <a:extLst>
                  <a:ext uri="{FF2B5EF4-FFF2-40B4-BE49-F238E27FC236}">
                    <a16:creationId xmlns:a16="http://schemas.microsoft.com/office/drawing/2014/main" id="{142A266C-0101-4629-93CE-93537316AB8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15" y="2256"/>
                <a:ext cx="576" cy="855"/>
              </a:xfrm>
              <a:custGeom>
                <a:avLst/>
                <a:gdLst>
                  <a:gd name="T0" fmla="*/ 66 w 576"/>
                  <a:gd name="T1" fmla="*/ 13 h 855"/>
                  <a:gd name="T2" fmla="*/ 110 w 576"/>
                  <a:gd name="T3" fmla="*/ 2 h 855"/>
                  <a:gd name="T4" fmla="*/ 91 w 576"/>
                  <a:gd name="T5" fmla="*/ 30 h 855"/>
                  <a:gd name="T6" fmla="*/ 110 w 576"/>
                  <a:gd name="T7" fmla="*/ 28 h 855"/>
                  <a:gd name="T8" fmla="*/ 126 w 576"/>
                  <a:gd name="T9" fmla="*/ 26 h 855"/>
                  <a:gd name="T10" fmla="*/ 152 w 576"/>
                  <a:gd name="T11" fmla="*/ 36 h 855"/>
                  <a:gd name="T12" fmla="*/ 230 w 576"/>
                  <a:gd name="T13" fmla="*/ 51 h 855"/>
                  <a:gd name="T14" fmla="*/ 266 w 576"/>
                  <a:gd name="T15" fmla="*/ 67 h 855"/>
                  <a:gd name="T16" fmla="*/ 312 w 576"/>
                  <a:gd name="T17" fmla="*/ 76 h 855"/>
                  <a:gd name="T18" fmla="*/ 379 w 576"/>
                  <a:gd name="T19" fmla="*/ 117 h 855"/>
                  <a:gd name="T20" fmla="*/ 416 w 576"/>
                  <a:gd name="T21" fmla="*/ 170 h 855"/>
                  <a:gd name="T22" fmla="*/ 559 w 576"/>
                  <a:gd name="T23" fmla="*/ 212 h 855"/>
                  <a:gd name="T24" fmla="*/ 560 w 576"/>
                  <a:gd name="T25" fmla="*/ 284 h 855"/>
                  <a:gd name="T26" fmla="*/ 524 w 576"/>
                  <a:gd name="T27" fmla="*/ 324 h 855"/>
                  <a:gd name="T28" fmla="*/ 518 w 576"/>
                  <a:gd name="T29" fmla="*/ 378 h 855"/>
                  <a:gd name="T30" fmla="*/ 497 w 576"/>
                  <a:gd name="T31" fmla="*/ 402 h 855"/>
                  <a:gd name="T32" fmla="*/ 463 w 576"/>
                  <a:gd name="T33" fmla="*/ 443 h 855"/>
                  <a:gd name="T34" fmla="*/ 415 w 576"/>
                  <a:gd name="T35" fmla="*/ 457 h 855"/>
                  <a:gd name="T36" fmla="*/ 390 w 576"/>
                  <a:gd name="T37" fmla="*/ 499 h 855"/>
                  <a:gd name="T38" fmla="*/ 384 w 576"/>
                  <a:gd name="T39" fmla="*/ 533 h 855"/>
                  <a:gd name="T40" fmla="*/ 345 w 576"/>
                  <a:gd name="T41" fmla="*/ 565 h 855"/>
                  <a:gd name="T42" fmla="*/ 322 w 576"/>
                  <a:gd name="T43" fmla="*/ 591 h 855"/>
                  <a:gd name="T44" fmla="*/ 306 w 576"/>
                  <a:gd name="T45" fmla="*/ 604 h 855"/>
                  <a:gd name="T46" fmla="*/ 297 w 576"/>
                  <a:gd name="T47" fmla="*/ 638 h 855"/>
                  <a:gd name="T48" fmla="*/ 258 w 576"/>
                  <a:gd name="T49" fmla="*/ 651 h 855"/>
                  <a:gd name="T50" fmla="*/ 227 w 576"/>
                  <a:gd name="T51" fmla="*/ 665 h 855"/>
                  <a:gd name="T52" fmla="*/ 226 w 576"/>
                  <a:gd name="T53" fmla="*/ 699 h 855"/>
                  <a:gd name="T54" fmla="*/ 197 w 576"/>
                  <a:gd name="T55" fmla="*/ 724 h 855"/>
                  <a:gd name="T56" fmla="*/ 216 w 576"/>
                  <a:gd name="T57" fmla="*/ 746 h 855"/>
                  <a:gd name="T58" fmla="*/ 185 w 576"/>
                  <a:gd name="T59" fmla="*/ 767 h 855"/>
                  <a:gd name="T60" fmla="*/ 171 w 576"/>
                  <a:gd name="T61" fmla="*/ 804 h 855"/>
                  <a:gd name="T62" fmla="*/ 209 w 576"/>
                  <a:gd name="T63" fmla="*/ 854 h 855"/>
                  <a:gd name="T64" fmla="*/ 163 w 576"/>
                  <a:gd name="T65" fmla="*/ 828 h 855"/>
                  <a:gd name="T66" fmla="*/ 134 w 576"/>
                  <a:gd name="T67" fmla="*/ 784 h 855"/>
                  <a:gd name="T68" fmla="*/ 131 w 576"/>
                  <a:gd name="T69" fmla="*/ 665 h 855"/>
                  <a:gd name="T70" fmla="*/ 126 w 576"/>
                  <a:gd name="T71" fmla="*/ 614 h 855"/>
                  <a:gd name="T72" fmla="*/ 130 w 576"/>
                  <a:gd name="T73" fmla="*/ 560 h 855"/>
                  <a:gd name="T74" fmla="*/ 136 w 576"/>
                  <a:gd name="T75" fmla="*/ 517 h 855"/>
                  <a:gd name="T76" fmla="*/ 133 w 576"/>
                  <a:gd name="T77" fmla="*/ 446 h 855"/>
                  <a:gd name="T78" fmla="*/ 137 w 576"/>
                  <a:gd name="T79" fmla="*/ 389 h 855"/>
                  <a:gd name="T80" fmla="*/ 103 w 576"/>
                  <a:gd name="T81" fmla="*/ 350 h 855"/>
                  <a:gd name="T82" fmla="*/ 52 w 576"/>
                  <a:gd name="T83" fmla="*/ 318 h 855"/>
                  <a:gd name="T84" fmla="*/ 33 w 576"/>
                  <a:gd name="T85" fmla="*/ 270 h 855"/>
                  <a:gd name="T86" fmla="*/ 10 w 576"/>
                  <a:gd name="T87" fmla="*/ 244 h 855"/>
                  <a:gd name="T88" fmla="*/ 11 w 576"/>
                  <a:gd name="T89" fmla="*/ 199 h 855"/>
                  <a:gd name="T90" fmla="*/ 6 w 576"/>
                  <a:gd name="T91" fmla="*/ 155 h 855"/>
                  <a:gd name="T92" fmla="*/ 41 w 576"/>
                  <a:gd name="T93" fmla="*/ 70 h 855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576"/>
                  <a:gd name="T142" fmla="*/ 0 h 855"/>
                  <a:gd name="T143" fmla="*/ 576 w 576"/>
                  <a:gd name="T144" fmla="*/ 855 h 855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576" h="855">
                    <a:moveTo>
                      <a:pt x="45" y="37"/>
                    </a:moveTo>
                    <a:lnTo>
                      <a:pt x="52" y="28"/>
                    </a:lnTo>
                    <a:lnTo>
                      <a:pt x="66" y="13"/>
                    </a:lnTo>
                    <a:lnTo>
                      <a:pt x="87" y="5"/>
                    </a:lnTo>
                    <a:lnTo>
                      <a:pt x="98" y="0"/>
                    </a:lnTo>
                    <a:lnTo>
                      <a:pt x="110" y="2"/>
                    </a:lnTo>
                    <a:lnTo>
                      <a:pt x="105" y="9"/>
                    </a:lnTo>
                    <a:lnTo>
                      <a:pt x="93" y="15"/>
                    </a:lnTo>
                    <a:lnTo>
                      <a:pt x="91" y="30"/>
                    </a:lnTo>
                    <a:lnTo>
                      <a:pt x="93" y="40"/>
                    </a:lnTo>
                    <a:lnTo>
                      <a:pt x="104" y="40"/>
                    </a:lnTo>
                    <a:lnTo>
                      <a:pt x="110" y="28"/>
                    </a:lnTo>
                    <a:lnTo>
                      <a:pt x="112" y="15"/>
                    </a:lnTo>
                    <a:lnTo>
                      <a:pt x="118" y="20"/>
                    </a:lnTo>
                    <a:lnTo>
                      <a:pt x="126" y="26"/>
                    </a:lnTo>
                    <a:lnTo>
                      <a:pt x="140" y="24"/>
                    </a:lnTo>
                    <a:lnTo>
                      <a:pt x="150" y="30"/>
                    </a:lnTo>
                    <a:lnTo>
                      <a:pt x="152" y="36"/>
                    </a:lnTo>
                    <a:lnTo>
                      <a:pt x="173" y="33"/>
                    </a:lnTo>
                    <a:lnTo>
                      <a:pt x="216" y="30"/>
                    </a:lnTo>
                    <a:lnTo>
                      <a:pt x="230" y="51"/>
                    </a:lnTo>
                    <a:lnTo>
                      <a:pt x="257" y="63"/>
                    </a:lnTo>
                    <a:lnTo>
                      <a:pt x="256" y="72"/>
                    </a:lnTo>
                    <a:lnTo>
                      <a:pt x="266" y="67"/>
                    </a:lnTo>
                    <a:lnTo>
                      <a:pt x="279" y="67"/>
                    </a:lnTo>
                    <a:lnTo>
                      <a:pt x="295" y="77"/>
                    </a:lnTo>
                    <a:lnTo>
                      <a:pt x="312" y="76"/>
                    </a:lnTo>
                    <a:lnTo>
                      <a:pt x="329" y="77"/>
                    </a:lnTo>
                    <a:lnTo>
                      <a:pt x="353" y="95"/>
                    </a:lnTo>
                    <a:lnTo>
                      <a:pt x="379" y="117"/>
                    </a:lnTo>
                    <a:lnTo>
                      <a:pt x="391" y="143"/>
                    </a:lnTo>
                    <a:lnTo>
                      <a:pt x="384" y="163"/>
                    </a:lnTo>
                    <a:lnTo>
                      <a:pt x="416" y="170"/>
                    </a:lnTo>
                    <a:lnTo>
                      <a:pt x="470" y="179"/>
                    </a:lnTo>
                    <a:lnTo>
                      <a:pt x="524" y="190"/>
                    </a:lnTo>
                    <a:lnTo>
                      <a:pt x="559" y="212"/>
                    </a:lnTo>
                    <a:lnTo>
                      <a:pt x="575" y="233"/>
                    </a:lnTo>
                    <a:lnTo>
                      <a:pt x="575" y="260"/>
                    </a:lnTo>
                    <a:lnTo>
                      <a:pt x="560" y="284"/>
                    </a:lnTo>
                    <a:lnTo>
                      <a:pt x="544" y="296"/>
                    </a:lnTo>
                    <a:lnTo>
                      <a:pt x="536" y="305"/>
                    </a:lnTo>
                    <a:lnTo>
                      <a:pt x="524" y="324"/>
                    </a:lnTo>
                    <a:lnTo>
                      <a:pt x="522" y="339"/>
                    </a:lnTo>
                    <a:lnTo>
                      <a:pt x="524" y="359"/>
                    </a:lnTo>
                    <a:lnTo>
                      <a:pt x="518" y="378"/>
                    </a:lnTo>
                    <a:lnTo>
                      <a:pt x="509" y="383"/>
                    </a:lnTo>
                    <a:lnTo>
                      <a:pt x="506" y="393"/>
                    </a:lnTo>
                    <a:lnTo>
                      <a:pt x="497" y="402"/>
                    </a:lnTo>
                    <a:lnTo>
                      <a:pt x="496" y="411"/>
                    </a:lnTo>
                    <a:lnTo>
                      <a:pt x="483" y="423"/>
                    </a:lnTo>
                    <a:lnTo>
                      <a:pt x="463" y="443"/>
                    </a:lnTo>
                    <a:lnTo>
                      <a:pt x="446" y="447"/>
                    </a:lnTo>
                    <a:lnTo>
                      <a:pt x="436" y="446"/>
                    </a:lnTo>
                    <a:lnTo>
                      <a:pt x="415" y="457"/>
                    </a:lnTo>
                    <a:lnTo>
                      <a:pt x="393" y="479"/>
                    </a:lnTo>
                    <a:lnTo>
                      <a:pt x="390" y="487"/>
                    </a:lnTo>
                    <a:lnTo>
                      <a:pt x="390" y="499"/>
                    </a:lnTo>
                    <a:lnTo>
                      <a:pt x="393" y="511"/>
                    </a:lnTo>
                    <a:lnTo>
                      <a:pt x="384" y="524"/>
                    </a:lnTo>
                    <a:lnTo>
                      <a:pt x="384" y="533"/>
                    </a:lnTo>
                    <a:lnTo>
                      <a:pt x="367" y="545"/>
                    </a:lnTo>
                    <a:lnTo>
                      <a:pt x="355" y="552"/>
                    </a:lnTo>
                    <a:lnTo>
                      <a:pt x="345" y="565"/>
                    </a:lnTo>
                    <a:lnTo>
                      <a:pt x="341" y="578"/>
                    </a:lnTo>
                    <a:lnTo>
                      <a:pt x="326" y="593"/>
                    </a:lnTo>
                    <a:lnTo>
                      <a:pt x="322" y="591"/>
                    </a:lnTo>
                    <a:lnTo>
                      <a:pt x="310" y="591"/>
                    </a:lnTo>
                    <a:lnTo>
                      <a:pt x="296" y="597"/>
                    </a:lnTo>
                    <a:lnTo>
                      <a:pt x="306" y="604"/>
                    </a:lnTo>
                    <a:lnTo>
                      <a:pt x="306" y="618"/>
                    </a:lnTo>
                    <a:lnTo>
                      <a:pt x="305" y="629"/>
                    </a:lnTo>
                    <a:lnTo>
                      <a:pt x="297" y="638"/>
                    </a:lnTo>
                    <a:lnTo>
                      <a:pt x="279" y="639"/>
                    </a:lnTo>
                    <a:lnTo>
                      <a:pt x="265" y="643"/>
                    </a:lnTo>
                    <a:lnTo>
                      <a:pt x="258" y="651"/>
                    </a:lnTo>
                    <a:lnTo>
                      <a:pt x="258" y="665"/>
                    </a:lnTo>
                    <a:lnTo>
                      <a:pt x="242" y="667"/>
                    </a:lnTo>
                    <a:lnTo>
                      <a:pt x="227" y="665"/>
                    </a:lnTo>
                    <a:lnTo>
                      <a:pt x="223" y="671"/>
                    </a:lnTo>
                    <a:lnTo>
                      <a:pt x="230" y="678"/>
                    </a:lnTo>
                    <a:lnTo>
                      <a:pt x="226" y="699"/>
                    </a:lnTo>
                    <a:lnTo>
                      <a:pt x="220" y="717"/>
                    </a:lnTo>
                    <a:lnTo>
                      <a:pt x="203" y="717"/>
                    </a:lnTo>
                    <a:lnTo>
                      <a:pt x="197" y="724"/>
                    </a:lnTo>
                    <a:lnTo>
                      <a:pt x="198" y="738"/>
                    </a:lnTo>
                    <a:lnTo>
                      <a:pt x="207" y="738"/>
                    </a:lnTo>
                    <a:lnTo>
                      <a:pt x="216" y="746"/>
                    </a:lnTo>
                    <a:lnTo>
                      <a:pt x="210" y="760"/>
                    </a:lnTo>
                    <a:lnTo>
                      <a:pt x="200" y="761"/>
                    </a:lnTo>
                    <a:lnTo>
                      <a:pt x="185" y="767"/>
                    </a:lnTo>
                    <a:lnTo>
                      <a:pt x="181" y="779"/>
                    </a:lnTo>
                    <a:lnTo>
                      <a:pt x="180" y="795"/>
                    </a:lnTo>
                    <a:lnTo>
                      <a:pt x="171" y="804"/>
                    </a:lnTo>
                    <a:lnTo>
                      <a:pt x="205" y="831"/>
                    </a:lnTo>
                    <a:lnTo>
                      <a:pt x="216" y="845"/>
                    </a:lnTo>
                    <a:lnTo>
                      <a:pt x="209" y="854"/>
                    </a:lnTo>
                    <a:lnTo>
                      <a:pt x="194" y="848"/>
                    </a:lnTo>
                    <a:lnTo>
                      <a:pt x="181" y="838"/>
                    </a:lnTo>
                    <a:lnTo>
                      <a:pt x="163" y="828"/>
                    </a:lnTo>
                    <a:lnTo>
                      <a:pt x="146" y="815"/>
                    </a:lnTo>
                    <a:lnTo>
                      <a:pt x="136" y="798"/>
                    </a:lnTo>
                    <a:lnTo>
                      <a:pt x="134" y="784"/>
                    </a:lnTo>
                    <a:lnTo>
                      <a:pt x="137" y="772"/>
                    </a:lnTo>
                    <a:lnTo>
                      <a:pt x="136" y="681"/>
                    </a:lnTo>
                    <a:lnTo>
                      <a:pt x="131" y="665"/>
                    </a:lnTo>
                    <a:lnTo>
                      <a:pt x="118" y="647"/>
                    </a:lnTo>
                    <a:lnTo>
                      <a:pt x="118" y="632"/>
                    </a:lnTo>
                    <a:lnTo>
                      <a:pt x="126" y="614"/>
                    </a:lnTo>
                    <a:lnTo>
                      <a:pt x="134" y="592"/>
                    </a:lnTo>
                    <a:lnTo>
                      <a:pt x="131" y="570"/>
                    </a:lnTo>
                    <a:lnTo>
                      <a:pt x="130" y="560"/>
                    </a:lnTo>
                    <a:lnTo>
                      <a:pt x="129" y="547"/>
                    </a:lnTo>
                    <a:lnTo>
                      <a:pt x="133" y="542"/>
                    </a:lnTo>
                    <a:lnTo>
                      <a:pt x="136" y="517"/>
                    </a:lnTo>
                    <a:lnTo>
                      <a:pt x="133" y="504"/>
                    </a:lnTo>
                    <a:lnTo>
                      <a:pt x="138" y="472"/>
                    </a:lnTo>
                    <a:lnTo>
                      <a:pt x="133" y="446"/>
                    </a:lnTo>
                    <a:lnTo>
                      <a:pt x="137" y="432"/>
                    </a:lnTo>
                    <a:lnTo>
                      <a:pt x="144" y="406"/>
                    </a:lnTo>
                    <a:lnTo>
                      <a:pt x="137" y="389"/>
                    </a:lnTo>
                    <a:lnTo>
                      <a:pt x="123" y="376"/>
                    </a:lnTo>
                    <a:lnTo>
                      <a:pt x="118" y="363"/>
                    </a:lnTo>
                    <a:lnTo>
                      <a:pt x="103" y="350"/>
                    </a:lnTo>
                    <a:lnTo>
                      <a:pt x="87" y="342"/>
                    </a:lnTo>
                    <a:lnTo>
                      <a:pt x="64" y="338"/>
                    </a:lnTo>
                    <a:lnTo>
                      <a:pt x="52" y="318"/>
                    </a:lnTo>
                    <a:lnTo>
                      <a:pt x="36" y="300"/>
                    </a:lnTo>
                    <a:lnTo>
                      <a:pt x="34" y="284"/>
                    </a:lnTo>
                    <a:lnTo>
                      <a:pt x="33" y="270"/>
                    </a:lnTo>
                    <a:lnTo>
                      <a:pt x="30" y="260"/>
                    </a:lnTo>
                    <a:lnTo>
                      <a:pt x="20" y="249"/>
                    </a:lnTo>
                    <a:lnTo>
                      <a:pt x="10" y="244"/>
                    </a:lnTo>
                    <a:lnTo>
                      <a:pt x="1" y="232"/>
                    </a:lnTo>
                    <a:lnTo>
                      <a:pt x="11" y="223"/>
                    </a:lnTo>
                    <a:lnTo>
                      <a:pt x="11" y="199"/>
                    </a:lnTo>
                    <a:lnTo>
                      <a:pt x="6" y="186"/>
                    </a:lnTo>
                    <a:lnTo>
                      <a:pt x="0" y="173"/>
                    </a:lnTo>
                    <a:lnTo>
                      <a:pt x="6" y="155"/>
                    </a:lnTo>
                    <a:lnTo>
                      <a:pt x="27" y="110"/>
                    </a:lnTo>
                    <a:lnTo>
                      <a:pt x="30" y="91"/>
                    </a:lnTo>
                    <a:lnTo>
                      <a:pt x="41" y="70"/>
                    </a:lnTo>
                    <a:lnTo>
                      <a:pt x="41" y="58"/>
                    </a:lnTo>
                    <a:lnTo>
                      <a:pt x="45" y="37"/>
                    </a:lnTo>
                  </a:path>
                </a:pathLst>
              </a:custGeom>
              <a:solidFill>
                <a:srgbClr val="333399"/>
              </a:solidFill>
              <a:ln w="12700" cap="rnd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</p:grpSp>
        <p:sp>
          <p:nvSpPr>
            <p:cNvPr id="29699" name="Freeform 37">
              <a:extLst>
                <a:ext uri="{FF2B5EF4-FFF2-40B4-BE49-F238E27FC236}">
                  <a16:creationId xmlns:a16="http://schemas.microsoft.com/office/drawing/2014/main" id="{2A25F273-32A1-4BB2-BC6E-AE3F2123013C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1670050" y="3613150"/>
              <a:ext cx="2568575" cy="709613"/>
            </a:xfrm>
            <a:custGeom>
              <a:avLst/>
              <a:gdLst>
                <a:gd name="T0" fmla="*/ 2147483646 w 448"/>
                <a:gd name="T1" fmla="*/ 2147483646 h 76"/>
                <a:gd name="T2" fmla="*/ 0 w 448"/>
                <a:gd name="T3" fmla="*/ 0 h 76"/>
                <a:gd name="T4" fmla="*/ 0 60000 65536"/>
                <a:gd name="T5" fmla="*/ 0 60000 65536"/>
                <a:gd name="T6" fmla="*/ 0 w 448"/>
                <a:gd name="T7" fmla="*/ 0 h 76"/>
                <a:gd name="T8" fmla="*/ 448 w 448"/>
                <a:gd name="T9" fmla="*/ 76 h 7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48" h="76">
                  <a:moveTo>
                    <a:pt x="448" y="76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9700" name="Rectangle 38">
              <a:extLst>
                <a:ext uri="{FF2B5EF4-FFF2-40B4-BE49-F238E27FC236}">
                  <a16:creationId xmlns:a16="http://schemas.microsoft.com/office/drawing/2014/main" id="{7642D2D0-1963-4C68-9419-151646FF63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79398" y="2105053"/>
              <a:ext cx="1441450" cy="749300"/>
            </a:xfrm>
            <a:prstGeom prst="rect">
              <a:avLst/>
            </a:prstGeom>
            <a:solidFill>
              <a:schemeClr val="accent1">
                <a:lumMod val="40000"/>
                <a:lumOff val="60000"/>
                <a:alpha val="50195"/>
              </a:schemeClr>
            </a:solidFill>
            <a:ln w="19050" algn="ctr">
              <a:solidFill>
                <a:srgbClr val="002060"/>
              </a:solidFill>
              <a:miter lim="800000"/>
              <a:headEnd/>
              <a:tailEnd/>
            </a:ln>
          </p:spPr>
          <p:txBody>
            <a:bodyPr wrap="none" lIns="92075" tIns="46038" rIns="92075" bIns="46038" anchor="ctr"/>
            <a:lstStyle>
              <a:lvl1pPr>
                <a:spcBef>
                  <a:spcPct val="20000"/>
                </a:spcBef>
                <a:buClr>
                  <a:srgbClr val="003399"/>
                </a:buClr>
                <a:buFont typeface="Wingdings" panose="05000000000000000000" pitchFamily="2" charset="2"/>
                <a:buChar char="§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None/>
              </a:pPr>
              <a:r>
                <a:rPr lang="en-US" altLang="en-US" sz="1800" b="1" dirty="0">
                  <a:solidFill>
                    <a:srgbClr val="002060"/>
                  </a:solidFill>
                  <a:latin typeface="Century Gothic" panose="020B0502020202020204" pitchFamily="34" charset="0"/>
                </a:rPr>
                <a:t>10</a:t>
              </a:r>
            </a:p>
            <a:p>
              <a:pPr algn="ctr">
                <a:spcBef>
                  <a:spcPct val="0"/>
                </a:spcBef>
                <a:buClrTx/>
                <a:buNone/>
              </a:pPr>
              <a:r>
                <a:rPr lang="en-US" altLang="en-US" sz="1200" dirty="0">
                  <a:solidFill>
                    <a:srgbClr val="002060"/>
                  </a:solidFill>
                  <a:latin typeface="Century Gothic" panose="020B0502020202020204" pitchFamily="34" charset="0"/>
                </a:rPr>
                <a:t>UNMIK</a:t>
              </a:r>
            </a:p>
            <a:p>
              <a:pPr algn="ctr">
                <a:spcBef>
                  <a:spcPct val="0"/>
                </a:spcBef>
                <a:buClrTx/>
                <a:buNone/>
              </a:pPr>
              <a:r>
                <a:rPr lang="en-US" altLang="en-US" sz="1200" dirty="0">
                  <a:solidFill>
                    <a:srgbClr val="002060"/>
                  </a:solidFill>
                  <a:latin typeface="Century Gothic" panose="020B0502020202020204" pitchFamily="34" charset="0"/>
                </a:rPr>
                <a:t>Kosovo </a:t>
              </a:r>
            </a:p>
          </p:txBody>
        </p:sp>
        <p:sp>
          <p:nvSpPr>
            <p:cNvPr id="29702" name="Rectangle 41">
              <a:extLst>
                <a:ext uri="{FF2B5EF4-FFF2-40B4-BE49-F238E27FC236}">
                  <a16:creationId xmlns:a16="http://schemas.microsoft.com/office/drawing/2014/main" id="{E17C16B7-92BD-4CAC-872E-AD5003AFBD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4950" y="3911931"/>
              <a:ext cx="1435100" cy="74930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19050" algn="ctr">
              <a:solidFill>
                <a:srgbClr val="002060"/>
              </a:solidFill>
              <a:miter lim="800000"/>
              <a:headEnd/>
              <a:tailEnd/>
            </a:ln>
          </p:spPr>
          <p:txBody>
            <a:bodyPr wrap="none" lIns="92075" tIns="46038" rIns="92075" bIns="46038" anchor="ctr"/>
            <a:lstStyle>
              <a:lvl1pPr>
                <a:spcBef>
                  <a:spcPct val="20000"/>
                </a:spcBef>
                <a:buClr>
                  <a:srgbClr val="003399"/>
                </a:buClr>
                <a:buFont typeface="Wingdings" panose="05000000000000000000" pitchFamily="2" charset="2"/>
                <a:buChar char="§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None/>
              </a:pPr>
              <a:r>
                <a:rPr lang="en-US" altLang="en-US" sz="1800" b="1" dirty="0">
                  <a:solidFill>
                    <a:srgbClr val="002060"/>
                  </a:solidFill>
                  <a:latin typeface="Century Gothic" panose="020B0502020202020204" pitchFamily="34" charset="0"/>
                </a:rPr>
                <a:t>1,920</a:t>
              </a: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200" dirty="0">
                  <a:solidFill>
                    <a:srgbClr val="002060"/>
                  </a:solidFill>
                  <a:latin typeface="Century Gothic" panose="020B0502020202020204" pitchFamily="34" charset="0"/>
                </a:rPr>
                <a:t>MINUSMA</a:t>
              </a: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200" dirty="0">
                  <a:solidFill>
                    <a:srgbClr val="002060"/>
                  </a:solidFill>
                  <a:latin typeface="Century Gothic" panose="020B0502020202020204" pitchFamily="34" charset="0"/>
                </a:rPr>
                <a:t>Mali</a:t>
              </a:r>
            </a:p>
          </p:txBody>
        </p:sp>
        <p:sp>
          <p:nvSpPr>
            <p:cNvPr id="29703" name="Oval 42">
              <a:extLst>
                <a:ext uri="{FF2B5EF4-FFF2-40B4-BE49-F238E27FC236}">
                  <a16:creationId xmlns:a16="http://schemas.microsoft.com/office/drawing/2014/main" id="{FA010DE6-1251-408D-8487-1F6041269A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76800" y="2971800"/>
              <a:ext cx="63500" cy="63500"/>
            </a:xfrm>
            <a:prstGeom prst="ellipse">
              <a:avLst/>
            </a:prstGeom>
            <a:solidFill>
              <a:srgbClr val="FF5050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rgbClr val="003399"/>
                </a:buClr>
                <a:buFont typeface="Wingdings" panose="05000000000000000000" pitchFamily="2" charset="2"/>
                <a:buChar char="§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en-GB" altLang="en-US" sz="1600" dirty="0"/>
            </a:p>
          </p:txBody>
        </p:sp>
        <p:sp>
          <p:nvSpPr>
            <p:cNvPr id="29704" name="Oval 43">
              <a:extLst>
                <a:ext uri="{FF2B5EF4-FFF2-40B4-BE49-F238E27FC236}">
                  <a16:creationId xmlns:a16="http://schemas.microsoft.com/office/drawing/2014/main" id="{FF9727E3-B9A9-4D6C-A8A3-84C7C5EE9B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67188" y="3568700"/>
              <a:ext cx="80962" cy="68263"/>
            </a:xfrm>
            <a:prstGeom prst="ellipse">
              <a:avLst/>
            </a:prstGeom>
            <a:solidFill>
              <a:srgbClr val="FF5050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rgbClr val="003399"/>
                </a:buClr>
                <a:buFont typeface="Wingdings" panose="05000000000000000000" pitchFamily="2" charset="2"/>
                <a:buChar char="§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en-GB" altLang="en-US" sz="1600" dirty="0"/>
            </a:p>
          </p:txBody>
        </p:sp>
        <p:sp>
          <p:nvSpPr>
            <p:cNvPr id="29706" name="Rectangle 45">
              <a:extLst>
                <a:ext uri="{FF2B5EF4-FFF2-40B4-BE49-F238E27FC236}">
                  <a16:creationId xmlns:a16="http://schemas.microsoft.com/office/drawing/2014/main" id="{45267859-E8E8-4240-805C-A1521C8596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15000" y="1613055"/>
              <a:ext cx="1441450" cy="762000"/>
            </a:xfrm>
            <a:prstGeom prst="rect">
              <a:avLst/>
            </a:prstGeom>
            <a:solidFill>
              <a:schemeClr val="accent1">
                <a:lumMod val="40000"/>
                <a:lumOff val="60000"/>
                <a:alpha val="50195"/>
              </a:schemeClr>
            </a:solidFill>
            <a:ln w="19050">
              <a:solidFill>
                <a:srgbClr val="002060"/>
              </a:solidFill>
              <a:miter lim="800000"/>
              <a:headEnd/>
              <a:tailEnd/>
            </a:ln>
          </p:spPr>
          <p:txBody>
            <a:bodyPr wrap="none" lIns="92075" tIns="46038" rIns="92075" bIns="46038" anchor="ctr"/>
            <a:lstStyle>
              <a:lvl1pPr>
                <a:spcBef>
                  <a:spcPct val="20000"/>
                </a:spcBef>
                <a:buClr>
                  <a:srgbClr val="003399"/>
                </a:buClr>
                <a:buFont typeface="Wingdings" panose="05000000000000000000" pitchFamily="2" charset="2"/>
                <a:buChar char="§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None/>
              </a:pPr>
              <a:r>
                <a:rPr lang="en-US" altLang="en-US" sz="1800" b="1" dirty="0">
                  <a:solidFill>
                    <a:srgbClr val="002060"/>
                  </a:solidFill>
                  <a:latin typeface="Century Gothic" panose="020B0502020202020204" pitchFamily="34" charset="0"/>
                </a:rPr>
                <a:t>69</a:t>
              </a: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200" dirty="0">
                  <a:solidFill>
                    <a:srgbClr val="002060"/>
                  </a:solidFill>
                  <a:latin typeface="Century Gothic" panose="020B0502020202020204" pitchFamily="34" charset="0"/>
                </a:rPr>
                <a:t>UNFICYP</a:t>
              </a: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200" dirty="0">
                  <a:solidFill>
                    <a:srgbClr val="002060"/>
                  </a:solidFill>
                  <a:latin typeface="Century Gothic" panose="020B0502020202020204" pitchFamily="34" charset="0"/>
                </a:rPr>
                <a:t>Cyprus</a:t>
              </a:r>
            </a:p>
          </p:txBody>
        </p:sp>
        <p:sp>
          <p:nvSpPr>
            <p:cNvPr id="29707" name="Freeform 50">
              <a:extLst>
                <a:ext uri="{FF2B5EF4-FFF2-40B4-BE49-F238E27FC236}">
                  <a16:creationId xmlns:a16="http://schemas.microsoft.com/office/drawing/2014/main" id="{8FEEFBC9-3986-40AF-868E-1EE248716501}"/>
                </a:ext>
              </a:extLst>
            </p:cNvPr>
            <p:cNvSpPr>
              <a:spLocks/>
            </p:cNvSpPr>
            <p:nvPr/>
          </p:nvSpPr>
          <p:spPr bwMode="auto">
            <a:xfrm>
              <a:off x="4724398" y="3733800"/>
              <a:ext cx="3144044" cy="1524794"/>
            </a:xfrm>
            <a:custGeom>
              <a:avLst/>
              <a:gdLst>
                <a:gd name="T0" fmla="*/ 0 w 2228"/>
                <a:gd name="T1" fmla="*/ 0 h 840"/>
                <a:gd name="T2" fmla="*/ 2147483646 w 2228"/>
                <a:gd name="T3" fmla="*/ 2147483646 h 840"/>
                <a:gd name="T4" fmla="*/ 0 60000 65536"/>
                <a:gd name="T5" fmla="*/ 0 60000 65536"/>
                <a:gd name="T6" fmla="*/ 0 w 2228"/>
                <a:gd name="T7" fmla="*/ 0 h 840"/>
                <a:gd name="T8" fmla="*/ 2228 w 2228"/>
                <a:gd name="T9" fmla="*/ 840 h 84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228" h="840">
                  <a:moveTo>
                    <a:pt x="0" y="0"/>
                  </a:moveTo>
                  <a:lnTo>
                    <a:pt x="2228" y="840"/>
                  </a:lnTo>
                </a:path>
              </a:pathLst>
            </a:cu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9709" name="Freeform 52">
              <a:extLst>
                <a:ext uri="{FF2B5EF4-FFF2-40B4-BE49-F238E27FC236}">
                  <a16:creationId xmlns:a16="http://schemas.microsoft.com/office/drawing/2014/main" id="{E9BCD3B6-2DE1-43B2-8B2E-87DDB80B3DF6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8598" y="2503495"/>
              <a:ext cx="2590800" cy="857250"/>
            </a:xfrm>
            <a:custGeom>
              <a:avLst/>
              <a:gdLst>
                <a:gd name="T0" fmla="*/ 2147483646 w 316"/>
                <a:gd name="T1" fmla="*/ 0 h 588"/>
                <a:gd name="T2" fmla="*/ 0 w 316"/>
                <a:gd name="T3" fmla="*/ 2147483646 h 588"/>
                <a:gd name="T4" fmla="*/ 0 60000 65536"/>
                <a:gd name="T5" fmla="*/ 0 60000 65536"/>
                <a:gd name="T6" fmla="*/ 0 w 316"/>
                <a:gd name="T7" fmla="*/ 0 h 588"/>
                <a:gd name="T8" fmla="*/ 316 w 316"/>
                <a:gd name="T9" fmla="*/ 588 h 58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16" h="588">
                  <a:moveTo>
                    <a:pt x="316" y="0"/>
                  </a:moveTo>
                  <a:lnTo>
                    <a:pt x="0" y="588"/>
                  </a:lnTo>
                </a:path>
              </a:pathLst>
            </a:cu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9710" name="Freeform 53">
              <a:extLst>
                <a:ext uri="{FF2B5EF4-FFF2-40B4-BE49-F238E27FC236}">
                  <a16:creationId xmlns:a16="http://schemas.microsoft.com/office/drawing/2014/main" id="{16C5FCD0-27E5-435C-81B2-9B6E41F6E9FF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4667250" y="2209800"/>
              <a:ext cx="1047750" cy="927100"/>
            </a:xfrm>
            <a:custGeom>
              <a:avLst/>
              <a:gdLst>
                <a:gd name="T0" fmla="*/ 2147483646 w 204"/>
                <a:gd name="T1" fmla="*/ 2147483646 h 632"/>
                <a:gd name="T2" fmla="*/ 0 w 204"/>
                <a:gd name="T3" fmla="*/ 0 h 632"/>
                <a:gd name="T4" fmla="*/ 0 60000 65536"/>
                <a:gd name="T5" fmla="*/ 0 60000 65536"/>
                <a:gd name="T6" fmla="*/ 0 w 204"/>
                <a:gd name="T7" fmla="*/ 0 h 632"/>
                <a:gd name="T8" fmla="*/ 204 w 204"/>
                <a:gd name="T9" fmla="*/ 632 h 63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04" h="632">
                  <a:moveTo>
                    <a:pt x="204" y="632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9712" name="Freeform 58">
              <a:extLst>
                <a:ext uri="{FF2B5EF4-FFF2-40B4-BE49-F238E27FC236}">
                  <a16:creationId xmlns:a16="http://schemas.microsoft.com/office/drawing/2014/main" id="{78EEBCE4-2286-49C7-8079-C91E64DD5258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4096544" y="3735396"/>
              <a:ext cx="780256" cy="1512594"/>
            </a:xfrm>
            <a:custGeom>
              <a:avLst/>
              <a:gdLst>
                <a:gd name="T0" fmla="*/ 2147483646 w 172"/>
                <a:gd name="T1" fmla="*/ 2147483646 h 928"/>
                <a:gd name="T2" fmla="*/ 0 w 172"/>
                <a:gd name="T3" fmla="*/ 0 h 928"/>
                <a:gd name="T4" fmla="*/ 0 60000 65536"/>
                <a:gd name="T5" fmla="*/ 0 60000 65536"/>
                <a:gd name="T6" fmla="*/ 0 w 172"/>
                <a:gd name="T7" fmla="*/ 0 h 928"/>
                <a:gd name="T8" fmla="*/ 172 w 172"/>
                <a:gd name="T9" fmla="*/ 928 h 92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72" h="928">
                  <a:moveTo>
                    <a:pt x="172" y="928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9713" name="Oval 59">
              <a:extLst>
                <a:ext uri="{FF2B5EF4-FFF2-40B4-BE49-F238E27FC236}">
                  <a16:creationId xmlns:a16="http://schemas.microsoft.com/office/drawing/2014/main" id="{14A4144F-E7A8-48A0-960E-FEE473E13F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24400" y="4038600"/>
              <a:ext cx="63500" cy="63500"/>
            </a:xfrm>
            <a:prstGeom prst="ellipse">
              <a:avLst/>
            </a:prstGeom>
            <a:solidFill>
              <a:srgbClr val="FF5050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rgbClr val="003399"/>
                </a:buClr>
                <a:buFont typeface="Wingdings" panose="05000000000000000000" pitchFamily="2" charset="2"/>
                <a:buChar char="§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en-GB" altLang="en-US" sz="1600" dirty="0"/>
            </a:p>
          </p:txBody>
        </p:sp>
        <p:sp>
          <p:nvSpPr>
            <p:cNvPr id="29714" name="Rectangle 60">
              <a:extLst>
                <a:ext uri="{FF2B5EF4-FFF2-40B4-BE49-F238E27FC236}">
                  <a16:creationId xmlns:a16="http://schemas.microsoft.com/office/drawing/2014/main" id="{51E926CF-4D5C-433C-87D2-D1A7887999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8600" y="1921530"/>
              <a:ext cx="1441450" cy="762000"/>
            </a:xfrm>
            <a:prstGeom prst="rect">
              <a:avLst/>
            </a:prstGeom>
            <a:solidFill>
              <a:schemeClr val="accent1">
                <a:lumMod val="20000"/>
                <a:lumOff val="80000"/>
                <a:alpha val="50195"/>
              </a:schemeClr>
            </a:solidFill>
            <a:ln w="19050">
              <a:solidFill>
                <a:srgbClr val="002060"/>
              </a:solidFill>
              <a:miter lim="800000"/>
              <a:headEnd/>
              <a:tailEnd/>
            </a:ln>
          </p:spPr>
          <p:txBody>
            <a:bodyPr wrap="none" lIns="92075" tIns="46038" rIns="92075" bIns="46038" anchor="ctr"/>
            <a:lstStyle>
              <a:lvl1pPr>
                <a:spcBef>
                  <a:spcPct val="20000"/>
                </a:spcBef>
                <a:buClr>
                  <a:srgbClr val="003399"/>
                </a:buClr>
                <a:buFont typeface="Wingdings" panose="05000000000000000000" pitchFamily="2" charset="2"/>
                <a:buChar char="§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None/>
              </a:pPr>
              <a:r>
                <a:rPr lang="en-US" altLang="en-US" sz="1800" b="1" dirty="0">
                  <a:solidFill>
                    <a:srgbClr val="002060"/>
                  </a:solidFill>
                  <a:latin typeface="Century Gothic" panose="020B0502020202020204" pitchFamily="34" charset="0"/>
                </a:rPr>
                <a:t>12</a:t>
              </a: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200" dirty="0">
                  <a:solidFill>
                    <a:srgbClr val="002060"/>
                  </a:solidFill>
                  <a:latin typeface="Century Gothic" panose="020B0502020202020204" pitchFamily="34" charset="0"/>
                </a:rPr>
                <a:t>MINURSO</a:t>
              </a: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200" dirty="0">
                  <a:solidFill>
                    <a:srgbClr val="002060"/>
                  </a:solidFill>
                  <a:latin typeface="Century Gothic" panose="020B0502020202020204" pitchFamily="34" charset="0"/>
                </a:rPr>
                <a:t>Western Sahara</a:t>
              </a:r>
            </a:p>
          </p:txBody>
        </p:sp>
        <p:sp>
          <p:nvSpPr>
            <p:cNvPr id="29715" name="Freeform 61">
              <a:extLst>
                <a:ext uri="{FF2B5EF4-FFF2-40B4-BE49-F238E27FC236}">
                  <a16:creationId xmlns:a16="http://schemas.microsoft.com/office/drawing/2014/main" id="{EB01CBE7-D507-4D2D-BCD1-83B65D1AA4BA}"/>
                </a:ext>
              </a:extLst>
            </p:cNvPr>
            <p:cNvSpPr>
              <a:spLocks/>
            </p:cNvSpPr>
            <p:nvPr/>
          </p:nvSpPr>
          <p:spPr bwMode="auto">
            <a:xfrm>
              <a:off x="1676400" y="2057400"/>
              <a:ext cx="2387600" cy="1403350"/>
            </a:xfrm>
            <a:custGeom>
              <a:avLst/>
              <a:gdLst>
                <a:gd name="T0" fmla="*/ 0 w 1696"/>
                <a:gd name="T1" fmla="*/ 0 h 836"/>
                <a:gd name="T2" fmla="*/ 2147483646 w 1696"/>
                <a:gd name="T3" fmla="*/ 2147483646 h 836"/>
                <a:gd name="T4" fmla="*/ 0 60000 65536"/>
                <a:gd name="T5" fmla="*/ 0 60000 65536"/>
                <a:gd name="T6" fmla="*/ 0 w 1696"/>
                <a:gd name="T7" fmla="*/ 0 h 836"/>
                <a:gd name="T8" fmla="*/ 1696 w 1696"/>
                <a:gd name="T9" fmla="*/ 836 h 8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696" h="836">
                  <a:moveTo>
                    <a:pt x="0" y="0"/>
                  </a:moveTo>
                  <a:lnTo>
                    <a:pt x="1696" y="836"/>
                  </a:lnTo>
                </a:path>
              </a:pathLst>
            </a:cu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9716" name="Rectangle 62">
              <a:extLst>
                <a:ext uri="{FF2B5EF4-FFF2-40B4-BE49-F238E27FC236}">
                  <a16:creationId xmlns:a16="http://schemas.microsoft.com/office/drawing/2014/main" id="{470BE49F-738E-46AB-A081-9A5D5891D3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07076" y="1673983"/>
              <a:ext cx="1441450" cy="762000"/>
            </a:xfrm>
            <a:prstGeom prst="rect">
              <a:avLst/>
            </a:prstGeom>
            <a:solidFill>
              <a:schemeClr val="accent1">
                <a:lumMod val="40000"/>
                <a:lumOff val="60000"/>
                <a:alpha val="50195"/>
              </a:schemeClr>
            </a:solidFill>
            <a:ln w="19050">
              <a:solidFill>
                <a:srgbClr val="002060"/>
              </a:solidFill>
              <a:miter lim="800000"/>
              <a:headEnd/>
              <a:tailEnd/>
            </a:ln>
          </p:spPr>
          <p:txBody>
            <a:bodyPr wrap="none" lIns="92075" tIns="46038" rIns="92075" bIns="46038" anchor="ctr"/>
            <a:lstStyle>
              <a:lvl1pPr>
                <a:spcBef>
                  <a:spcPct val="20000"/>
                </a:spcBef>
                <a:buClr>
                  <a:srgbClr val="003399"/>
                </a:buClr>
                <a:buFont typeface="Wingdings" panose="05000000000000000000" pitchFamily="2" charset="2"/>
                <a:buChar char="§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None/>
              </a:pPr>
              <a:r>
                <a:rPr lang="en-US" altLang="en-US" sz="1800" b="1" dirty="0">
                  <a:solidFill>
                    <a:srgbClr val="002060"/>
                  </a:solidFill>
                  <a:latin typeface="Century Gothic" panose="020B0502020202020204" pitchFamily="34" charset="0"/>
                </a:rPr>
                <a:t>2,101</a:t>
              </a: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200" dirty="0">
                  <a:solidFill>
                    <a:srgbClr val="002060"/>
                  </a:solidFill>
                  <a:latin typeface="Century Gothic" panose="020B0502020202020204" pitchFamily="34" charset="0"/>
                </a:rPr>
                <a:t>UNMISS</a:t>
              </a: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200" dirty="0">
                  <a:solidFill>
                    <a:srgbClr val="002060"/>
                  </a:solidFill>
                  <a:latin typeface="Century Gothic" panose="020B0502020202020204" pitchFamily="34" charset="0"/>
                </a:rPr>
                <a:t>South Sudan</a:t>
              </a:r>
            </a:p>
          </p:txBody>
        </p:sp>
        <p:sp>
          <p:nvSpPr>
            <p:cNvPr id="29717" name="Freeform 63">
              <a:extLst>
                <a:ext uri="{FF2B5EF4-FFF2-40B4-BE49-F238E27FC236}">
                  <a16:creationId xmlns:a16="http://schemas.microsoft.com/office/drawing/2014/main" id="{AACCD12B-5172-463D-B8C2-C95A45675CB1}"/>
                </a:ext>
              </a:extLst>
            </p:cNvPr>
            <p:cNvSpPr>
              <a:spLocks/>
            </p:cNvSpPr>
            <p:nvPr/>
          </p:nvSpPr>
          <p:spPr bwMode="auto">
            <a:xfrm>
              <a:off x="4113212" y="2435984"/>
              <a:ext cx="750888" cy="1253366"/>
            </a:xfrm>
            <a:custGeom>
              <a:avLst/>
              <a:gdLst>
                <a:gd name="T0" fmla="*/ 0 w 1220"/>
                <a:gd name="T1" fmla="*/ 0 h 832"/>
                <a:gd name="T2" fmla="*/ 2147483646 w 1220"/>
                <a:gd name="T3" fmla="*/ 2147483646 h 832"/>
                <a:gd name="T4" fmla="*/ 0 60000 65536"/>
                <a:gd name="T5" fmla="*/ 0 60000 65536"/>
                <a:gd name="T6" fmla="*/ 0 w 1220"/>
                <a:gd name="T7" fmla="*/ 0 h 832"/>
                <a:gd name="T8" fmla="*/ 1220 w 1220"/>
                <a:gd name="T9" fmla="*/ 832 h 83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220" h="832">
                  <a:moveTo>
                    <a:pt x="0" y="0"/>
                  </a:moveTo>
                  <a:lnTo>
                    <a:pt x="1220" y="832"/>
                  </a:lnTo>
                </a:path>
              </a:pathLst>
            </a:cu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9718" name="Oval 64">
              <a:extLst>
                <a:ext uri="{FF2B5EF4-FFF2-40B4-BE49-F238E27FC236}">
                  <a16:creationId xmlns:a16="http://schemas.microsoft.com/office/drawing/2014/main" id="{4ED86422-3196-4F7E-96FA-34339231E8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00600" y="3670300"/>
              <a:ext cx="63500" cy="63500"/>
            </a:xfrm>
            <a:prstGeom prst="ellipse">
              <a:avLst/>
            </a:prstGeom>
            <a:solidFill>
              <a:srgbClr val="FF5050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rgbClr val="003399"/>
                </a:buClr>
                <a:buFont typeface="Wingdings" panose="05000000000000000000" pitchFamily="2" charset="2"/>
                <a:buChar char="§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en-GB" altLang="en-US" sz="1600" dirty="0"/>
            </a:p>
          </p:txBody>
        </p:sp>
        <p:sp>
          <p:nvSpPr>
            <p:cNvPr id="29719" name="Oval 65">
              <a:extLst>
                <a:ext uri="{FF2B5EF4-FFF2-40B4-BE49-F238E27FC236}">
                  <a16:creationId xmlns:a16="http://schemas.microsoft.com/office/drawing/2014/main" id="{31166583-CC5E-4956-9061-95ED785790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38600" y="3429000"/>
              <a:ext cx="63500" cy="63500"/>
            </a:xfrm>
            <a:prstGeom prst="ellipse">
              <a:avLst/>
            </a:prstGeom>
            <a:solidFill>
              <a:srgbClr val="FF5050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rgbClr val="003399"/>
                </a:buClr>
                <a:buFont typeface="Wingdings" panose="05000000000000000000" pitchFamily="2" charset="2"/>
                <a:buChar char="§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en-GB" altLang="en-US" sz="1600" dirty="0"/>
            </a:p>
          </p:txBody>
        </p:sp>
        <p:pic>
          <p:nvPicPr>
            <p:cNvPr id="29722" name="Picture 69" descr="chinesfpu">
              <a:extLst>
                <a:ext uri="{FF2B5EF4-FFF2-40B4-BE49-F238E27FC236}">
                  <a16:creationId xmlns:a16="http://schemas.microsoft.com/office/drawing/2014/main" id="{DF50E41D-A68D-442B-A988-925BEE6897E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333" t="8852" r="35986" b="56879"/>
            <a:stretch>
              <a:fillRect/>
            </a:stretch>
          </p:blipFill>
          <p:spPr bwMode="auto">
            <a:xfrm>
              <a:off x="1227138" y="3603956"/>
              <a:ext cx="457200" cy="381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2256" name="Rectangle 70">
              <a:extLst>
                <a:ext uri="{FF2B5EF4-FFF2-40B4-BE49-F238E27FC236}">
                  <a16:creationId xmlns:a16="http://schemas.microsoft.com/office/drawing/2014/main" id="{2AA09D41-22AA-4F44-8DDF-0FE3E870B7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8900" y="4859930"/>
              <a:ext cx="1676400" cy="9144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75000"/>
                    <a:tint val="66000"/>
                    <a:satMod val="160000"/>
                  </a:schemeClr>
                </a:gs>
                <a:gs pos="50000">
                  <a:schemeClr val="accent1">
                    <a:lumMod val="75000"/>
                    <a:tint val="44500"/>
                    <a:satMod val="160000"/>
                  </a:schemeClr>
                </a:gs>
                <a:gs pos="100000">
                  <a:schemeClr val="accent1">
                    <a:lumMod val="75000"/>
                    <a:tint val="23500"/>
                    <a:satMod val="160000"/>
                  </a:schemeClr>
                </a:gs>
              </a:gsLst>
              <a:lin ang="16200000" scaled="1"/>
              <a:tileRect/>
            </a:gradFill>
            <a:ln>
              <a:solidFill>
                <a:srgbClr val="002060"/>
              </a:solidFill>
              <a:headEnd/>
              <a:tailEnd/>
            </a:ln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wrap="none" lIns="92075" tIns="46038" rIns="92075" bIns="46038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>
                <a:buNone/>
              </a:pPr>
              <a:r>
                <a:rPr lang="en-US" altLang="en-US" sz="1400" b="1" dirty="0">
                  <a:solidFill>
                    <a:srgbClr val="002060"/>
                  </a:solidFill>
                  <a:latin typeface="Century Gothic" panose="020B0502020202020204" pitchFamily="34" charset="0"/>
                </a:rPr>
                <a:t>T O T A L </a:t>
              </a:r>
              <a:br>
                <a:rPr lang="en-US" altLang="en-US" sz="1400" b="1" dirty="0">
                  <a:solidFill>
                    <a:srgbClr val="002060"/>
                  </a:solidFill>
                  <a:latin typeface="Century Gothic" panose="020B0502020202020204" pitchFamily="34" charset="0"/>
                </a:rPr>
              </a:br>
              <a:r>
                <a:rPr lang="en-US" altLang="en-US" sz="1400" b="1" dirty="0">
                  <a:solidFill>
                    <a:srgbClr val="002060"/>
                  </a:solidFill>
                  <a:latin typeface="Century Gothic" panose="020B0502020202020204" pitchFamily="34" charset="0"/>
                </a:rPr>
                <a:t>authorized:</a:t>
              </a:r>
            </a:p>
            <a:p>
              <a:pPr algn="ctr">
                <a:buNone/>
              </a:pPr>
              <a:r>
                <a:rPr lang="en-US" altLang="en-US" sz="1400" b="1" dirty="0">
                  <a:solidFill>
                    <a:srgbClr val="002060"/>
                  </a:solidFill>
                  <a:latin typeface="Century Gothic" panose="020B0502020202020204" pitchFamily="34" charset="0"/>
                </a:rPr>
                <a:t>10,773</a:t>
              </a:r>
            </a:p>
          </p:txBody>
        </p:sp>
        <p:sp>
          <p:nvSpPr>
            <p:cNvPr id="29724" name="Oval 72">
              <a:extLst>
                <a:ext uri="{FF2B5EF4-FFF2-40B4-BE49-F238E27FC236}">
                  <a16:creationId xmlns:a16="http://schemas.microsoft.com/office/drawing/2014/main" id="{E3E36E26-8309-4F16-92B8-BDE62BD8F2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14800" y="3733800"/>
              <a:ext cx="63500" cy="63500"/>
            </a:xfrm>
            <a:prstGeom prst="ellipse">
              <a:avLst/>
            </a:prstGeom>
            <a:solidFill>
              <a:srgbClr val="FF5050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rgbClr val="003399"/>
                </a:buClr>
                <a:buFont typeface="Wingdings" panose="05000000000000000000" pitchFamily="2" charset="2"/>
                <a:buChar char="§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en-GB" altLang="en-US" sz="1600" dirty="0"/>
            </a:p>
          </p:txBody>
        </p:sp>
        <p:sp>
          <p:nvSpPr>
            <p:cNvPr id="29725" name="Rectangle 73">
              <a:extLst>
                <a:ext uri="{FF2B5EF4-FFF2-40B4-BE49-F238E27FC236}">
                  <a16:creationId xmlns:a16="http://schemas.microsoft.com/office/drawing/2014/main" id="{EFDFAF2D-9BC5-4D23-BDDC-B0DF61C612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59624" y="5272087"/>
              <a:ext cx="1447800" cy="755650"/>
            </a:xfrm>
            <a:prstGeom prst="rect">
              <a:avLst/>
            </a:prstGeom>
            <a:solidFill>
              <a:schemeClr val="accent1">
                <a:lumMod val="40000"/>
                <a:lumOff val="60000"/>
                <a:alpha val="50195"/>
              </a:schemeClr>
            </a:solidFill>
            <a:ln w="19050" algn="ctr">
              <a:solidFill>
                <a:srgbClr val="002060"/>
              </a:solidFill>
              <a:miter lim="800000"/>
              <a:headEnd/>
              <a:tailEnd/>
            </a:ln>
          </p:spPr>
          <p:txBody>
            <a:bodyPr wrap="none" lIns="92075" tIns="46038" rIns="92075" bIns="46038" anchor="ctr"/>
            <a:lstStyle>
              <a:lvl1pPr>
                <a:spcBef>
                  <a:spcPct val="20000"/>
                </a:spcBef>
                <a:buClr>
                  <a:srgbClr val="003399"/>
                </a:buClr>
                <a:buFont typeface="Wingdings" panose="05000000000000000000" pitchFamily="2" charset="2"/>
                <a:buChar char="§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None/>
              </a:pPr>
              <a:r>
                <a:rPr lang="en-US" altLang="en-US" sz="1800" b="1" dirty="0">
                  <a:solidFill>
                    <a:srgbClr val="002060"/>
                  </a:solidFill>
                  <a:latin typeface="Century Gothic" panose="020B0502020202020204" pitchFamily="34" charset="0"/>
                </a:rPr>
                <a:t>2,500</a:t>
              </a:r>
            </a:p>
            <a:p>
              <a:pPr algn="ctr">
                <a:spcBef>
                  <a:spcPct val="0"/>
                </a:spcBef>
                <a:buClrTx/>
                <a:buNone/>
              </a:pPr>
              <a:r>
                <a:rPr lang="en-US" altLang="en-US" sz="1200" dirty="0">
                  <a:solidFill>
                    <a:srgbClr val="002060"/>
                  </a:solidFill>
                  <a:latin typeface="Century Gothic" panose="020B0502020202020204" pitchFamily="34" charset="0"/>
                </a:rPr>
                <a:t>UNAMID</a:t>
              </a:r>
            </a:p>
            <a:p>
              <a:pPr algn="ctr">
                <a:spcBef>
                  <a:spcPct val="0"/>
                </a:spcBef>
                <a:buClrTx/>
                <a:buNone/>
              </a:pPr>
              <a:r>
                <a:rPr lang="en-US" altLang="en-US" sz="1200" dirty="0">
                  <a:solidFill>
                    <a:srgbClr val="002060"/>
                  </a:solidFill>
                  <a:latin typeface="Century Gothic" panose="020B0502020202020204" pitchFamily="34" charset="0"/>
                </a:rPr>
                <a:t>Darfur (Sudan)</a:t>
              </a:r>
            </a:p>
          </p:txBody>
        </p:sp>
        <p:sp>
          <p:nvSpPr>
            <p:cNvPr id="29726" name="Oval 75">
              <a:extLst>
                <a:ext uri="{FF2B5EF4-FFF2-40B4-BE49-F238E27FC236}">
                  <a16:creationId xmlns:a16="http://schemas.microsoft.com/office/drawing/2014/main" id="{5B22903B-3FC2-4E3A-B16E-8A9267EB01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8200" y="3657600"/>
              <a:ext cx="63500" cy="63500"/>
            </a:xfrm>
            <a:prstGeom prst="ellipse">
              <a:avLst/>
            </a:prstGeom>
            <a:solidFill>
              <a:srgbClr val="FF5050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rgbClr val="003399"/>
                </a:buClr>
                <a:buFont typeface="Wingdings" panose="05000000000000000000" pitchFamily="2" charset="2"/>
                <a:buChar char="§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en-GB" altLang="en-US" sz="1600" dirty="0"/>
            </a:p>
          </p:txBody>
        </p:sp>
        <p:sp>
          <p:nvSpPr>
            <p:cNvPr id="29727" name="Oval 76">
              <a:extLst>
                <a:ext uri="{FF2B5EF4-FFF2-40B4-BE49-F238E27FC236}">
                  <a16:creationId xmlns:a16="http://schemas.microsoft.com/office/drawing/2014/main" id="{CBF23485-058C-4104-86AB-7654A4B71D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8200" y="3124200"/>
              <a:ext cx="63500" cy="63500"/>
            </a:xfrm>
            <a:prstGeom prst="ellipse">
              <a:avLst/>
            </a:prstGeom>
            <a:solidFill>
              <a:srgbClr val="FF5050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rgbClr val="003399"/>
                </a:buClr>
                <a:buFont typeface="Wingdings" panose="05000000000000000000" pitchFamily="2" charset="2"/>
                <a:buChar char="§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en-GB" altLang="en-US" sz="1600" dirty="0"/>
            </a:p>
          </p:txBody>
        </p:sp>
        <p:sp>
          <p:nvSpPr>
            <p:cNvPr id="29728" name="Rectangle 80">
              <a:extLst>
                <a:ext uri="{FF2B5EF4-FFF2-40B4-BE49-F238E27FC236}">
                  <a16:creationId xmlns:a16="http://schemas.microsoft.com/office/drawing/2014/main" id="{0FA7D79D-50FE-4042-97C2-A35CD1F56B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67944" y="5247990"/>
              <a:ext cx="1447800" cy="75565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19050" algn="ctr">
              <a:solidFill>
                <a:srgbClr val="002060"/>
              </a:solidFill>
              <a:miter lim="800000"/>
              <a:headEnd/>
              <a:tailEnd/>
            </a:ln>
          </p:spPr>
          <p:txBody>
            <a:bodyPr wrap="none" lIns="92075" tIns="46038" rIns="92075" bIns="46038" anchor="ctr"/>
            <a:lstStyle>
              <a:lvl1pPr>
                <a:spcBef>
                  <a:spcPct val="20000"/>
                </a:spcBef>
                <a:buClr>
                  <a:srgbClr val="003399"/>
                </a:buClr>
                <a:buFont typeface="Wingdings" panose="05000000000000000000" pitchFamily="2" charset="2"/>
                <a:buChar char="§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None/>
              </a:pPr>
              <a:r>
                <a:rPr lang="en-US" altLang="en-US" sz="1800" b="1" dirty="0">
                  <a:solidFill>
                    <a:srgbClr val="002060"/>
                  </a:solidFill>
                  <a:latin typeface="Century Gothic" panose="020B0502020202020204" pitchFamily="34" charset="0"/>
                </a:rPr>
                <a:t>1,441</a:t>
              </a:r>
            </a:p>
            <a:p>
              <a:pPr algn="ctr">
                <a:spcBef>
                  <a:spcPct val="0"/>
                </a:spcBef>
                <a:buClrTx/>
                <a:buNone/>
              </a:pPr>
              <a:r>
                <a:rPr lang="en-US" altLang="en-US" sz="1200" dirty="0">
                  <a:solidFill>
                    <a:srgbClr val="002060"/>
                  </a:solidFill>
                  <a:latin typeface="Century Gothic" panose="020B0502020202020204" pitchFamily="34" charset="0"/>
                </a:rPr>
                <a:t>MONUSCO</a:t>
              </a:r>
            </a:p>
            <a:p>
              <a:pPr algn="ctr">
                <a:spcBef>
                  <a:spcPct val="0"/>
                </a:spcBef>
                <a:buClrTx/>
                <a:buNone/>
              </a:pPr>
              <a:r>
                <a:rPr lang="en-US" altLang="en-US" sz="1200" dirty="0">
                  <a:solidFill>
                    <a:srgbClr val="002060"/>
                  </a:solidFill>
                  <a:latin typeface="Century Gothic" panose="020B0502020202020204" pitchFamily="34" charset="0"/>
                </a:rPr>
                <a:t>D.R. Congo</a:t>
              </a:r>
            </a:p>
          </p:txBody>
        </p:sp>
        <p:pic>
          <p:nvPicPr>
            <p:cNvPr id="29729" name="Picture 81" descr="chinesfpu">
              <a:extLst>
                <a:ext uri="{FF2B5EF4-FFF2-40B4-BE49-F238E27FC236}">
                  <a16:creationId xmlns:a16="http://schemas.microsoft.com/office/drawing/2014/main" id="{E9BB5274-A108-4FC6-AB4A-4D1077712E5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333" t="8852" r="35986" b="56879"/>
            <a:stretch>
              <a:fillRect/>
            </a:stretch>
          </p:blipFill>
          <p:spPr bwMode="auto">
            <a:xfrm>
              <a:off x="8262937" y="4919411"/>
              <a:ext cx="457200" cy="381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9732" name="Rectangle 62">
              <a:extLst>
                <a:ext uri="{FF2B5EF4-FFF2-40B4-BE49-F238E27FC236}">
                  <a16:creationId xmlns:a16="http://schemas.microsoft.com/office/drawing/2014/main" id="{294415CF-D854-4513-A1A0-77072279FE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18519" y="5272087"/>
              <a:ext cx="1441450" cy="762000"/>
            </a:xfrm>
            <a:prstGeom prst="rect">
              <a:avLst/>
            </a:prstGeom>
            <a:solidFill>
              <a:schemeClr val="accent1">
                <a:lumMod val="40000"/>
                <a:lumOff val="60000"/>
                <a:alpha val="50195"/>
              </a:schemeClr>
            </a:solidFill>
            <a:ln w="19050">
              <a:solidFill>
                <a:srgbClr val="002060"/>
              </a:solidFill>
              <a:miter lim="800000"/>
              <a:headEnd/>
              <a:tailEnd/>
            </a:ln>
          </p:spPr>
          <p:txBody>
            <a:bodyPr wrap="none" lIns="92075" tIns="46038" rIns="92075" bIns="46038" anchor="ctr"/>
            <a:lstStyle>
              <a:lvl1pPr>
                <a:spcBef>
                  <a:spcPct val="20000"/>
                </a:spcBef>
                <a:buClr>
                  <a:srgbClr val="003399"/>
                </a:buClr>
                <a:buFont typeface="Wingdings" panose="05000000000000000000" pitchFamily="2" charset="2"/>
                <a:buChar char="§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None/>
              </a:pPr>
              <a:r>
                <a:rPr lang="en-US" altLang="en-US" sz="1800" b="1" dirty="0">
                  <a:solidFill>
                    <a:srgbClr val="002060"/>
                  </a:solidFill>
                  <a:latin typeface="Century Gothic" panose="020B0502020202020204" pitchFamily="34" charset="0"/>
                </a:rPr>
                <a:t>640</a:t>
              </a: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200" dirty="0">
                  <a:solidFill>
                    <a:srgbClr val="002060"/>
                  </a:solidFill>
                  <a:latin typeface="Century Gothic" panose="020B0502020202020204" pitchFamily="34" charset="0"/>
                </a:rPr>
                <a:t>UNISFA</a:t>
              </a: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200" dirty="0">
                  <a:solidFill>
                    <a:srgbClr val="002060"/>
                  </a:solidFill>
                  <a:latin typeface="Century Gothic" panose="020B0502020202020204" pitchFamily="34" charset="0"/>
                </a:rPr>
                <a:t>Abyei</a:t>
              </a:r>
            </a:p>
          </p:txBody>
        </p:sp>
        <p:sp>
          <p:nvSpPr>
            <p:cNvPr id="29733" name="Freeform 53">
              <a:extLst>
                <a:ext uri="{FF2B5EF4-FFF2-40B4-BE49-F238E27FC236}">
                  <a16:creationId xmlns:a16="http://schemas.microsoft.com/office/drawing/2014/main" id="{449B6BC3-D7EF-4710-B186-5C5703994E5B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3468688" y="3670300"/>
              <a:ext cx="1363662" cy="1568450"/>
            </a:xfrm>
            <a:custGeom>
              <a:avLst/>
              <a:gdLst>
                <a:gd name="T0" fmla="*/ 2147483646 w 204"/>
                <a:gd name="T1" fmla="*/ 2147483646 h 632"/>
                <a:gd name="T2" fmla="*/ 0 w 204"/>
                <a:gd name="T3" fmla="*/ 0 h 632"/>
                <a:gd name="T4" fmla="*/ 0 60000 65536"/>
                <a:gd name="T5" fmla="*/ 0 60000 65536"/>
                <a:gd name="T6" fmla="*/ 0 w 204"/>
                <a:gd name="T7" fmla="*/ 0 h 632"/>
                <a:gd name="T8" fmla="*/ 204 w 204"/>
                <a:gd name="T9" fmla="*/ 632 h 63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04" h="632">
                  <a:moveTo>
                    <a:pt x="204" y="632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pic>
          <p:nvPicPr>
            <p:cNvPr id="29734" name="Picture 68" descr="chinesfpu">
              <a:extLst>
                <a:ext uri="{FF2B5EF4-FFF2-40B4-BE49-F238E27FC236}">
                  <a16:creationId xmlns:a16="http://schemas.microsoft.com/office/drawing/2014/main" id="{D0D31CFB-17AB-4727-B24D-9BBE82BDF5E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333" t="8852" r="35986" b="56879"/>
            <a:stretch>
              <a:fillRect/>
            </a:stretch>
          </p:blipFill>
          <p:spPr bwMode="auto">
            <a:xfrm>
              <a:off x="4390701" y="1452459"/>
              <a:ext cx="427038" cy="320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9735" name="Rectangle 80">
              <a:extLst>
                <a:ext uri="{FF2B5EF4-FFF2-40B4-BE49-F238E27FC236}">
                  <a16:creationId xmlns:a16="http://schemas.microsoft.com/office/drawing/2014/main" id="{4E36733D-B087-4ACA-872B-CD2977EE98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57825" y="5234781"/>
              <a:ext cx="1447800" cy="75565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19050" algn="ctr">
              <a:solidFill>
                <a:srgbClr val="002060"/>
              </a:solidFill>
              <a:miter lim="800000"/>
              <a:headEnd/>
              <a:tailEnd/>
            </a:ln>
          </p:spPr>
          <p:txBody>
            <a:bodyPr wrap="none" lIns="92075" tIns="46038" rIns="92075" bIns="46038" anchor="ctr"/>
            <a:lstStyle>
              <a:lvl1pPr>
                <a:spcBef>
                  <a:spcPct val="20000"/>
                </a:spcBef>
                <a:buClr>
                  <a:srgbClr val="003399"/>
                </a:buClr>
                <a:buFont typeface="Wingdings" panose="05000000000000000000" pitchFamily="2" charset="2"/>
                <a:buChar char="§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None/>
              </a:pPr>
              <a:r>
                <a:rPr lang="en-US" altLang="en-US" sz="1800" b="1" dirty="0">
                  <a:solidFill>
                    <a:srgbClr val="002060"/>
                  </a:solidFill>
                  <a:latin typeface="Century Gothic" panose="020B0502020202020204" pitchFamily="34" charset="0"/>
                </a:rPr>
                <a:t>2,080</a:t>
              </a:r>
            </a:p>
            <a:p>
              <a:pPr algn="ctr">
                <a:spcBef>
                  <a:spcPct val="0"/>
                </a:spcBef>
                <a:buClrTx/>
                <a:buNone/>
              </a:pPr>
              <a:r>
                <a:rPr lang="en-US" altLang="en-US" sz="1200" dirty="0">
                  <a:solidFill>
                    <a:srgbClr val="002060"/>
                  </a:solidFill>
                  <a:latin typeface="Century Gothic" panose="020B0502020202020204" pitchFamily="34" charset="0"/>
                </a:rPr>
                <a:t>MINUSCA</a:t>
              </a:r>
            </a:p>
            <a:p>
              <a:pPr algn="ctr">
                <a:spcBef>
                  <a:spcPct val="0"/>
                </a:spcBef>
                <a:buClrTx/>
                <a:buNone/>
              </a:pPr>
              <a:r>
                <a:rPr lang="en-US" altLang="en-US" sz="1200" dirty="0">
                  <a:solidFill>
                    <a:srgbClr val="002060"/>
                  </a:solidFill>
                  <a:latin typeface="Century Gothic" panose="020B0502020202020204" pitchFamily="34" charset="0"/>
                </a:rPr>
                <a:t>CAR</a:t>
              </a:r>
            </a:p>
          </p:txBody>
        </p:sp>
        <p:pic>
          <p:nvPicPr>
            <p:cNvPr id="29736" name="Picture 82" descr="chinesfpu">
              <a:extLst>
                <a:ext uri="{FF2B5EF4-FFF2-40B4-BE49-F238E27FC236}">
                  <a16:creationId xmlns:a16="http://schemas.microsoft.com/office/drawing/2014/main" id="{3C496802-E9B2-4AD4-810F-3E5DCE1C720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333" t="8852" r="35986" b="56879"/>
            <a:stretch>
              <a:fillRect/>
            </a:stretch>
          </p:blipFill>
          <p:spPr bwMode="auto">
            <a:xfrm>
              <a:off x="4806156" y="4965415"/>
              <a:ext cx="457200" cy="381000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9737" name="Freeform 58">
              <a:extLst>
                <a:ext uri="{FF2B5EF4-FFF2-40B4-BE49-F238E27FC236}">
                  <a16:creationId xmlns:a16="http://schemas.microsoft.com/office/drawing/2014/main" id="{E3D64FFC-A5E8-4B28-80AC-21E1FF14377C}"/>
                </a:ext>
              </a:extLst>
            </p:cNvPr>
            <p:cNvSpPr>
              <a:spLocks/>
            </p:cNvSpPr>
            <p:nvPr/>
          </p:nvSpPr>
          <p:spPr bwMode="auto">
            <a:xfrm>
              <a:off x="4343400" y="3581400"/>
              <a:ext cx="1422400" cy="1620044"/>
            </a:xfrm>
            <a:custGeom>
              <a:avLst/>
              <a:gdLst>
                <a:gd name="T0" fmla="*/ 2147483646 w 172"/>
                <a:gd name="T1" fmla="*/ 2147483646 h 928"/>
                <a:gd name="T2" fmla="*/ 0 w 172"/>
                <a:gd name="T3" fmla="*/ 0 h 928"/>
                <a:gd name="T4" fmla="*/ 0 60000 65536"/>
                <a:gd name="T5" fmla="*/ 0 60000 65536"/>
                <a:gd name="T6" fmla="*/ 0 w 172"/>
                <a:gd name="T7" fmla="*/ 0 h 928"/>
                <a:gd name="T8" fmla="*/ 172 w 172"/>
                <a:gd name="T9" fmla="*/ 928 h 92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72" h="928">
                  <a:moveTo>
                    <a:pt x="172" y="928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9738" name="Oval 43">
              <a:extLst>
                <a:ext uri="{FF2B5EF4-FFF2-40B4-BE49-F238E27FC236}">
                  <a16:creationId xmlns:a16="http://schemas.microsoft.com/office/drawing/2014/main" id="{E188D294-A60D-4838-9495-6236829B99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38638" y="3581400"/>
              <a:ext cx="80962" cy="68263"/>
            </a:xfrm>
            <a:prstGeom prst="ellipse">
              <a:avLst/>
            </a:prstGeom>
            <a:solidFill>
              <a:srgbClr val="FF5050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rgbClr val="003399"/>
                </a:buClr>
                <a:buFont typeface="Wingdings" panose="05000000000000000000" pitchFamily="2" charset="2"/>
                <a:buChar char="§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en-GB" altLang="en-US" sz="1600" dirty="0"/>
            </a:p>
          </p:txBody>
        </p:sp>
        <p:sp>
          <p:nvSpPr>
            <p:cNvPr id="52275" name="Text Box 81">
              <a:extLst>
                <a:ext uri="{FF2B5EF4-FFF2-40B4-BE49-F238E27FC236}">
                  <a16:creationId xmlns:a16="http://schemas.microsoft.com/office/drawing/2014/main" id="{7914B544-4FFE-46B9-8E1D-D76B4BA046A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8900" y="5791792"/>
              <a:ext cx="1676400" cy="276225"/>
            </a:xfrm>
            <a:prstGeom prst="rect">
              <a:avLst/>
            </a:prstGeom>
            <a:solidFill>
              <a:srgbClr val="FFFFCC"/>
            </a:solidFill>
            <a:ln>
              <a:solidFill>
                <a:srgbClr val="002060"/>
              </a:solidFill>
              <a:headEnd/>
              <a:tailEnd/>
            </a:ln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wrap="none" lIns="92075" tIns="46038" rIns="92075" bIns="46038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  <a:defRPr/>
              </a:pPr>
              <a:r>
                <a:rPr lang="en-US" altLang="en-US" sz="1200" dirty="0">
                  <a:solidFill>
                    <a:srgbClr val="002060"/>
                  </a:solidFill>
                  <a:latin typeface="Century Gothic" panose="020B0502020202020204" pitchFamily="34" charset="0"/>
                </a:rPr>
                <a:t>May 2020</a:t>
              </a:r>
            </a:p>
          </p:txBody>
        </p:sp>
        <p:sp>
          <p:nvSpPr>
            <p:cNvPr id="29742" name="Rectangle 60">
              <a:extLst>
                <a:ext uri="{FF2B5EF4-FFF2-40B4-BE49-F238E27FC236}">
                  <a16:creationId xmlns:a16="http://schemas.microsoft.com/office/drawing/2014/main" id="{B060377D-836F-4F4B-A5CA-CEFE570871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13343" y="2991158"/>
              <a:ext cx="1441450" cy="762000"/>
            </a:xfrm>
            <a:prstGeom prst="rect">
              <a:avLst/>
            </a:prstGeom>
            <a:solidFill>
              <a:schemeClr val="accent1">
                <a:lumMod val="40000"/>
                <a:lumOff val="60000"/>
                <a:alpha val="50195"/>
              </a:schemeClr>
            </a:solidFill>
            <a:ln w="19050">
              <a:solidFill>
                <a:srgbClr val="002060"/>
              </a:solidFill>
              <a:miter lim="800000"/>
              <a:headEnd/>
              <a:tailEnd/>
            </a:ln>
          </p:spPr>
          <p:txBody>
            <a:bodyPr wrap="none" lIns="92075" tIns="46038" rIns="92075" bIns="46038" anchor="ctr"/>
            <a:lstStyle>
              <a:lvl1pPr>
                <a:spcBef>
                  <a:spcPct val="20000"/>
                </a:spcBef>
                <a:buClr>
                  <a:srgbClr val="003399"/>
                </a:buClr>
                <a:buFont typeface="Wingdings" panose="05000000000000000000" pitchFamily="2" charset="2"/>
                <a:buChar char="§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None/>
              </a:pPr>
              <a:r>
                <a:rPr lang="en-US" altLang="en-US" sz="1800" b="1" dirty="0">
                  <a:solidFill>
                    <a:srgbClr val="002060"/>
                  </a:solidFill>
                  <a:latin typeface="Century Gothic" panose="020B0502020202020204" pitchFamily="34" charset="0"/>
                </a:rPr>
                <a:t>1 </a:t>
              </a: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200" dirty="0">
                  <a:solidFill>
                    <a:srgbClr val="002060"/>
                  </a:solidFill>
                  <a:latin typeface="Century Gothic" panose="020B0502020202020204" pitchFamily="34" charset="0"/>
                </a:rPr>
                <a:t>UNIFIL</a:t>
              </a:r>
            </a:p>
          </p:txBody>
        </p:sp>
        <p:sp>
          <p:nvSpPr>
            <p:cNvPr id="29743" name="Freeform 51">
              <a:extLst>
                <a:ext uri="{FF2B5EF4-FFF2-40B4-BE49-F238E27FC236}">
                  <a16:creationId xmlns:a16="http://schemas.microsoft.com/office/drawing/2014/main" id="{76DCDBB9-E14A-4966-A823-57036D85AB10}"/>
                </a:ext>
              </a:extLst>
            </p:cNvPr>
            <p:cNvSpPr>
              <a:spLocks/>
            </p:cNvSpPr>
            <p:nvPr/>
          </p:nvSpPr>
          <p:spPr bwMode="auto">
            <a:xfrm flipH="1" flipV="1">
              <a:off x="4938427" y="3360572"/>
              <a:ext cx="2474915" cy="45719"/>
            </a:xfrm>
            <a:custGeom>
              <a:avLst/>
              <a:gdLst>
                <a:gd name="T0" fmla="*/ 0 w 724"/>
                <a:gd name="T1" fmla="*/ 2147483646 h 28"/>
                <a:gd name="T2" fmla="*/ 2147483646 w 724"/>
                <a:gd name="T3" fmla="*/ 0 h 28"/>
                <a:gd name="T4" fmla="*/ 0 60000 65536"/>
                <a:gd name="T5" fmla="*/ 0 60000 65536"/>
                <a:gd name="T6" fmla="*/ 0 w 724"/>
                <a:gd name="T7" fmla="*/ 0 h 28"/>
                <a:gd name="T8" fmla="*/ 724 w 724"/>
                <a:gd name="T9" fmla="*/ 28 h 2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724" h="28">
                  <a:moveTo>
                    <a:pt x="0" y="28"/>
                  </a:moveTo>
                  <a:lnTo>
                    <a:pt x="724" y="0"/>
                  </a:lnTo>
                </a:path>
              </a:pathLst>
            </a:cu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pic>
          <p:nvPicPr>
            <p:cNvPr id="29744" name="Picture 82" descr="chinesfpu">
              <a:extLst>
                <a:ext uri="{FF2B5EF4-FFF2-40B4-BE49-F238E27FC236}">
                  <a16:creationId xmlns:a16="http://schemas.microsoft.com/office/drawing/2014/main" id="{814C54BC-52BB-4EF9-92FB-7D1E06CB4E5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333" t="8852" r="35986" b="56879"/>
            <a:stretch>
              <a:fillRect/>
            </a:stretch>
          </p:blipFill>
          <p:spPr bwMode="auto">
            <a:xfrm>
              <a:off x="6584157" y="5010944"/>
              <a:ext cx="457200" cy="381000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233036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746" name="Group 2">
            <a:extLst>
              <a:ext uri="{FF2B5EF4-FFF2-40B4-BE49-F238E27FC236}">
                <a16:creationId xmlns:a16="http://schemas.microsoft.com/office/drawing/2014/main" id="{E392C15C-6634-456E-AA84-9CFD82D6CE04}"/>
              </a:ext>
            </a:extLst>
          </p:cNvPr>
          <p:cNvGrpSpPr>
            <a:grpSpLocks/>
          </p:cNvGrpSpPr>
          <p:nvPr/>
        </p:nvGrpSpPr>
        <p:grpSpPr bwMode="auto">
          <a:xfrm>
            <a:off x="1524000" y="2362200"/>
            <a:ext cx="6373813" cy="2667000"/>
            <a:chOff x="1248" y="1440"/>
            <a:chExt cx="4015" cy="1671"/>
          </a:xfrm>
        </p:grpSpPr>
        <p:sp>
          <p:nvSpPr>
            <p:cNvPr id="31777" name="Freeform 3">
              <a:extLst>
                <a:ext uri="{FF2B5EF4-FFF2-40B4-BE49-F238E27FC236}">
                  <a16:creationId xmlns:a16="http://schemas.microsoft.com/office/drawing/2014/main" id="{A6E4F385-3C54-4ED4-815E-0EFA234C1B18}"/>
                </a:ext>
              </a:extLst>
            </p:cNvPr>
            <p:cNvSpPr>
              <a:spLocks/>
            </p:cNvSpPr>
            <p:nvPr/>
          </p:nvSpPr>
          <p:spPr bwMode="auto">
            <a:xfrm>
              <a:off x="3271" y="1909"/>
              <a:ext cx="22" cy="22"/>
            </a:xfrm>
            <a:custGeom>
              <a:avLst/>
              <a:gdLst>
                <a:gd name="T0" fmla="*/ 21 w 22"/>
                <a:gd name="T1" fmla="*/ 2 h 22"/>
                <a:gd name="T2" fmla="*/ 21 w 22"/>
                <a:gd name="T3" fmla="*/ 18 h 22"/>
                <a:gd name="T4" fmla="*/ 13 w 22"/>
                <a:gd name="T5" fmla="*/ 21 h 22"/>
                <a:gd name="T6" fmla="*/ 0 w 22"/>
                <a:gd name="T7" fmla="*/ 4 h 22"/>
                <a:gd name="T8" fmla="*/ 8 w 22"/>
                <a:gd name="T9" fmla="*/ 0 h 22"/>
                <a:gd name="T10" fmla="*/ 21 w 22"/>
                <a:gd name="T11" fmla="*/ 2 h 2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2"/>
                <a:gd name="T19" fmla="*/ 0 h 22"/>
                <a:gd name="T20" fmla="*/ 22 w 22"/>
                <a:gd name="T21" fmla="*/ 22 h 2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2" h="22">
                  <a:moveTo>
                    <a:pt x="21" y="2"/>
                  </a:moveTo>
                  <a:lnTo>
                    <a:pt x="21" y="18"/>
                  </a:lnTo>
                  <a:lnTo>
                    <a:pt x="13" y="21"/>
                  </a:lnTo>
                  <a:lnTo>
                    <a:pt x="0" y="4"/>
                  </a:lnTo>
                  <a:lnTo>
                    <a:pt x="8" y="0"/>
                  </a:lnTo>
                  <a:lnTo>
                    <a:pt x="21" y="2"/>
                  </a:lnTo>
                </a:path>
              </a:pathLst>
            </a:custGeom>
            <a:solidFill>
              <a:srgbClr val="333399"/>
            </a:solidFill>
            <a:ln w="12700" cap="rnd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1778" name="Freeform 4">
              <a:extLst>
                <a:ext uri="{FF2B5EF4-FFF2-40B4-BE49-F238E27FC236}">
                  <a16:creationId xmlns:a16="http://schemas.microsoft.com/office/drawing/2014/main" id="{F1F2C7A1-B57C-49A4-92D8-B01C7DC43823}"/>
                </a:ext>
              </a:extLst>
            </p:cNvPr>
            <p:cNvSpPr>
              <a:spLocks/>
            </p:cNvSpPr>
            <p:nvPr/>
          </p:nvSpPr>
          <p:spPr bwMode="auto">
            <a:xfrm>
              <a:off x="3230" y="1874"/>
              <a:ext cx="19" cy="31"/>
            </a:xfrm>
            <a:custGeom>
              <a:avLst/>
              <a:gdLst>
                <a:gd name="T0" fmla="*/ 18 w 19"/>
                <a:gd name="T1" fmla="*/ 0 h 31"/>
                <a:gd name="T2" fmla="*/ 0 w 19"/>
                <a:gd name="T3" fmla="*/ 5 h 31"/>
                <a:gd name="T4" fmla="*/ 2 w 19"/>
                <a:gd name="T5" fmla="*/ 30 h 31"/>
                <a:gd name="T6" fmla="*/ 15 w 19"/>
                <a:gd name="T7" fmla="*/ 26 h 31"/>
                <a:gd name="T8" fmla="*/ 18 w 19"/>
                <a:gd name="T9" fmla="*/ 0 h 3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"/>
                <a:gd name="T16" fmla="*/ 0 h 31"/>
                <a:gd name="T17" fmla="*/ 19 w 19"/>
                <a:gd name="T18" fmla="*/ 31 h 3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" h="31">
                  <a:moveTo>
                    <a:pt x="18" y="0"/>
                  </a:moveTo>
                  <a:lnTo>
                    <a:pt x="0" y="5"/>
                  </a:lnTo>
                  <a:lnTo>
                    <a:pt x="2" y="30"/>
                  </a:lnTo>
                  <a:lnTo>
                    <a:pt x="15" y="26"/>
                  </a:lnTo>
                  <a:lnTo>
                    <a:pt x="18" y="0"/>
                  </a:lnTo>
                </a:path>
              </a:pathLst>
            </a:custGeom>
            <a:solidFill>
              <a:srgbClr val="333399"/>
            </a:solidFill>
            <a:ln w="12700" cap="rnd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grpSp>
          <p:nvGrpSpPr>
            <p:cNvPr id="31779" name="Group 5">
              <a:extLst>
                <a:ext uri="{FF2B5EF4-FFF2-40B4-BE49-F238E27FC236}">
                  <a16:creationId xmlns:a16="http://schemas.microsoft.com/office/drawing/2014/main" id="{3DAD307C-8DB2-4DC2-97D6-D2FB19FD4E7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908" y="2828"/>
              <a:ext cx="355" cy="170"/>
              <a:chOff x="4908" y="2828"/>
              <a:chExt cx="355" cy="170"/>
            </a:xfrm>
          </p:grpSpPr>
          <p:sp>
            <p:nvSpPr>
              <p:cNvPr id="31807" name="Freeform 6">
                <a:extLst>
                  <a:ext uri="{FF2B5EF4-FFF2-40B4-BE49-F238E27FC236}">
                    <a16:creationId xmlns:a16="http://schemas.microsoft.com/office/drawing/2014/main" id="{B1B59EAB-1C47-493A-A4CA-058BBFFF1DB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05" y="2828"/>
                <a:ext cx="58" cy="103"/>
              </a:xfrm>
              <a:custGeom>
                <a:avLst/>
                <a:gdLst>
                  <a:gd name="T0" fmla="*/ 19 w 58"/>
                  <a:gd name="T1" fmla="*/ 1 h 103"/>
                  <a:gd name="T2" fmla="*/ 24 w 58"/>
                  <a:gd name="T3" fmla="*/ 0 h 103"/>
                  <a:gd name="T4" fmla="*/ 33 w 58"/>
                  <a:gd name="T5" fmla="*/ 11 h 103"/>
                  <a:gd name="T6" fmla="*/ 32 w 58"/>
                  <a:gd name="T7" fmla="*/ 43 h 103"/>
                  <a:gd name="T8" fmla="*/ 39 w 58"/>
                  <a:gd name="T9" fmla="*/ 43 h 103"/>
                  <a:gd name="T10" fmla="*/ 42 w 58"/>
                  <a:gd name="T11" fmla="*/ 47 h 103"/>
                  <a:gd name="T12" fmla="*/ 44 w 58"/>
                  <a:gd name="T13" fmla="*/ 54 h 103"/>
                  <a:gd name="T14" fmla="*/ 45 w 58"/>
                  <a:gd name="T15" fmla="*/ 58 h 103"/>
                  <a:gd name="T16" fmla="*/ 50 w 58"/>
                  <a:gd name="T17" fmla="*/ 57 h 103"/>
                  <a:gd name="T18" fmla="*/ 55 w 58"/>
                  <a:gd name="T19" fmla="*/ 49 h 103"/>
                  <a:gd name="T20" fmla="*/ 57 w 58"/>
                  <a:gd name="T21" fmla="*/ 54 h 103"/>
                  <a:gd name="T22" fmla="*/ 53 w 58"/>
                  <a:gd name="T23" fmla="*/ 59 h 103"/>
                  <a:gd name="T24" fmla="*/ 50 w 58"/>
                  <a:gd name="T25" fmla="*/ 65 h 103"/>
                  <a:gd name="T26" fmla="*/ 49 w 58"/>
                  <a:gd name="T27" fmla="*/ 72 h 103"/>
                  <a:gd name="T28" fmla="*/ 43 w 58"/>
                  <a:gd name="T29" fmla="*/ 76 h 103"/>
                  <a:gd name="T30" fmla="*/ 38 w 58"/>
                  <a:gd name="T31" fmla="*/ 78 h 103"/>
                  <a:gd name="T32" fmla="*/ 32 w 58"/>
                  <a:gd name="T33" fmla="*/ 82 h 103"/>
                  <a:gd name="T34" fmla="*/ 31 w 58"/>
                  <a:gd name="T35" fmla="*/ 87 h 103"/>
                  <a:gd name="T36" fmla="*/ 32 w 58"/>
                  <a:gd name="T37" fmla="*/ 91 h 103"/>
                  <a:gd name="T38" fmla="*/ 33 w 58"/>
                  <a:gd name="T39" fmla="*/ 95 h 103"/>
                  <a:gd name="T40" fmla="*/ 26 w 58"/>
                  <a:gd name="T41" fmla="*/ 99 h 103"/>
                  <a:gd name="T42" fmla="*/ 23 w 58"/>
                  <a:gd name="T43" fmla="*/ 100 h 103"/>
                  <a:gd name="T44" fmla="*/ 19 w 58"/>
                  <a:gd name="T45" fmla="*/ 102 h 103"/>
                  <a:gd name="T46" fmla="*/ 15 w 58"/>
                  <a:gd name="T47" fmla="*/ 100 h 103"/>
                  <a:gd name="T48" fmla="*/ 9 w 58"/>
                  <a:gd name="T49" fmla="*/ 99 h 103"/>
                  <a:gd name="T50" fmla="*/ 6 w 58"/>
                  <a:gd name="T51" fmla="*/ 95 h 103"/>
                  <a:gd name="T52" fmla="*/ 9 w 58"/>
                  <a:gd name="T53" fmla="*/ 92 h 103"/>
                  <a:gd name="T54" fmla="*/ 14 w 58"/>
                  <a:gd name="T55" fmla="*/ 91 h 103"/>
                  <a:gd name="T56" fmla="*/ 19 w 58"/>
                  <a:gd name="T57" fmla="*/ 83 h 103"/>
                  <a:gd name="T58" fmla="*/ 19 w 58"/>
                  <a:gd name="T59" fmla="*/ 80 h 103"/>
                  <a:gd name="T60" fmla="*/ 14 w 58"/>
                  <a:gd name="T61" fmla="*/ 78 h 103"/>
                  <a:gd name="T62" fmla="*/ 9 w 58"/>
                  <a:gd name="T63" fmla="*/ 74 h 103"/>
                  <a:gd name="T64" fmla="*/ 4 w 58"/>
                  <a:gd name="T65" fmla="*/ 74 h 103"/>
                  <a:gd name="T66" fmla="*/ 2 w 58"/>
                  <a:gd name="T67" fmla="*/ 72 h 103"/>
                  <a:gd name="T68" fmla="*/ 0 w 58"/>
                  <a:gd name="T69" fmla="*/ 68 h 103"/>
                  <a:gd name="T70" fmla="*/ 2 w 58"/>
                  <a:gd name="T71" fmla="*/ 66 h 103"/>
                  <a:gd name="T72" fmla="*/ 4 w 58"/>
                  <a:gd name="T73" fmla="*/ 66 h 103"/>
                  <a:gd name="T74" fmla="*/ 9 w 58"/>
                  <a:gd name="T75" fmla="*/ 65 h 103"/>
                  <a:gd name="T76" fmla="*/ 14 w 58"/>
                  <a:gd name="T77" fmla="*/ 59 h 103"/>
                  <a:gd name="T78" fmla="*/ 17 w 58"/>
                  <a:gd name="T79" fmla="*/ 58 h 103"/>
                  <a:gd name="T80" fmla="*/ 20 w 58"/>
                  <a:gd name="T81" fmla="*/ 43 h 103"/>
                  <a:gd name="T82" fmla="*/ 17 w 58"/>
                  <a:gd name="T83" fmla="*/ 38 h 103"/>
                  <a:gd name="T84" fmla="*/ 12 w 58"/>
                  <a:gd name="T85" fmla="*/ 35 h 103"/>
                  <a:gd name="T86" fmla="*/ 11 w 58"/>
                  <a:gd name="T87" fmla="*/ 27 h 103"/>
                  <a:gd name="T88" fmla="*/ 12 w 58"/>
                  <a:gd name="T89" fmla="*/ 19 h 103"/>
                  <a:gd name="T90" fmla="*/ 14 w 58"/>
                  <a:gd name="T91" fmla="*/ 13 h 103"/>
                  <a:gd name="T92" fmla="*/ 19 w 58"/>
                  <a:gd name="T93" fmla="*/ 1 h 103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58"/>
                  <a:gd name="T142" fmla="*/ 0 h 103"/>
                  <a:gd name="T143" fmla="*/ 58 w 58"/>
                  <a:gd name="T144" fmla="*/ 103 h 103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58" h="103">
                    <a:moveTo>
                      <a:pt x="19" y="1"/>
                    </a:moveTo>
                    <a:lnTo>
                      <a:pt x="24" y="0"/>
                    </a:lnTo>
                    <a:lnTo>
                      <a:pt x="33" y="11"/>
                    </a:lnTo>
                    <a:lnTo>
                      <a:pt x="32" y="43"/>
                    </a:lnTo>
                    <a:lnTo>
                      <a:pt x="39" y="43"/>
                    </a:lnTo>
                    <a:lnTo>
                      <a:pt x="42" y="47"/>
                    </a:lnTo>
                    <a:lnTo>
                      <a:pt x="44" y="54"/>
                    </a:lnTo>
                    <a:lnTo>
                      <a:pt x="45" y="58"/>
                    </a:lnTo>
                    <a:lnTo>
                      <a:pt x="50" y="57"/>
                    </a:lnTo>
                    <a:lnTo>
                      <a:pt x="55" y="49"/>
                    </a:lnTo>
                    <a:lnTo>
                      <a:pt x="57" y="54"/>
                    </a:lnTo>
                    <a:lnTo>
                      <a:pt x="53" y="59"/>
                    </a:lnTo>
                    <a:lnTo>
                      <a:pt x="50" y="65"/>
                    </a:lnTo>
                    <a:lnTo>
                      <a:pt x="49" y="72"/>
                    </a:lnTo>
                    <a:lnTo>
                      <a:pt x="43" y="76"/>
                    </a:lnTo>
                    <a:lnTo>
                      <a:pt x="38" y="78"/>
                    </a:lnTo>
                    <a:lnTo>
                      <a:pt x="32" y="82"/>
                    </a:lnTo>
                    <a:lnTo>
                      <a:pt x="31" y="87"/>
                    </a:lnTo>
                    <a:lnTo>
                      <a:pt x="32" y="91"/>
                    </a:lnTo>
                    <a:lnTo>
                      <a:pt x="33" y="95"/>
                    </a:lnTo>
                    <a:lnTo>
                      <a:pt x="26" y="99"/>
                    </a:lnTo>
                    <a:lnTo>
                      <a:pt x="23" y="100"/>
                    </a:lnTo>
                    <a:lnTo>
                      <a:pt x="19" y="102"/>
                    </a:lnTo>
                    <a:lnTo>
                      <a:pt x="15" y="100"/>
                    </a:lnTo>
                    <a:lnTo>
                      <a:pt x="9" y="99"/>
                    </a:lnTo>
                    <a:lnTo>
                      <a:pt x="6" y="95"/>
                    </a:lnTo>
                    <a:lnTo>
                      <a:pt x="9" y="92"/>
                    </a:lnTo>
                    <a:lnTo>
                      <a:pt x="14" y="91"/>
                    </a:lnTo>
                    <a:lnTo>
                      <a:pt x="19" y="83"/>
                    </a:lnTo>
                    <a:lnTo>
                      <a:pt x="19" y="80"/>
                    </a:lnTo>
                    <a:lnTo>
                      <a:pt x="14" y="78"/>
                    </a:lnTo>
                    <a:lnTo>
                      <a:pt x="9" y="74"/>
                    </a:lnTo>
                    <a:lnTo>
                      <a:pt x="4" y="74"/>
                    </a:lnTo>
                    <a:lnTo>
                      <a:pt x="2" y="72"/>
                    </a:lnTo>
                    <a:lnTo>
                      <a:pt x="0" y="68"/>
                    </a:lnTo>
                    <a:lnTo>
                      <a:pt x="2" y="66"/>
                    </a:lnTo>
                    <a:lnTo>
                      <a:pt x="4" y="66"/>
                    </a:lnTo>
                    <a:lnTo>
                      <a:pt x="9" y="65"/>
                    </a:lnTo>
                    <a:lnTo>
                      <a:pt x="14" y="59"/>
                    </a:lnTo>
                    <a:lnTo>
                      <a:pt x="17" y="58"/>
                    </a:lnTo>
                    <a:lnTo>
                      <a:pt x="20" y="43"/>
                    </a:lnTo>
                    <a:lnTo>
                      <a:pt x="17" y="38"/>
                    </a:lnTo>
                    <a:lnTo>
                      <a:pt x="12" y="35"/>
                    </a:lnTo>
                    <a:lnTo>
                      <a:pt x="11" y="27"/>
                    </a:lnTo>
                    <a:lnTo>
                      <a:pt x="12" y="19"/>
                    </a:lnTo>
                    <a:lnTo>
                      <a:pt x="14" y="13"/>
                    </a:lnTo>
                    <a:lnTo>
                      <a:pt x="19" y="1"/>
                    </a:lnTo>
                  </a:path>
                </a:pathLst>
              </a:custGeom>
              <a:solidFill>
                <a:srgbClr val="333399"/>
              </a:solidFill>
              <a:ln w="12700" cap="rnd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1808" name="Freeform 7">
                <a:extLst>
                  <a:ext uri="{FF2B5EF4-FFF2-40B4-BE49-F238E27FC236}">
                    <a16:creationId xmlns:a16="http://schemas.microsoft.com/office/drawing/2014/main" id="{F55B8D63-700C-4A9B-AD22-FFD414FA789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98" y="2909"/>
                <a:ext cx="105" cy="89"/>
              </a:xfrm>
              <a:custGeom>
                <a:avLst/>
                <a:gdLst>
                  <a:gd name="T0" fmla="*/ 72 w 105"/>
                  <a:gd name="T1" fmla="*/ 0 h 89"/>
                  <a:gd name="T2" fmla="*/ 85 w 105"/>
                  <a:gd name="T3" fmla="*/ 0 h 89"/>
                  <a:gd name="T4" fmla="*/ 104 w 105"/>
                  <a:gd name="T5" fmla="*/ 24 h 89"/>
                  <a:gd name="T6" fmla="*/ 84 w 105"/>
                  <a:gd name="T7" fmla="*/ 44 h 89"/>
                  <a:gd name="T8" fmla="*/ 84 w 105"/>
                  <a:gd name="T9" fmla="*/ 53 h 89"/>
                  <a:gd name="T10" fmla="*/ 79 w 105"/>
                  <a:gd name="T11" fmla="*/ 55 h 89"/>
                  <a:gd name="T12" fmla="*/ 69 w 105"/>
                  <a:gd name="T13" fmla="*/ 55 h 89"/>
                  <a:gd name="T14" fmla="*/ 54 w 105"/>
                  <a:gd name="T15" fmla="*/ 66 h 89"/>
                  <a:gd name="T16" fmla="*/ 43 w 105"/>
                  <a:gd name="T17" fmla="*/ 78 h 89"/>
                  <a:gd name="T18" fmla="*/ 33 w 105"/>
                  <a:gd name="T19" fmla="*/ 88 h 89"/>
                  <a:gd name="T20" fmla="*/ 33 w 105"/>
                  <a:gd name="T21" fmla="*/ 79 h 89"/>
                  <a:gd name="T22" fmla="*/ 18 w 105"/>
                  <a:gd name="T23" fmla="*/ 80 h 89"/>
                  <a:gd name="T24" fmla="*/ 11 w 105"/>
                  <a:gd name="T25" fmla="*/ 80 h 89"/>
                  <a:gd name="T26" fmla="*/ 0 w 105"/>
                  <a:gd name="T27" fmla="*/ 80 h 89"/>
                  <a:gd name="T28" fmla="*/ 15 w 105"/>
                  <a:gd name="T29" fmla="*/ 66 h 89"/>
                  <a:gd name="T30" fmla="*/ 21 w 105"/>
                  <a:gd name="T31" fmla="*/ 59 h 89"/>
                  <a:gd name="T32" fmla="*/ 26 w 105"/>
                  <a:gd name="T33" fmla="*/ 59 h 89"/>
                  <a:gd name="T34" fmla="*/ 37 w 105"/>
                  <a:gd name="T35" fmla="*/ 47 h 89"/>
                  <a:gd name="T36" fmla="*/ 43 w 105"/>
                  <a:gd name="T37" fmla="*/ 47 h 89"/>
                  <a:gd name="T38" fmla="*/ 43 w 105"/>
                  <a:gd name="T39" fmla="*/ 46 h 89"/>
                  <a:gd name="T40" fmla="*/ 47 w 105"/>
                  <a:gd name="T41" fmla="*/ 42 h 89"/>
                  <a:gd name="T42" fmla="*/ 54 w 105"/>
                  <a:gd name="T43" fmla="*/ 42 h 89"/>
                  <a:gd name="T44" fmla="*/ 52 w 105"/>
                  <a:gd name="T45" fmla="*/ 29 h 89"/>
                  <a:gd name="T46" fmla="*/ 53 w 105"/>
                  <a:gd name="T47" fmla="*/ 29 h 89"/>
                  <a:gd name="T48" fmla="*/ 59 w 105"/>
                  <a:gd name="T49" fmla="*/ 22 h 89"/>
                  <a:gd name="T50" fmla="*/ 64 w 105"/>
                  <a:gd name="T51" fmla="*/ 28 h 89"/>
                  <a:gd name="T52" fmla="*/ 73 w 105"/>
                  <a:gd name="T53" fmla="*/ 19 h 89"/>
                  <a:gd name="T54" fmla="*/ 72 w 105"/>
                  <a:gd name="T55" fmla="*/ 0 h 89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05"/>
                  <a:gd name="T85" fmla="*/ 0 h 89"/>
                  <a:gd name="T86" fmla="*/ 105 w 105"/>
                  <a:gd name="T87" fmla="*/ 89 h 89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05" h="89">
                    <a:moveTo>
                      <a:pt x="72" y="0"/>
                    </a:moveTo>
                    <a:lnTo>
                      <a:pt x="85" y="0"/>
                    </a:lnTo>
                    <a:lnTo>
                      <a:pt x="104" y="24"/>
                    </a:lnTo>
                    <a:lnTo>
                      <a:pt x="84" y="44"/>
                    </a:lnTo>
                    <a:lnTo>
                      <a:pt x="84" y="53"/>
                    </a:lnTo>
                    <a:lnTo>
                      <a:pt x="79" y="55"/>
                    </a:lnTo>
                    <a:lnTo>
                      <a:pt x="69" y="55"/>
                    </a:lnTo>
                    <a:lnTo>
                      <a:pt x="54" y="66"/>
                    </a:lnTo>
                    <a:lnTo>
                      <a:pt x="43" y="78"/>
                    </a:lnTo>
                    <a:lnTo>
                      <a:pt x="33" y="88"/>
                    </a:lnTo>
                    <a:lnTo>
                      <a:pt x="33" y="79"/>
                    </a:lnTo>
                    <a:lnTo>
                      <a:pt x="18" y="80"/>
                    </a:lnTo>
                    <a:lnTo>
                      <a:pt x="11" y="80"/>
                    </a:lnTo>
                    <a:lnTo>
                      <a:pt x="0" y="80"/>
                    </a:lnTo>
                    <a:lnTo>
                      <a:pt x="15" y="66"/>
                    </a:lnTo>
                    <a:lnTo>
                      <a:pt x="21" y="59"/>
                    </a:lnTo>
                    <a:lnTo>
                      <a:pt x="26" y="59"/>
                    </a:lnTo>
                    <a:lnTo>
                      <a:pt x="37" y="47"/>
                    </a:lnTo>
                    <a:lnTo>
                      <a:pt x="43" y="47"/>
                    </a:lnTo>
                    <a:lnTo>
                      <a:pt x="43" y="46"/>
                    </a:lnTo>
                    <a:lnTo>
                      <a:pt x="47" y="42"/>
                    </a:lnTo>
                    <a:lnTo>
                      <a:pt x="54" y="42"/>
                    </a:lnTo>
                    <a:lnTo>
                      <a:pt x="52" y="29"/>
                    </a:lnTo>
                    <a:lnTo>
                      <a:pt x="53" y="29"/>
                    </a:lnTo>
                    <a:lnTo>
                      <a:pt x="59" y="22"/>
                    </a:lnTo>
                    <a:lnTo>
                      <a:pt x="64" y="28"/>
                    </a:lnTo>
                    <a:lnTo>
                      <a:pt x="73" y="19"/>
                    </a:lnTo>
                    <a:lnTo>
                      <a:pt x="72" y="0"/>
                    </a:lnTo>
                  </a:path>
                </a:pathLst>
              </a:custGeom>
              <a:solidFill>
                <a:srgbClr val="333399"/>
              </a:solidFill>
              <a:ln w="12700" cap="rnd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1809" name="Freeform 8">
                <a:extLst>
                  <a:ext uri="{FF2B5EF4-FFF2-40B4-BE49-F238E27FC236}">
                    <a16:creationId xmlns:a16="http://schemas.microsoft.com/office/drawing/2014/main" id="{74778125-6142-44F7-8AD3-82C72CBDA7D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08" y="2915"/>
                <a:ext cx="41" cy="48"/>
              </a:xfrm>
              <a:custGeom>
                <a:avLst/>
                <a:gdLst>
                  <a:gd name="T0" fmla="*/ 0 w 41"/>
                  <a:gd name="T1" fmla="*/ 0 h 48"/>
                  <a:gd name="T2" fmla="*/ 8 w 41"/>
                  <a:gd name="T3" fmla="*/ 0 h 48"/>
                  <a:gd name="T4" fmla="*/ 17 w 41"/>
                  <a:gd name="T5" fmla="*/ 6 h 48"/>
                  <a:gd name="T6" fmla="*/ 40 w 41"/>
                  <a:gd name="T7" fmla="*/ 6 h 48"/>
                  <a:gd name="T8" fmla="*/ 36 w 41"/>
                  <a:gd name="T9" fmla="*/ 13 h 48"/>
                  <a:gd name="T10" fmla="*/ 40 w 41"/>
                  <a:gd name="T11" fmla="*/ 22 h 48"/>
                  <a:gd name="T12" fmla="*/ 32 w 41"/>
                  <a:gd name="T13" fmla="*/ 22 h 48"/>
                  <a:gd name="T14" fmla="*/ 30 w 41"/>
                  <a:gd name="T15" fmla="*/ 23 h 48"/>
                  <a:gd name="T16" fmla="*/ 27 w 41"/>
                  <a:gd name="T17" fmla="*/ 25 h 48"/>
                  <a:gd name="T18" fmla="*/ 30 w 41"/>
                  <a:gd name="T19" fmla="*/ 47 h 48"/>
                  <a:gd name="T20" fmla="*/ 17 w 41"/>
                  <a:gd name="T21" fmla="*/ 45 h 48"/>
                  <a:gd name="T22" fmla="*/ 7 w 41"/>
                  <a:gd name="T23" fmla="*/ 38 h 48"/>
                  <a:gd name="T24" fmla="*/ 7 w 41"/>
                  <a:gd name="T25" fmla="*/ 23 h 48"/>
                  <a:gd name="T26" fmla="*/ 7 w 41"/>
                  <a:gd name="T27" fmla="*/ 19 h 48"/>
                  <a:gd name="T28" fmla="*/ 0 w 41"/>
                  <a:gd name="T29" fmla="*/ 13 h 48"/>
                  <a:gd name="T30" fmla="*/ 0 w 41"/>
                  <a:gd name="T31" fmla="*/ 0 h 48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41"/>
                  <a:gd name="T49" fmla="*/ 0 h 48"/>
                  <a:gd name="T50" fmla="*/ 41 w 41"/>
                  <a:gd name="T51" fmla="*/ 48 h 48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41" h="48">
                    <a:moveTo>
                      <a:pt x="0" y="0"/>
                    </a:moveTo>
                    <a:lnTo>
                      <a:pt x="8" y="0"/>
                    </a:lnTo>
                    <a:lnTo>
                      <a:pt x="17" y="6"/>
                    </a:lnTo>
                    <a:lnTo>
                      <a:pt x="40" y="6"/>
                    </a:lnTo>
                    <a:lnTo>
                      <a:pt x="36" y="13"/>
                    </a:lnTo>
                    <a:lnTo>
                      <a:pt x="40" y="22"/>
                    </a:lnTo>
                    <a:lnTo>
                      <a:pt x="32" y="22"/>
                    </a:lnTo>
                    <a:lnTo>
                      <a:pt x="30" y="23"/>
                    </a:lnTo>
                    <a:lnTo>
                      <a:pt x="27" y="25"/>
                    </a:lnTo>
                    <a:lnTo>
                      <a:pt x="30" y="47"/>
                    </a:lnTo>
                    <a:lnTo>
                      <a:pt x="17" y="45"/>
                    </a:lnTo>
                    <a:lnTo>
                      <a:pt x="7" y="38"/>
                    </a:lnTo>
                    <a:lnTo>
                      <a:pt x="7" y="23"/>
                    </a:lnTo>
                    <a:lnTo>
                      <a:pt x="7" y="19"/>
                    </a:lnTo>
                    <a:lnTo>
                      <a:pt x="0" y="13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333399"/>
              </a:solidFill>
              <a:ln w="12700" cap="rnd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</p:grpSp>
        <p:sp>
          <p:nvSpPr>
            <p:cNvPr id="31780" name="Freeform 9">
              <a:extLst>
                <a:ext uri="{FF2B5EF4-FFF2-40B4-BE49-F238E27FC236}">
                  <a16:creationId xmlns:a16="http://schemas.microsoft.com/office/drawing/2014/main" id="{02FD4FCB-F9F6-4BA4-9C85-EBB58A8A8A28}"/>
                </a:ext>
              </a:extLst>
            </p:cNvPr>
            <p:cNvSpPr>
              <a:spLocks/>
            </p:cNvSpPr>
            <p:nvPr/>
          </p:nvSpPr>
          <p:spPr bwMode="auto">
            <a:xfrm>
              <a:off x="4979" y="2430"/>
              <a:ext cx="66" cy="51"/>
            </a:xfrm>
            <a:custGeom>
              <a:avLst/>
              <a:gdLst>
                <a:gd name="T0" fmla="*/ 11 w 66"/>
                <a:gd name="T1" fmla="*/ 18 h 51"/>
                <a:gd name="T2" fmla="*/ 0 w 66"/>
                <a:gd name="T3" fmla="*/ 39 h 51"/>
                <a:gd name="T4" fmla="*/ 4 w 66"/>
                <a:gd name="T5" fmla="*/ 47 h 51"/>
                <a:gd name="T6" fmla="*/ 23 w 66"/>
                <a:gd name="T7" fmla="*/ 50 h 51"/>
                <a:gd name="T8" fmla="*/ 38 w 66"/>
                <a:gd name="T9" fmla="*/ 50 h 51"/>
                <a:gd name="T10" fmla="*/ 43 w 66"/>
                <a:gd name="T11" fmla="*/ 40 h 51"/>
                <a:gd name="T12" fmla="*/ 49 w 66"/>
                <a:gd name="T13" fmla="*/ 32 h 51"/>
                <a:gd name="T14" fmla="*/ 65 w 66"/>
                <a:gd name="T15" fmla="*/ 32 h 51"/>
                <a:gd name="T16" fmla="*/ 62 w 66"/>
                <a:gd name="T17" fmla="*/ 20 h 51"/>
                <a:gd name="T18" fmla="*/ 62 w 66"/>
                <a:gd name="T19" fmla="*/ 7 h 51"/>
                <a:gd name="T20" fmla="*/ 44 w 66"/>
                <a:gd name="T21" fmla="*/ 0 h 51"/>
                <a:gd name="T22" fmla="*/ 42 w 66"/>
                <a:gd name="T23" fmla="*/ 13 h 51"/>
                <a:gd name="T24" fmla="*/ 53 w 66"/>
                <a:gd name="T25" fmla="*/ 23 h 51"/>
                <a:gd name="T26" fmla="*/ 37 w 66"/>
                <a:gd name="T27" fmla="*/ 23 h 51"/>
                <a:gd name="T28" fmla="*/ 30 w 66"/>
                <a:gd name="T29" fmla="*/ 28 h 51"/>
                <a:gd name="T30" fmla="*/ 11 w 66"/>
                <a:gd name="T31" fmla="*/ 18 h 5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66"/>
                <a:gd name="T49" fmla="*/ 0 h 51"/>
                <a:gd name="T50" fmla="*/ 66 w 66"/>
                <a:gd name="T51" fmla="*/ 51 h 51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66" h="51">
                  <a:moveTo>
                    <a:pt x="11" y="18"/>
                  </a:moveTo>
                  <a:lnTo>
                    <a:pt x="0" y="39"/>
                  </a:lnTo>
                  <a:lnTo>
                    <a:pt x="4" y="47"/>
                  </a:lnTo>
                  <a:lnTo>
                    <a:pt x="23" y="50"/>
                  </a:lnTo>
                  <a:lnTo>
                    <a:pt x="38" y="50"/>
                  </a:lnTo>
                  <a:lnTo>
                    <a:pt x="43" y="40"/>
                  </a:lnTo>
                  <a:lnTo>
                    <a:pt x="49" y="32"/>
                  </a:lnTo>
                  <a:lnTo>
                    <a:pt x="65" y="32"/>
                  </a:lnTo>
                  <a:lnTo>
                    <a:pt x="62" y="20"/>
                  </a:lnTo>
                  <a:lnTo>
                    <a:pt x="62" y="7"/>
                  </a:lnTo>
                  <a:lnTo>
                    <a:pt x="44" y="0"/>
                  </a:lnTo>
                  <a:lnTo>
                    <a:pt x="42" y="13"/>
                  </a:lnTo>
                  <a:lnTo>
                    <a:pt x="53" y="23"/>
                  </a:lnTo>
                  <a:lnTo>
                    <a:pt x="37" y="23"/>
                  </a:lnTo>
                  <a:lnTo>
                    <a:pt x="30" y="28"/>
                  </a:lnTo>
                  <a:lnTo>
                    <a:pt x="11" y="18"/>
                  </a:lnTo>
                </a:path>
              </a:pathLst>
            </a:custGeom>
            <a:solidFill>
              <a:srgbClr val="333399"/>
            </a:solidFill>
            <a:ln w="12700" cap="rnd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grpSp>
          <p:nvGrpSpPr>
            <p:cNvPr id="31781" name="Group 10">
              <a:extLst>
                <a:ext uri="{FF2B5EF4-FFF2-40B4-BE49-F238E27FC236}">
                  <a16:creationId xmlns:a16="http://schemas.microsoft.com/office/drawing/2014/main" id="{A031CF9F-500A-422E-B0C5-54895308512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278" y="1687"/>
              <a:ext cx="751" cy="1208"/>
              <a:chOff x="4278" y="1687"/>
              <a:chExt cx="751" cy="1208"/>
            </a:xfrm>
          </p:grpSpPr>
          <p:grpSp>
            <p:nvGrpSpPr>
              <p:cNvPr id="31794" name="Group 11">
                <a:extLst>
                  <a:ext uri="{FF2B5EF4-FFF2-40B4-BE49-F238E27FC236}">
                    <a16:creationId xmlns:a16="http://schemas.microsoft.com/office/drawing/2014/main" id="{96A2085E-6A61-4FD3-A1F9-E4931340DCD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398" y="1812"/>
                <a:ext cx="168" cy="361"/>
                <a:chOff x="4398" y="1812"/>
                <a:chExt cx="168" cy="361"/>
              </a:xfrm>
            </p:grpSpPr>
            <p:sp>
              <p:nvSpPr>
                <p:cNvPr id="31804" name="Freeform 12">
                  <a:extLst>
                    <a:ext uri="{FF2B5EF4-FFF2-40B4-BE49-F238E27FC236}">
                      <a16:creationId xmlns:a16="http://schemas.microsoft.com/office/drawing/2014/main" id="{8CF4F5E4-C683-4E3F-AA58-976E031644D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398" y="2136"/>
                  <a:ext cx="41" cy="37"/>
                </a:xfrm>
                <a:custGeom>
                  <a:avLst/>
                  <a:gdLst>
                    <a:gd name="T0" fmla="*/ 0 w 41"/>
                    <a:gd name="T1" fmla="*/ 27 h 37"/>
                    <a:gd name="T2" fmla="*/ 7 w 41"/>
                    <a:gd name="T3" fmla="*/ 34 h 37"/>
                    <a:gd name="T4" fmla="*/ 16 w 41"/>
                    <a:gd name="T5" fmla="*/ 32 h 37"/>
                    <a:gd name="T6" fmla="*/ 28 w 41"/>
                    <a:gd name="T7" fmla="*/ 36 h 37"/>
                    <a:gd name="T8" fmla="*/ 38 w 41"/>
                    <a:gd name="T9" fmla="*/ 36 h 37"/>
                    <a:gd name="T10" fmla="*/ 40 w 41"/>
                    <a:gd name="T11" fmla="*/ 23 h 37"/>
                    <a:gd name="T12" fmla="*/ 37 w 41"/>
                    <a:gd name="T13" fmla="*/ 15 h 37"/>
                    <a:gd name="T14" fmla="*/ 30 w 41"/>
                    <a:gd name="T15" fmla="*/ 5 h 37"/>
                    <a:gd name="T16" fmla="*/ 23 w 41"/>
                    <a:gd name="T17" fmla="*/ 5 h 37"/>
                    <a:gd name="T18" fmla="*/ 20 w 41"/>
                    <a:gd name="T19" fmla="*/ 0 h 37"/>
                    <a:gd name="T20" fmla="*/ 10 w 41"/>
                    <a:gd name="T21" fmla="*/ 0 h 37"/>
                    <a:gd name="T22" fmla="*/ 10 w 41"/>
                    <a:gd name="T23" fmla="*/ 11 h 37"/>
                    <a:gd name="T24" fmla="*/ 0 w 41"/>
                    <a:gd name="T25" fmla="*/ 27 h 37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w 41"/>
                    <a:gd name="T40" fmla="*/ 0 h 37"/>
                    <a:gd name="T41" fmla="*/ 41 w 41"/>
                    <a:gd name="T42" fmla="*/ 37 h 37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T39" t="T40" r="T41" b="T42"/>
                  <a:pathLst>
                    <a:path w="41" h="37">
                      <a:moveTo>
                        <a:pt x="0" y="27"/>
                      </a:moveTo>
                      <a:lnTo>
                        <a:pt x="7" y="34"/>
                      </a:lnTo>
                      <a:lnTo>
                        <a:pt x="16" y="32"/>
                      </a:lnTo>
                      <a:lnTo>
                        <a:pt x="28" y="36"/>
                      </a:lnTo>
                      <a:lnTo>
                        <a:pt x="38" y="36"/>
                      </a:lnTo>
                      <a:lnTo>
                        <a:pt x="40" y="23"/>
                      </a:lnTo>
                      <a:lnTo>
                        <a:pt x="37" y="15"/>
                      </a:lnTo>
                      <a:lnTo>
                        <a:pt x="30" y="5"/>
                      </a:lnTo>
                      <a:lnTo>
                        <a:pt x="23" y="5"/>
                      </a:lnTo>
                      <a:lnTo>
                        <a:pt x="20" y="0"/>
                      </a:lnTo>
                      <a:lnTo>
                        <a:pt x="10" y="0"/>
                      </a:lnTo>
                      <a:lnTo>
                        <a:pt x="10" y="11"/>
                      </a:lnTo>
                      <a:lnTo>
                        <a:pt x="0" y="27"/>
                      </a:lnTo>
                    </a:path>
                  </a:pathLst>
                </a:custGeom>
                <a:solidFill>
                  <a:srgbClr val="333399"/>
                </a:solidFill>
                <a:ln w="12700" cap="rnd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31805" name="Freeform 13">
                  <a:extLst>
                    <a:ext uri="{FF2B5EF4-FFF2-40B4-BE49-F238E27FC236}">
                      <a16:creationId xmlns:a16="http://schemas.microsoft.com/office/drawing/2014/main" id="{DE7B9C27-A0C0-4E87-A00C-DBFD5674528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505" y="2072"/>
                  <a:ext cx="39" cy="48"/>
                </a:xfrm>
                <a:custGeom>
                  <a:avLst/>
                  <a:gdLst>
                    <a:gd name="T0" fmla="*/ 8 w 39"/>
                    <a:gd name="T1" fmla="*/ 0 h 48"/>
                    <a:gd name="T2" fmla="*/ 25 w 39"/>
                    <a:gd name="T3" fmla="*/ 1 h 48"/>
                    <a:gd name="T4" fmla="*/ 30 w 39"/>
                    <a:gd name="T5" fmla="*/ 13 h 48"/>
                    <a:gd name="T6" fmla="*/ 38 w 39"/>
                    <a:gd name="T7" fmla="*/ 21 h 48"/>
                    <a:gd name="T8" fmla="*/ 32 w 39"/>
                    <a:gd name="T9" fmla="*/ 26 h 48"/>
                    <a:gd name="T10" fmla="*/ 38 w 39"/>
                    <a:gd name="T11" fmla="*/ 34 h 48"/>
                    <a:gd name="T12" fmla="*/ 34 w 39"/>
                    <a:gd name="T13" fmla="*/ 42 h 48"/>
                    <a:gd name="T14" fmla="*/ 29 w 39"/>
                    <a:gd name="T15" fmla="*/ 47 h 48"/>
                    <a:gd name="T16" fmla="*/ 17 w 39"/>
                    <a:gd name="T17" fmla="*/ 44 h 48"/>
                    <a:gd name="T18" fmla="*/ 11 w 39"/>
                    <a:gd name="T19" fmla="*/ 44 h 48"/>
                    <a:gd name="T20" fmla="*/ 7 w 39"/>
                    <a:gd name="T21" fmla="*/ 39 h 48"/>
                    <a:gd name="T22" fmla="*/ 3 w 39"/>
                    <a:gd name="T23" fmla="*/ 33 h 48"/>
                    <a:gd name="T24" fmla="*/ 3 w 39"/>
                    <a:gd name="T25" fmla="*/ 24 h 48"/>
                    <a:gd name="T26" fmla="*/ 0 w 39"/>
                    <a:gd name="T27" fmla="*/ 14 h 48"/>
                    <a:gd name="T28" fmla="*/ 8 w 39"/>
                    <a:gd name="T29" fmla="*/ 0 h 48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w 39"/>
                    <a:gd name="T46" fmla="*/ 0 h 48"/>
                    <a:gd name="T47" fmla="*/ 39 w 39"/>
                    <a:gd name="T48" fmla="*/ 48 h 48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T45" t="T46" r="T47" b="T48"/>
                  <a:pathLst>
                    <a:path w="39" h="48">
                      <a:moveTo>
                        <a:pt x="8" y="0"/>
                      </a:moveTo>
                      <a:lnTo>
                        <a:pt x="25" y="1"/>
                      </a:lnTo>
                      <a:lnTo>
                        <a:pt x="30" y="13"/>
                      </a:lnTo>
                      <a:lnTo>
                        <a:pt x="38" y="21"/>
                      </a:lnTo>
                      <a:lnTo>
                        <a:pt x="32" y="26"/>
                      </a:lnTo>
                      <a:lnTo>
                        <a:pt x="38" y="34"/>
                      </a:lnTo>
                      <a:lnTo>
                        <a:pt x="34" y="42"/>
                      </a:lnTo>
                      <a:lnTo>
                        <a:pt x="29" y="47"/>
                      </a:lnTo>
                      <a:lnTo>
                        <a:pt x="17" y="44"/>
                      </a:lnTo>
                      <a:lnTo>
                        <a:pt x="11" y="44"/>
                      </a:lnTo>
                      <a:lnTo>
                        <a:pt x="7" y="39"/>
                      </a:lnTo>
                      <a:lnTo>
                        <a:pt x="3" y="33"/>
                      </a:lnTo>
                      <a:lnTo>
                        <a:pt x="3" y="24"/>
                      </a:lnTo>
                      <a:lnTo>
                        <a:pt x="0" y="14"/>
                      </a:lnTo>
                      <a:lnTo>
                        <a:pt x="8" y="0"/>
                      </a:lnTo>
                    </a:path>
                  </a:pathLst>
                </a:custGeom>
                <a:solidFill>
                  <a:srgbClr val="333399"/>
                </a:solidFill>
                <a:ln w="12700" cap="rnd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31806" name="Freeform 14">
                  <a:extLst>
                    <a:ext uri="{FF2B5EF4-FFF2-40B4-BE49-F238E27FC236}">
                      <a16:creationId xmlns:a16="http://schemas.microsoft.com/office/drawing/2014/main" id="{77828DA8-A033-4A33-BABD-4A6CD3AF6A2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497" y="1812"/>
                  <a:ext cx="69" cy="44"/>
                </a:xfrm>
                <a:custGeom>
                  <a:avLst/>
                  <a:gdLst>
                    <a:gd name="T0" fmla="*/ 10 w 69"/>
                    <a:gd name="T1" fmla="*/ 0 h 44"/>
                    <a:gd name="T2" fmla="*/ 19 w 69"/>
                    <a:gd name="T3" fmla="*/ 7 h 44"/>
                    <a:gd name="T4" fmla="*/ 26 w 69"/>
                    <a:gd name="T5" fmla="*/ 6 h 44"/>
                    <a:gd name="T6" fmla="*/ 40 w 69"/>
                    <a:gd name="T7" fmla="*/ 7 h 44"/>
                    <a:gd name="T8" fmla="*/ 52 w 69"/>
                    <a:gd name="T9" fmla="*/ 7 h 44"/>
                    <a:gd name="T10" fmla="*/ 57 w 69"/>
                    <a:gd name="T11" fmla="*/ 10 h 44"/>
                    <a:gd name="T12" fmla="*/ 64 w 69"/>
                    <a:gd name="T13" fmla="*/ 20 h 44"/>
                    <a:gd name="T14" fmla="*/ 68 w 69"/>
                    <a:gd name="T15" fmla="*/ 24 h 44"/>
                    <a:gd name="T16" fmla="*/ 53 w 69"/>
                    <a:gd name="T17" fmla="*/ 28 h 44"/>
                    <a:gd name="T18" fmla="*/ 47 w 69"/>
                    <a:gd name="T19" fmla="*/ 30 h 44"/>
                    <a:gd name="T20" fmla="*/ 53 w 69"/>
                    <a:gd name="T21" fmla="*/ 35 h 44"/>
                    <a:gd name="T22" fmla="*/ 53 w 69"/>
                    <a:gd name="T23" fmla="*/ 41 h 44"/>
                    <a:gd name="T24" fmla="*/ 37 w 69"/>
                    <a:gd name="T25" fmla="*/ 35 h 44"/>
                    <a:gd name="T26" fmla="*/ 24 w 69"/>
                    <a:gd name="T27" fmla="*/ 32 h 44"/>
                    <a:gd name="T28" fmla="*/ 19 w 69"/>
                    <a:gd name="T29" fmla="*/ 33 h 44"/>
                    <a:gd name="T30" fmla="*/ 19 w 69"/>
                    <a:gd name="T31" fmla="*/ 41 h 44"/>
                    <a:gd name="T32" fmla="*/ 10 w 69"/>
                    <a:gd name="T33" fmla="*/ 43 h 44"/>
                    <a:gd name="T34" fmla="*/ 6 w 69"/>
                    <a:gd name="T35" fmla="*/ 35 h 44"/>
                    <a:gd name="T36" fmla="*/ 4 w 69"/>
                    <a:gd name="T37" fmla="*/ 28 h 44"/>
                    <a:gd name="T38" fmla="*/ 0 w 69"/>
                    <a:gd name="T39" fmla="*/ 26 h 44"/>
                    <a:gd name="T40" fmla="*/ 4 w 69"/>
                    <a:gd name="T41" fmla="*/ 17 h 44"/>
                    <a:gd name="T42" fmla="*/ 11 w 69"/>
                    <a:gd name="T43" fmla="*/ 14 h 44"/>
                    <a:gd name="T44" fmla="*/ 10 w 69"/>
                    <a:gd name="T45" fmla="*/ 0 h 44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w 69"/>
                    <a:gd name="T70" fmla="*/ 0 h 44"/>
                    <a:gd name="T71" fmla="*/ 69 w 69"/>
                    <a:gd name="T72" fmla="*/ 44 h 44"/>
                  </a:gdLst>
                  <a:ahLst/>
                  <a:cxnLst>
                    <a:cxn ang="T46">
                      <a:pos x="T0" y="T1"/>
                    </a:cxn>
                    <a:cxn ang="T47">
                      <a:pos x="T2" y="T3"/>
                    </a:cxn>
                    <a:cxn ang="T48">
                      <a:pos x="T4" y="T5"/>
                    </a:cxn>
                    <a:cxn ang="T49">
                      <a:pos x="T6" y="T7"/>
                    </a:cxn>
                    <a:cxn ang="T50">
                      <a:pos x="T8" y="T9"/>
                    </a:cxn>
                    <a:cxn ang="T51">
                      <a:pos x="T10" y="T11"/>
                    </a:cxn>
                    <a:cxn ang="T52">
                      <a:pos x="T12" y="T13"/>
                    </a:cxn>
                    <a:cxn ang="T53">
                      <a:pos x="T14" y="T15"/>
                    </a:cxn>
                    <a:cxn ang="T54">
                      <a:pos x="T16" y="T17"/>
                    </a:cxn>
                    <a:cxn ang="T55">
                      <a:pos x="T18" y="T19"/>
                    </a:cxn>
                    <a:cxn ang="T56">
                      <a:pos x="T20" y="T21"/>
                    </a:cxn>
                    <a:cxn ang="T57">
                      <a:pos x="T22" y="T23"/>
                    </a:cxn>
                    <a:cxn ang="T58">
                      <a:pos x="T24" y="T25"/>
                    </a:cxn>
                    <a:cxn ang="T59">
                      <a:pos x="T26" y="T27"/>
                    </a:cxn>
                    <a:cxn ang="T60">
                      <a:pos x="T28" y="T29"/>
                    </a:cxn>
                    <a:cxn ang="T61">
                      <a:pos x="T30" y="T31"/>
                    </a:cxn>
                    <a:cxn ang="T62">
                      <a:pos x="T32" y="T33"/>
                    </a:cxn>
                    <a:cxn ang="T63">
                      <a:pos x="T34" y="T35"/>
                    </a:cxn>
                    <a:cxn ang="T64">
                      <a:pos x="T36" y="T37"/>
                    </a:cxn>
                    <a:cxn ang="T65">
                      <a:pos x="T38" y="T39"/>
                    </a:cxn>
                    <a:cxn ang="T66">
                      <a:pos x="T40" y="T41"/>
                    </a:cxn>
                    <a:cxn ang="T67">
                      <a:pos x="T42" y="T43"/>
                    </a:cxn>
                    <a:cxn ang="T68">
                      <a:pos x="T44" y="T45"/>
                    </a:cxn>
                  </a:cxnLst>
                  <a:rect l="T69" t="T70" r="T71" b="T72"/>
                  <a:pathLst>
                    <a:path w="69" h="44">
                      <a:moveTo>
                        <a:pt x="10" y="0"/>
                      </a:moveTo>
                      <a:lnTo>
                        <a:pt x="19" y="7"/>
                      </a:lnTo>
                      <a:lnTo>
                        <a:pt x="26" y="6"/>
                      </a:lnTo>
                      <a:lnTo>
                        <a:pt x="40" y="7"/>
                      </a:lnTo>
                      <a:lnTo>
                        <a:pt x="52" y="7"/>
                      </a:lnTo>
                      <a:lnTo>
                        <a:pt x="57" y="10"/>
                      </a:lnTo>
                      <a:lnTo>
                        <a:pt x="64" y="20"/>
                      </a:lnTo>
                      <a:lnTo>
                        <a:pt x="68" y="24"/>
                      </a:lnTo>
                      <a:lnTo>
                        <a:pt x="53" y="28"/>
                      </a:lnTo>
                      <a:lnTo>
                        <a:pt x="47" y="30"/>
                      </a:lnTo>
                      <a:lnTo>
                        <a:pt x="53" y="35"/>
                      </a:lnTo>
                      <a:lnTo>
                        <a:pt x="53" y="41"/>
                      </a:lnTo>
                      <a:lnTo>
                        <a:pt x="37" y="35"/>
                      </a:lnTo>
                      <a:lnTo>
                        <a:pt x="24" y="32"/>
                      </a:lnTo>
                      <a:lnTo>
                        <a:pt x="19" y="33"/>
                      </a:lnTo>
                      <a:lnTo>
                        <a:pt x="19" y="41"/>
                      </a:lnTo>
                      <a:lnTo>
                        <a:pt x="10" y="43"/>
                      </a:lnTo>
                      <a:lnTo>
                        <a:pt x="6" y="35"/>
                      </a:lnTo>
                      <a:lnTo>
                        <a:pt x="4" y="28"/>
                      </a:lnTo>
                      <a:lnTo>
                        <a:pt x="0" y="26"/>
                      </a:lnTo>
                      <a:lnTo>
                        <a:pt x="4" y="17"/>
                      </a:lnTo>
                      <a:lnTo>
                        <a:pt x="11" y="14"/>
                      </a:lnTo>
                      <a:lnTo>
                        <a:pt x="10" y="0"/>
                      </a:lnTo>
                    </a:path>
                  </a:pathLst>
                </a:custGeom>
                <a:solidFill>
                  <a:srgbClr val="333399"/>
                </a:solidFill>
                <a:ln w="12700" cap="rnd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  <p:sp>
            <p:nvSpPr>
              <p:cNvPr id="31795" name="Freeform 15">
                <a:extLst>
                  <a:ext uri="{FF2B5EF4-FFF2-40B4-BE49-F238E27FC236}">
                    <a16:creationId xmlns:a16="http://schemas.microsoft.com/office/drawing/2014/main" id="{D1D5A51C-27C9-4FF8-923C-A5CC483EC11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55" y="2543"/>
                <a:ext cx="474" cy="352"/>
              </a:xfrm>
              <a:custGeom>
                <a:avLst/>
                <a:gdLst>
                  <a:gd name="T0" fmla="*/ 364 w 474"/>
                  <a:gd name="T1" fmla="*/ 29 h 352"/>
                  <a:gd name="T2" fmla="*/ 382 w 474"/>
                  <a:gd name="T3" fmla="*/ 40 h 352"/>
                  <a:gd name="T4" fmla="*/ 402 w 474"/>
                  <a:gd name="T5" fmla="*/ 92 h 352"/>
                  <a:gd name="T6" fmla="*/ 446 w 474"/>
                  <a:gd name="T7" fmla="*/ 146 h 352"/>
                  <a:gd name="T8" fmla="*/ 473 w 474"/>
                  <a:gd name="T9" fmla="*/ 200 h 352"/>
                  <a:gd name="T10" fmla="*/ 452 w 474"/>
                  <a:gd name="T11" fmla="*/ 251 h 352"/>
                  <a:gd name="T12" fmla="*/ 435 w 474"/>
                  <a:gd name="T13" fmla="*/ 283 h 352"/>
                  <a:gd name="T14" fmla="*/ 423 w 474"/>
                  <a:gd name="T15" fmla="*/ 314 h 352"/>
                  <a:gd name="T16" fmla="*/ 412 w 474"/>
                  <a:gd name="T17" fmla="*/ 332 h 352"/>
                  <a:gd name="T18" fmla="*/ 389 w 474"/>
                  <a:gd name="T19" fmla="*/ 344 h 352"/>
                  <a:gd name="T20" fmla="*/ 353 w 474"/>
                  <a:gd name="T21" fmla="*/ 340 h 352"/>
                  <a:gd name="T22" fmla="*/ 316 w 474"/>
                  <a:gd name="T23" fmla="*/ 332 h 352"/>
                  <a:gd name="T24" fmla="*/ 297 w 474"/>
                  <a:gd name="T25" fmla="*/ 313 h 352"/>
                  <a:gd name="T26" fmla="*/ 290 w 474"/>
                  <a:gd name="T27" fmla="*/ 286 h 352"/>
                  <a:gd name="T28" fmla="*/ 279 w 474"/>
                  <a:gd name="T29" fmla="*/ 276 h 352"/>
                  <a:gd name="T30" fmla="*/ 260 w 474"/>
                  <a:gd name="T31" fmla="*/ 278 h 352"/>
                  <a:gd name="T32" fmla="*/ 241 w 474"/>
                  <a:gd name="T33" fmla="*/ 258 h 352"/>
                  <a:gd name="T34" fmla="*/ 226 w 474"/>
                  <a:gd name="T35" fmla="*/ 256 h 352"/>
                  <a:gd name="T36" fmla="*/ 200 w 474"/>
                  <a:gd name="T37" fmla="*/ 258 h 352"/>
                  <a:gd name="T38" fmla="*/ 180 w 474"/>
                  <a:gd name="T39" fmla="*/ 260 h 352"/>
                  <a:gd name="T40" fmla="*/ 161 w 474"/>
                  <a:gd name="T41" fmla="*/ 272 h 352"/>
                  <a:gd name="T42" fmla="*/ 134 w 474"/>
                  <a:gd name="T43" fmla="*/ 280 h 352"/>
                  <a:gd name="T44" fmla="*/ 107 w 474"/>
                  <a:gd name="T45" fmla="*/ 293 h 352"/>
                  <a:gd name="T46" fmla="*/ 93 w 474"/>
                  <a:gd name="T47" fmla="*/ 298 h 352"/>
                  <a:gd name="T48" fmla="*/ 54 w 474"/>
                  <a:gd name="T49" fmla="*/ 296 h 352"/>
                  <a:gd name="T50" fmla="*/ 46 w 474"/>
                  <a:gd name="T51" fmla="*/ 290 h 352"/>
                  <a:gd name="T52" fmla="*/ 46 w 474"/>
                  <a:gd name="T53" fmla="*/ 251 h 352"/>
                  <a:gd name="T54" fmla="*/ 33 w 474"/>
                  <a:gd name="T55" fmla="*/ 229 h 352"/>
                  <a:gd name="T56" fmla="*/ 21 w 474"/>
                  <a:gd name="T57" fmla="*/ 211 h 352"/>
                  <a:gd name="T58" fmla="*/ 3 w 474"/>
                  <a:gd name="T59" fmla="*/ 146 h 352"/>
                  <a:gd name="T60" fmla="*/ 6 w 474"/>
                  <a:gd name="T61" fmla="*/ 125 h 352"/>
                  <a:gd name="T62" fmla="*/ 38 w 474"/>
                  <a:gd name="T63" fmla="*/ 113 h 352"/>
                  <a:gd name="T64" fmla="*/ 64 w 474"/>
                  <a:gd name="T65" fmla="*/ 111 h 352"/>
                  <a:gd name="T66" fmla="*/ 79 w 474"/>
                  <a:gd name="T67" fmla="*/ 105 h 352"/>
                  <a:gd name="T68" fmla="*/ 87 w 474"/>
                  <a:gd name="T69" fmla="*/ 87 h 352"/>
                  <a:gd name="T70" fmla="*/ 83 w 474"/>
                  <a:gd name="T71" fmla="*/ 77 h 352"/>
                  <a:gd name="T72" fmla="*/ 116 w 474"/>
                  <a:gd name="T73" fmla="*/ 52 h 352"/>
                  <a:gd name="T74" fmla="*/ 143 w 474"/>
                  <a:gd name="T75" fmla="*/ 32 h 352"/>
                  <a:gd name="T76" fmla="*/ 168 w 474"/>
                  <a:gd name="T77" fmla="*/ 46 h 352"/>
                  <a:gd name="T78" fmla="*/ 186 w 474"/>
                  <a:gd name="T79" fmla="*/ 31 h 352"/>
                  <a:gd name="T80" fmla="*/ 204 w 474"/>
                  <a:gd name="T81" fmla="*/ 13 h 352"/>
                  <a:gd name="T82" fmla="*/ 223 w 474"/>
                  <a:gd name="T83" fmla="*/ 4 h 352"/>
                  <a:gd name="T84" fmla="*/ 254 w 474"/>
                  <a:gd name="T85" fmla="*/ 7 h 352"/>
                  <a:gd name="T86" fmla="*/ 266 w 474"/>
                  <a:gd name="T87" fmla="*/ 19 h 352"/>
                  <a:gd name="T88" fmla="*/ 266 w 474"/>
                  <a:gd name="T89" fmla="*/ 36 h 352"/>
                  <a:gd name="T90" fmla="*/ 292 w 474"/>
                  <a:gd name="T91" fmla="*/ 65 h 352"/>
                  <a:gd name="T92" fmla="*/ 314 w 474"/>
                  <a:gd name="T93" fmla="*/ 72 h 352"/>
                  <a:gd name="T94" fmla="*/ 333 w 474"/>
                  <a:gd name="T95" fmla="*/ 46 h 352"/>
                  <a:gd name="T96" fmla="*/ 339 w 474"/>
                  <a:gd name="T97" fmla="*/ 0 h 352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474"/>
                  <a:gd name="T148" fmla="*/ 0 h 352"/>
                  <a:gd name="T149" fmla="*/ 474 w 474"/>
                  <a:gd name="T150" fmla="*/ 352 h 352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474" h="352">
                    <a:moveTo>
                      <a:pt x="339" y="0"/>
                    </a:moveTo>
                    <a:lnTo>
                      <a:pt x="364" y="0"/>
                    </a:lnTo>
                    <a:lnTo>
                      <a:pt x="364" y="29"/>
                    </a:lnTo>
                    <a:lnTo>
                      <a:pt x="373" y="36"/>
                    </a:lnTo>
                    <a:lnTo>
                      <a:pt x="377" y="40"/>
                    </a:lnTo>
                    <a:lnTo>
                      <a:pt x="382" y="40"/>
                    </a:lnTo>
                    <a:lnTo>
                      <a:pt x="385" y="46"/>
                    </a:lnTo>
                    <a:lnTo>
                      <a:pt x="388" y="74"/>
                    </a:lnTo>
                    <a:lnTo>
                      <a:pt x="402" y="92"/>
                    </a:lnTo>
                    <a:lnTo>
                      <a:pt x="423" y="119"/>
                    </a:lnTo>
                    <a:lnTo>
                      <a:pt x="423" y="124"/>
                    </a:lnTo>
                    <a:lnTo>
                      <a:pt x="446" y="146"/>
                    </a:lnTo>
                    <a:lnTo>
                      <a:pt x="446" y="150"/>
                    </a:lnTo>
                    <a:lnTo>
                      <a:pt x="468" y="169"/>
                    </a:lnTo>
                    <a:lnTo>
                      <a:pt x="473" y="200"/>
                    </a:lnTo>
                    <a:lnTo>
                      <a:pt x="468" y="230"/>
                    </a:lnTo>
                    <a:lnTo>
                      <a:pt x="461" y="244"/>
                    </a:lnTo>
                    <a:lnTo>
                      <a:pt x="452" y="251"/>
                    </a:lnTo>
                    <a:lnTo>
                      <a:pt x="449" y="264"/>
                    </a:lnTo>
                    <a:lnTo>
                      <a:pt x="441" y="278"/>
                    </a:lnTo>
                    <a:lnTo>
                      <a:pt x="435" y="283"/>
                    </a:lnTo>
                    <a:lnTo>
                      <a:pt x="436" y="286"/>
                    </a:lnTo>
                    <a:lnTo>
                      <a:pt x="427" y="296"/>
                    </a:lnTo>
                    <a:lnTo>
                      <a:pt x="423" y="314"/>
                    </a:lnTo>
                    <a:lnTo>
                      <a:pt x="422" y="324"/>
                    </a:lnTo>
                    <a:lnTo>
                      <a:pt x="414" y="327"/>
                    </a:lnTo>
                    <a:lnTo>
                      <a:pt x="412" y="332"/>
                    </a:lnTo>
                    <a:lnTo>
                      <a:pt x="406" y="340"/>
                    </a:lnTo>
                    <a:lnTo>
                      <a:pt x="396" y="342"/>
                    </a:lnTo>
                    <a:lnTo>
                      <a:pt x="389" y="344"/>
                    </a:lnTo>
                    <a:lnTo>
                      <a:pt x="380" y="351"/>
                    </a:lnTo>
                    <a:lnTo>
                      <a:pt x="367" y="339"/>
                    </a:lnTo>
                    <a:lnTo>
                      <a:pt x="353" y="340"/>
                    </a:lnTo>
                    <a:lnTo>
                      <a:pt x="348" y="340"/>
                    </a:lnTo>
                    <a:lnTo>
                      <a:pt x="329" y="343"/>
                    </a:lnTo>
                    <a:lnTo>
                      <a:pt x="316" y="332"/>
                    </a:lnTo>
                    <a:lnTo>
                      <a:pt x="308" y="320"/>
                    </a:lnTo>
                    <a:lnTo>
                      <a:pt x="302" y="323"/>
                    </a:lnTo>
                    <a:lnTo>
                      <a:pt x="297" y="313"/>
                    </a:lnTo>
                    <a:lnTo>
                      <a:pt x="294" y="304"/>
                    </a:lnTo>
                    <a:lnTo>
                      <a:pt x="290" y="301"/>
                    </a:lnTo>
                    <a:lnTo>
                      <a:pt x="290" y="286"/>
                    </a:lnTo>
                    <a:lnTo>
                      <a:pt x="292" y="279"/>
                    </a:lnTo>
                    <a:lnTo>
                      <a:pt x="289" y="273"/>
                    </a:lnTo>
                    <a:lnTo>
                      <a:pt x="279" y="276"/>
                    </a:lnTo>
                    <a:lnTo>
                      <a:pt x="273" y="278"/>
                    </a:lnTo>
                    <a:lnTo>
                      <a:pt x="263" y="278"/>
                    </a:lnTo>
                    <a:lnTo>
                      <a:pt x="260" y="278"/>
                    </a:lnTo>
                    <a:lnTo>
                      <a:pt x="254" y="278"/>
                    </a:lnTo>
                    <a:lnTo>
                      <a:pt x="248" y="270"/>
                    </a:lnTo>
                    <a:lnTo>
                      <a:pt x="241" y="258"/>
                    </a:lnTo>
                    <a:lnTo>
                      <a:pt x="240" y="259"/>
                    </a:lnTo>
                    <a:lnTo>
                      <a:pt x="227" y="259"/>
                    </a:lnTo>
                    <a:lnTo>
                      <a:pt x="226" y="256"/>
                    </a:lnTo>
                    <a:lnTo>
                      <a:pt x="219" y="259"/>
                    </a:lnTo>
                    <a:lnTo>
                      <a:pt x="210" y="258"/>
                    </a:lnTo>
                    <a:lnTo>
                      <a:pt x="200" y="258"/>
                    </a:lnTo>
                    <a:lnTo>
                      <a:pt x="193" y="256"/>
                    </a:lnTo>
                    <a:lnTo>
                      <a:pt x="189" y="259"/>
                    </a:lnTo>
                    <a:lnTo>
                      <a:pt x="180" y="260"/>
                    </a:lnTo>
                    <a:lnTo>
                      <a:pt x="175" y="258"/>
                    </a:lnTo>
                    <a:lnTo>
                      <a:pt x="169" y="264"/>
                    </a:lnTo>
                    <a:lnTo>
                      <a:pt x="161" y="272"/>
                    </a:lnTo>
                    <a:lnTo>
                      <a:pt x="154" y="272"/>
                    </a:lnTo>
                    <a:lnTo>
                      <a:pt x="147" y="280"/>
                    </a:lnTo>
                    <a:lnTo>
                      <a:pt x="134" y="280"/>
                    </a:lnTo>
                    <a:lnTo>
                      <a:pt x="124" y="283"/>
                    </a:lnTo>
                    <a:lnTo>
                      <a:pt x="113" y="286"/>
                    </a:lnTo>
                    <a:lnTo>
                      <a:pt x="107" y="293"/>
                    </a:lnTo>
                    <a:lnTo>
                      <a:pt x="103" y="292"/>
                    </a:lnTo>
                    <a:lnTo>
                      <a:pt x="100" y="297"/>
                    </a:lnTo>
                    <a:lnTo>
                      <a:pt x="93" y="298"/>
                    </a:lnTo>
                    <a:lnTo>
                      <a:pt x="87" y="305"/>
                    </a:lnTo>
                    <a:lnTo>
                      <a:pt x="64" y="305"/>
                    </a:lnTo>
                    <a:lnTo>
                      <a:pt x="54" y="296"/>
                    </a:lnTo>
                    <a:lnTo>
                      <a:pt x="53" y="292"/>
                    </a:lnTo>
                    <a:lnTo>
                      <a:pt x="49" y="296"/>
                    </a:lnTo>
                    <a:lnTo>
                      <a:pt x="46" y="290"/>
                    </a:lnTo>
                    <a:lnTo>
                      <a:pt x="47" y="271"/>
                    </a:lnTo>
                    <a:lnTo>
                      <a:pt x="49" y="259"/>
                    </a:lnTo>
                    <a:lnTo>
                      <a:pt x="46" y="251"/>
                    </a:lnTo>
                    <a:lnTo>
                      <a:pt x="42" y="242"/>
                    </a:lnTo>
                    <a:lnTo>
                      <a:pt x="41" y="233"/>
                    </a:lnTo>
                    <a:lnTo>
                      <a:pt x="33" y="229"/>
                    </a:lnTo>
                    <a:lnTo>
                      <a:pt x="32" y="226"/>
                    </a:lnTo>
                    <a:lnTo>
                      <a:pt x="30" y="223"/>
                    </a:lnTo>
                    <a:lnTo>
                      <a:pt x="21" y="211"/>
                    </a:lnTo>
                    <a:lnTo>
                      <a:pt x="8" y="179"/>
                    </a:lnTo>
                    <a:lnTo>
                      <a:pt x="3" y="158"/>
                    </a:lnTo>
                    <a:lnTo>
                      <a:pt x="3" y="146"/>
                    </a:lnTo>
                    <a:lnTo>
                      <a:pt x="0" y="142"/>
                    </a:lnTo>
                    <a:lnTo>
                      <a:pt x="1" y="131"/>
                    </a:lnTo>
                    <a:lnTo>
                      <a:pt x="6" y="125"/>
                    </a:lnTo>
                    <a:lnTo>
                      <a:pt x="21" y="110"/>
                    </a:lnTo>
                    <a:lnTo>
                      <a:pt x="35" y="111"/>
                    </a:lnTo>
                    <a:lnTo>
                      <a:pt x="38" y="113"/>
                    </a:lnTo>
                    <a:lnTo>
                      <a:pt x="58" y="113"/>
                    </a:lnTo>
                    <a:lnTo>
                      <a:pt x="60" y="110"/>
                    </a:lnTo>
                    <a:lnTo>
                      <a:pt x="64" y="111"/>
                    </a:lnTo>
                    <a:lnTo>
                      <a:pt x="69" y="106"/>
                    </a:lnTo>
                    <a:lnTo>
                      <a:pt x="73" y="108"/>
                    </a:lnTo>
                    <a:lnTo>
                      <a:pt x="79" y="105"/>
                    </a:lnTo>
                    <a:lnTo>
                      <a:pt x="76" y="100"/>
                    </a:lnTo>
                    <a:lnTo>
                      <a:pt x="81" y="91"/>
                    </a:lnTo>
                    <a:lnTo>
                      <a:pt x="87" y="87"/>
                    </a:lnTo>
                    <a:lnTo>
                      <a:pt x="83" y="84"/>
                    </a:lnTo>
                    <a:lnTo>
                      <a:pt x="87" y="81"/>
                    </a:lnTo>
                    <a:lnTo>
                      <a:pt x="83" y="77"/>
                    </a:lnTo>
                    <a:lnTo>
                      <a:pt x="92" y="70"/>
                    </a:lnTo>
                    <a:lnTo>
                      <a:pt x="104" y="69"/>
                    </a:lnTo>
                    <a:lnTo>
                      <a:pt x="116" y="52"/>
                    </a:lnTo>
                    <a:lnTo>
                      <a:pt x="133" y="37"/>
                    </a:lnTo>
                    <a:lnTo>
                      <a:pt x="140" y="36"/>
                    </a:lnTo>
                    <a:lnTo>
                      <a:pt x="143" y="32"/>
                    </a:lnTo>
                    <a:lnTo>
                      <a:pt x="150" y="32"/>
                    </a:lnTo>
                    <a:lnTo>
                      <a:pt x="163" y="45"/>
                    </a:lnTo>
                    <a:lnTo>
                      <a:pt x="168" y="46"/>
                    </a:lnTo>
                    <a:lnTo>
                      <a:pt x="172" y="40"/>
                    </a:lnTo>
                    <a:lnTo>
                      <a:pt x="181" y="32"/>
                    </a:lnTo>
                    <a:lnTo>
                      <a:pt x="186" y="31"/>
                    </a:lnTo>
                    <a:lnTo>
                      <a:pt x="192" y="19"/>
                    </a:lnTo>
                    <a:lnTo>
                      <a:pt x="196" y="18"/>
                    </a:lnTo>
                    <a:lnTo>
                      <a:pt x="204" y="13"/>
                    </a:lnTo>
                    <a:lnTo>
                      <a:pt x="210" y="10"/>
                    </a:lnTo>
                    <a:lnTo>
                      <a:pt x="219" y="10"/>
                    </a:lnTo>
                    <a:lnTo>
                      <a:pt x="223" y="4"/>
                    </a:lnTo>
                    <a:lnTo>
                      <a:pt x="232" y="4"/>
                    </a:lnTo>
                    <a:lnTo>
                      <a:pt x="242" y="4"/>
                    </a:lnTo>
                    <a:lnTo>
                      <a:pt x="254" y="7"/>
                    </a:lnTo>
                    <a:lnTo>
                      <a:pt x="263" y="12"/>
                    </a:lnTo>
                    <a:lnTo>
                      <a:pt x="264" y="17"/>
                    </a:lnTo>
                    <a:lnTo>
                      <a:pt x="266" y="19"/>
                    </a:lnTo>
                    <a:lnTo>
                      <a:pt x="267" y="26"/>
                    </a:lnTo>
                    <a:lnTo>
                      <a:pt x="266" y="30"/>
                    </a:lnTo>
                    <a:lnTo>
                      <a:pt x="266" y="36"/>
                    </a:lnTo>
                    <a:lnTo>
                      <a:pt x="264" y="40"/>
                    </a:lnTo>
                    <a:lnTo>
                      <a:pt x="286" y="56"/>
                    </a:lnTo>
                    <a:lnTo>
                      <a:pt x="292" y="65"/>
                    </a:lnTo>
                    <a:lnTo>
                      <a:pt x="301" y="67"/>
                    </a:lnTo>
                    <a:lnTo>
                      <a:pt x="309" y="71"/>
                    </a:lnTo>
                    <a:lnTo>
                      <a:pt x="314" y="72"/>
                    </a:lnTo>
                    <a:lnTo>
                      <a:pt x="323" y="69"/>
                    </a:lnTo>
                    <a:lnTo>
                      <a:pt x="330" y="56"/>
                    </a:lnTo>
                    <a:lnTo>
                      <a:pt x="333" y="46"/>
                    </a:lnTo>
                    <a:lnTo>
                      <a:pt x="336" y="26"/>
                    </a:lnTo>
                    <a:lnTo>
                      <a:pt x="339" y="18"/>
                    </a:lnTo>
                    <a:lnTo>
                      <a:pt x="339" y="0"/>
                    </a:lnTo>
                  </a:path>
                </a:pathLst>
              </a:custGeom>
              <a:solidFill>
                <a:srgbClr val="333399"/>
              </a:solidFill>
              <a:ln w="12700" cap="rnd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1796" name="Freeform 16">
                <a:extLst>
                  <a:ext uri="{FF2B5EF4-FFF2-40B4-BE49-F238E27FC236}">
                    <a16:creationId xmlns:a16="http://schemas.microsoft.com/office/drawing/2014/main" id="{8C5BE635-B5D4-44FC-84FB-528BAEC1100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44" y="2470"/>
                <a:ext cx="262" cy="48"/>
              </a:xfrm>
              <a:custGeom>
                <a:avLst/>
                <a:gdLst>
                  <a:gd name="T0" fmla="*/ 19 w 262"/>
                  <a:gd name="T1" fmla="*/ 7 h 48"/>
                  <a:gd name="T2" fmla="*/ 52 w 262"/>
                  <a:gd name="T3" fmla="*/ 7 h 48"/>
                  <a:gd name="T4" fmla="*/ 71 w 262"/>
                  <a:gd name="T5" fmla="*/ 8 h 48"/>
                  <a:gd name="T6" fmla="*/ 88 w 262"/>
                  <a:gd name="T7" fmla="*/ 22 h 48"/>
                  <a:gd name="T8" fmla="*/ 104 w 262"/>
                  <a:gd name="T9" fmla="*/ 25 h 48"/>
                  <a:gd name="T10" fmla="*/ 127 w 262"/>
                  <a:gd name="T11" fmla="*/ 31 h 48"/>
                  <a:gd name="T12" fmla="*/ 141 w 262"/>
                  <a:gd name="T13" fmla="*/ 33 h 48"/>
                  <a:gd name="T14" fmla="*/ 147 w 262"/>
                  <a:gd name="T15" fmla="*/ 22 h 48"/>
                  <a:gd name="T16" fmla="*/ 178 w 262"/>
                  <a:gd name="T17" fmla="*/ 25 h 48"/>
                  <a:gd name="T18" fmla="*/ 201 w 262"/>
                  <a:gd name="T19" fmla="*/ 30 h 48"/>
                  <a:gd name="T20" fmla="*/ 215 w 262"/>
                  <a:gd name="T21" fmla="*/ 31 h 48"/>
                  <a:gd name="T22" fmla="*/ 227 w 262"/>
                  <a:gd name="T23" fmla="*/ 25 h 48"/>
                  <a:gd name="T24" fmla="*/ 246 w 262"/>
                  <a:gd name="T25" fmla="*/ 22 h 48"/>
                  <a:gd name="T26" fmla="*/ 261 w 262"/>
                  <a:gd name="T27" fmla="*/ 19 h 48"/>
                  <a:gd name="T28" fmla="*/ 257 w 262"/>
                  <a:gd name="T29" fmla="*/ 33 h 48"/>
                  <a:gd name="T30" fmla="*/ 246 w 262"/>
                  <a:gd name="T31" fmla="*/ 37 h 48"/>
                  <a:gd name="T32" fmla="*/ 237 w 262"/>
                  <a:gd name="T33" fmla="*/ 38 h 48"/>
                  <a:gd name="T34" fmla="*/ 226 w 262"/>
                  <a:gd name="T35" fmla="*/ 43 h 48"/>
                  <a:gd name="T36" fmla="*/ 214 w 262"/>
                  <a:gd name="T37" fmla="*/ 43 h 48"/>
                  <a:gd name="T38" fmla="*/ 205 w 262"/>
                  <a:gd name="T39" fmla="*/ 44 h 48"/>
                  <a:gd name="T40" fmla="*/ 190 w 262"/>
                  <a:gd name="T41" fmla="*/ 47 h 48"/>
                  <a:gd name="T42" fmla="*/ 179 w 262"/>
                  <a:gd name="T43" fmla="*/ 37 h 48"/>
                  <a:gd name="T44" fmla="*/ 168 w 262"/>
                  <a:gd name="T45" fmla="*/ 47 h 48"/>
                  <a:gd name="T46" fmla="*/ 152 w 262"/>
                  <a:gd name="T47" fmla="*/ 37 h 48"/>
                  <a:gd name="T48" fmla="*/ 145 w 262"/>
                  <a:gd name="T49" fmla="*/ 38 h 48"/>
                  <a:gd name="T50" fmla="*/ 132 w 262"/>
                  <a:gd name="T51" fmla="*/ 43 h 48"/>
                  <a:gd name="T52" fmla="*/ 119 w 262"/>
                  <a:gd name="T53" fmla="*/ 39 h 48"/>
                  <a:gd name="T54" fmla="*/ 105 w 262"/>
                  <a:gd name="T55" fmla="*/ 38 h 48"/>
                  <a:gd name="T56" fmla="*/ 91 w 262"/>
                  <a:gd name="T57" fmla="*/ 43 h 48"/>
                  <a:gd name="T58" fmla="*/ 72 w 262"/>
                  <a:gd name="T59" fmla="*/ 36 h 48"/>
                  <a:gd name="T60" fmla="*/ 47 w 262"/>
                  <a:gd name="T61" fmla="*/ 32 h 48"/>
                  <a:gd name="T62" fmla="*/ 30 w 262"/>
                  <a:gd name="T63" fmla="*/ 27 h 48"/>
                  <a:gd name="T64" fmla="*/ 11 w 262"/>
                  <a:gd name="T65" fmla="*/ 20 h 48"/>
                  <a:gd name="T66" fmla="*/ 1 w 262"/>
                  <a:gd name="T67" fmla="*/ 18 h 48"/>
                  <a:gd name="T68" fmla="*/ 0 w 262"/>
                  <a:gd name="T69" fmla="*/ 0 h 48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262"/>
                  <a:gd name="T106" fmla="*/ 0 h 48"/>
                  <a:gd name="T107" fmla="*/ 262 w 262"/>
                  <a:gd name="T108" fmla="*/ 48 h 48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262" h="48">
                    <a:moveTo>
                      <a:pt x="0" y="0"/>
                    </a:moveTo>
                    <a:lnTo>
                      <a:pt x="19" y="7"/>
                    </a:lnTo>
                    <a:lnTo>
                      <a:pt x="36" y="7"/>
                    </a:lnTo>
                    <a:lnTo>
                      <a:pt x="52" y="7"/>
                    </a:lnTo>
                    <a:lnTo>
                      <a:pt x="64" y="7"/>
                    </a:lnTo>
                    <a:lnTo>
                      <a:pt x="71" y="8"/>
                    </a:lnTo>
                    <a:lnTo>
                      <a:pt x="83" y="12"/>
                    </a:lnTo>
                    <a:lnTo>
                      <a:pt x="88" y="22"/>
                    </a:lnTo>
                    <a:lnTo>
                      <a:pt x="93" y="26"/>
                    </a:lnTo>
                    <a:lnTo>
                      <a:pt x="104" y="25"/>
                    </a:lnTo>
                    <a:lnTo>
                      <a:pt x="114" y="25"/>
                    </a:lnTo>
                    <a:lnTo>
                      <a:pt x="127" y="31"/>
                    </a:lnTo>
                    <a:lnTo>
                      <a:pt x="136" y="33"/>
                    </a:lnTo>
                    <a:lnTo>
                      <a:pt x="141" y="33"/>
                    </a:lnTo>
                    <a:lnTo>
                      <a:pt x="144" y="26"/>
                    </a:lnTo>
                    <a:lnTo>
                      <a:pt x="147" y="22"/>
                    </a:lnTo>
                    <a:lnTo>
                      <a:pt x="165" y="25"/>
                    </a:lnTo>
                    <a:lnTo>
                      <a:pt x="178" y="25"/>
                    </a:lnTo>
                    <a:lnTo>
                      <a:pt x="191" y="25"/>
                    </a:lnTo>
                    <a:lnTo>
                      <a:pt x="201" y="30"/>
                    </a:lnTo>
                    <a:lnTo>
                      <a:pt x="206" y="32"/>
                    </a:lnTo>
                    <a:lnTo>
                      <a:pt x="215" y="31"/>
                    </a:lnTo>
                    <a:lnTo>
                      <a:pt x="224" y="27"/>
                    </a:lnTo>
                    <a:lnTo>
                      <a:pt x="227" y="25"/>
                    </a:lnTo>
                    <a:lnTo>
                      <a:pt x="238" y="25"/>
                    </a:lnTo>
                    <a:lnTo>
                      <a:pt x="246" y="22"/>
                    </a:lnTo>
                    <a:lnTo>
                      <a:pt x="254" y="19"/>
                    </a:lnTo>
                    <a:lnTo>
                      <a:pt x="261" y="19"/>
                    </a:lnTo>
                    <a:lnTo>
                      <a:pt x="259" y="30"/>
                    </a:lnTo>
                    <a:lnTo>
                      <a:pt x="257" y="33"/>
                    </a:lnTo>
                    <a:lnTo>
                      <a:pt x="251" y="37"/>
                    </a:lnTo>
                    <a:lnTo>
                      <a:pt x="246" y="37"/>
                    </a:lnTo>
                    <a:lnTo>
                      <a:pt x="245" y="37"/>
                    </a:lnTo>
                    <a:lnTo>
                      <a:pt x="237" y="38"/>
                    </a:lnTo>
                    <a:lnTo>
                      <a:pt x="231" y="44"/>
                    </a:lnTo>
                    <a:lnTo>
                      <a:pt x="226" y="43"/>
                    </a:lnTo>
                    <a:lnTo>
                      <a:pt x="219" y="39"/>
                    </a:lnTo>
                    <a:lnTo>
                      <a:pt x="214" y="43"/>
                    </a:lnTo>
                    <a:lnTo>
                      <a:pt x="208" y="44"/>
                    </a:lnTo>
                    <a:lnTo>
                      <a:pt x="205" y="44"/>
                    </a:lnTo>
                    <a:lnTo>
                      <a:pt x="201" y="47"/>
                    </a:lnTo>
                    <a:lnTo>
                      <a:pt x="190" y="47"/>
                    </a:lnTo>
                    <a:lnTo>
                      <a:pt x="185" y="43"/>
                    </a:lnTo>
                    <a:lnTo>
                      <a:pt x="179" y="37"/>
                    </a:lnTo>
                    <a:lnTo>
                      <a:pt x="172" y="43"/>
                    </a:lnTo>
                    <a:lnTo>
                      <a:pt x="168" y="47"/>
                    </a:lnTo>
                    <a:lnTo>
                      <a:pt x="163" y="47"/>
                    </a:lnTo>
                    <a:lnTo>
                      <a:pt x="152" y="37"/>
                    </a:lnTo>
                    <a:lnTo>
                      <a:pt x="150" y="38"/>
                    </a:lnTo>
                    <a:lnTo>
                      <a:pt x="145" y="38"/>
                    </a:lnTo>
                    <a:lnTo>
                      <a:pt x="139" y="44"/>
                    </a:lnTo>
                    <a:lnTo>
                      <a:pt x="132" y="43"/>
                    </a:lnTo>
                    <a:lnTo>
                      <a:pt x="124" y="43"/>
                    </a:lnTo>
                    <a:lnTo>
                      <a:pt x="119" y="39"/>
                    </a:lnTo>
                    <a:lnTo>
                      <a:pt x="113" y="37"/>
                    </a:lnTo>
                    <a:lnTo>
                      <a:pt x="105" y="38"/>
                    </a:lnTo>
                    <a:lnTo>
                      <a:pt x="97" y="44"/>
                    </a:lnTo>
                    <a:lnTo>
                      <a:pt x="91" y="43"/>
                    </a:lnTo>
                    <a:lnTo>
                      <a:pt x="83" y="39"/>
                    </a:lnTo>
                    <a:lnTo>
                      <a:pt x="72" y="36"/>
                    </a:lnTo>
                    <a:lnTo>
                      <a:pt x="65" y="36"/>
                    </a:lnTo>
                    <a:lnTo>
                      <a:pt x="47" y="32"/>
                    </a:lnTo>
                    <a:lnTo>
                      <a:pt x="36" y="30"/>
                    </a:lnTo>
                    <a:lnTo>
                      <a:pt x="30" y="27"/>
                    </a:lnTo>
                    <a:lnTo>
                      <a:pt x="18" y="26"/>
                    </a:lnTo>
                    <a:lnTo>
                      <a:pt x="11" y="20"/>
                    </a:lnTo>
                    <a:lnTo>
                      <a:pt x="4" y="19"/>
                    </a:lnTo>
                    <a:lnTo>
                      <a:pt x="1" y="18"/>
                    </a:lnTo>
                    <a:lnTo>
                      <a:pt x="0" y="15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333399"/>
              </a:solidFill>
              <a:ln w="12700" cap="rnd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1797" name="Freeform 17">
                <a:extLst>
                  <a:ext uri="{FF2B5EF4-FFF2-40B4-BE49-F238E27FC236}">
                    <a16:creationId xmlns:a16="http://schemas.microsoft.com/office/drawing/2014/main" id="{24247DD3-0D0E-41B3-8F7F-4A4051C2AC9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88" y="2376"/>
                <a:ext cx="118" cy="93"/>
              </a:xfrm>
              <a:custGeom>
                <a:avLst/>
                <a:gdLst>
                  <a:gd name="T0" fmla="*/ 56 w 118"/>
                  <a:gd name="T1" fmla="*/ 1 h 93"/>
                  <a:gd name="T2" fmla="*/ 96 w 118"/>
                  <a:gd name="T3" fmla="*/ 0 h 93"/>
                  <a:gd name="T4" fmla="*/ 104 w 118"/>
                  <a:gd name="T5" fmla="*/ 11 h 93"/>
                  <a:gd name="T6" fmla="*/ 93 w 118"/>
                  <a:gd name="T7" fmla="*/ 19 h 93"/>
                  <a:gd name="T8" fmla="*/ 90 w 118"/>
                  <a:gd name="T9" fmla="*/ 24 h 93"/>
                  <a:gd name="T10" fmla="*/ 82 w 118"/>
                  <a:gd name="T11" fmla="*/ 31 h 93"/>
                  <a:gd name="T12" fmla="*/ 71 w 118"/>
                  <a:gd name="T13" fmla="*/ 32 h 93"/>
                  <a:gd name="T14" fmla="*/ 62 w 118"/>
                  <a:gd name="T15" fmla="*/ 27 h 93"/>
                  <a:gd name="T16" fmla="*/ 50 w 118"/>
                  <a:gd name="T17" fmla="*/ 19 h 93"/>
                  <a:gd name="T18" fmla="*/ 36 w 118"/>
                  <a:gd name="T19" fmla="*/ 19 h 93"/>
                  <a:gd name="T20" fmla="*/ 35 w 118"/>
                  <a:gd name="T21" fmla="*/ 32 h 93"/>
                  <a:gd name="T22" fmla="*/ 36 w 118"/>
                  <a:gd name="T23" fmla="*/ 41 h 93"/>
                  <a:gd name="T24" fmla="*/ 50 w 118"/>
                  <a:gd name="T25" fmla="*/ 34 h 93"/>
                  <a:gd name="T26" fmla="*/ 61 w 118"/>
                  <a:gd name="T27" fmla="*/ 38 h 93"/>
                  <a:gd name="T28" fmla="*/ 57 w 118"/>
                  <a:gd name="T29" fmla="*/ 46 h 93"/>
                  <a:gd name="T30" fmla="*/ 56 w 118"/>
                  <a:gd name="T31" fmla="*/ 52 h 93"/>
                  <a:gd name="T32" fmla="*/ 57 w 118"/>
                  <a:gd name="T33" fmla="*/ 60 h 93"/>
                  <a:gd name="T34" fmla="*/ 65 w 118"/>
                  <a:gd name="T35" fmla="*/ 65 h 93"/>
                  <a:gd name="T36" fmla="*/ 62 w 118"/>
                  <a:gd name="T37" fmla="*/ 74 h 93"/>
                  <a:gd name="T38" fmla="*/ 57 w 118"/>
                  <a:gd name="T39" fmla="*/ 85 h 93"/>
                  <a:gd name="T40" fmla="*/ 48 w 118"/>
                  <a:gd name="T41" fmla="*/ 88 h 93"/>
                  <a:gd name="T42" fmla="*/ 44 w 118"/>
                  <a:gd name="T43" fmla="*/ 83 h 93"/>
                  <a:gd name="T44" fmla="*/ 37 w 118"/>
                  <a:gd name="T45" fmla="*/ 70 h 93"/>
                  <a:gd name="T46" fmla="*/ 37 w 118"/>
                  <a:gd name="T47" fmla="*/ 58 h 93"/>
                  <a:gd name="T48" fmla="*/ 24 w 118"/>
                  <a:gd name="T49" fmla="*/ 58 h 93"/>
                  <a:gd name="T50" fmla="*/ 15 w 118"/>
                  <a:gd name="T51" fmla="*/ 59 h 93"/>
                  <a:gd name="T52" fmla="*/ 27 w 118"/>
                  <a:gd name="T53" fmla="*/ 65 h 93"/>
                  <a:gd name="T54" fmla="*/ 33 w 118"/>
                  <a:gd name="T55" fmla="*/ 72 h 93"/>
                  <a:gd name="T56" fmla="*/ 28 w 118"/>
                  <a:gd name="T57" fmla="*/ 84 h 93"/>
                  <a:gd name="T58" fmla="*/ 21 w 118"/>
                  <a:gd name="T59" fmla="*/ 92 h 93"/>
                  <a:gd name="T60" fmla="*/ 21 w 118"/>
                  <a:gd name="T61" fmla="*/ 83 h 93"/>
                  <a:gd name="T62" fmla="*/ 14 w 118"/>
                  <a:gd name="T63" fmla="*/ 72 h 93"/>
                  <a:gd name="T64" fmla="*/ 7 w 118"/>
                  <a:gd name="T65" fmla="*/ 65 h 93"/>
                  <a:gd name="T66" fmla="*/ 1 w 118"/>
                  <a:gd name="T67" fmla="*/ 54 h 93"/>
                  <a:gd name="T68" fmla="*/ 10 w 118"/>
                  <a:gd name="T69" fmla="*/ 44 h 93"/>
                  <a:gd name="T70" fmla="*/ 15 w 118"/>
                  <a:gd name="T71" fmla="*/ 30 h 93"/>
                  <a:gd name="T72" fmla="*/ 16 w 118"/>
                  <a:gd name="T73" fmla="*/ 20 h 93"/>
                  <a:gd name="T74" fmla="*/ 15 w 118"/>
                  <a:gd name="T75" fmla="*/ 11 h 93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118"/>
                  <a:gd name="T115" fmla="*/ 0 h 93"/>
                  <a:gd name="T116" fmla="*/ 118 w 118"/>
                  <a:gd name="T117" fmla="*/ 93 h 93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118" h="93">
                    <a:moveTo>
                      <a:pt x="28" y="0"/>
                    </a:moveTo>
                    <a:lnTo>
                      <a:pt x="56" y="1"/>
                    </a:lnTo>
                    <a:lnTo>
                      <a:pt x="83" y="1"/>
                    </a:lnTo>
                    <a:lnTo>
                      <a:pt x="96" y="0"/>
                    </a:lnTo>
                    <a:lnTo>
                      <a:pt x="117" y="8"/>
                    </a:lnTo>
                    <a:lnTo>
                      <a:pt x="104" y="11"/>
                    </a:lnTo>
                    <a:lnTo>
                      <a:pt x="96" y="14"/>
                    </a:lnTo>
                    <a:lnTo>
                      <a:pt x="93" y="19"/>
                    </a:lnTo>
                    <a:lnTo>
                      <a:pt x="90" y="21"/>
                    </a:lnTo>
                    <a:lnTo>
                      <a:pt x="90" y="24"/>
                    </a:lnTo>
                    <a:lnTo>
                      <a:pt x="90" y="27"/>
                    </a:lnTo>
                    <a:lnTo>
                      <a:pt x="82" y="31"/>
                    </a:lnTo>
                    <a:lnTo>
                      <a:pt x="74" y="31"/>
                    </a:lnTo>
                    <a:lnTo>
                      <a:pt x="71" y="32"/>
                    </a:lnTo>
                    <a:lnTo>
                      <a:pt x="65" y="32"/>
                    </a:lnTo>
                    <a:lnTo>
                      <a:pt x="62" y="27"/>
                    </a:lnTo>
                    <a:lnTo>
                      <a:pt x="56" y="23"/>
                    </a:lnTo>
                    <a:lnTo>
                      <a:pt x="50" y="19"/>
                    </a:lnTo>
                    <a:lnTo>
                      <a:pt x="40" y="19"/>
                    </a:lnTo>
                    <a:lnTo>
                      <a:pt x="36" y="19"/>
                    </a:lnTo>
                    <a:lnTo>
                      <a:pt x="34" y="25"/>
                    </a:lnTo>
                    <a:lnTo>
                      <a:pt x="35" y="32"/>
                    </a:lnTo>
                    <a:lnTo>
                      <a:pt x="35" y="37"/>
                    </a:lnTo>
                    <a:lnTo>
                      <a:pt x="36" y="41"/>
                    </a:lnTo>
                    <a:lnTo>
                      <a:pt x="43" y="39"/>
                    </a:lnTo>
                    <a:lnTo>
                      <a:pt x="50" y="34"/>
                    </a:lnTo>
                    <a:lnTo>
                      <a:pt x="56" y="34"/>
                    </a:lnTo>
                    <a:lnTo>
                      <a:pt x="61" y="38"/>
                    </a:lnTo>
                    <a:lnTo>
                      <a:pt x="61" y="41"/>
                    </a:lnTo>
                    <a:lnTo>
                      <a:pt x="57" y="46"/>
                    </a:lnTo>
                    <a:lnTo>
                      <a:pt x="56" y="49"/>
                    </a:lnTo>
                    <a:lnTo>
                      <a:pt x="56" y="52"/>
                    </a:lnTo>
                    <a:lnTo>
                      <a:pt x="55" y="57"/>
                    </a:lnTo>
                    <a:lnTo>
                      <a:pt x="57" y="60"/>
                    </a:lnTo>
                    <a:lnTo>
                      <a:pt x="63" y="66"/>
                    </a:lnTo>
                    <a:lnTo>
                      <a:pt x="65" y="65"/>
                    </a:lnTo>
                    <a:lnTo>
                      <a:pt x="65" y="70"/>
                    </a:lnTo>
                    <a:lnTo>
                      <a:pt x="62" y="74"/>
                    </a:lnTo>
                    <a:lnTo>
                      <a:pt x="60" y="79"/>
                    </a:lnTo>
                    <a:lnTo>
                      <a:pt x="57" y="85"/>
                    </a:lnTo>
                    <a:lnTo>
                      <a:pt x="53" y="88"/>
                    </a:lnTo>
                    <a:lnTo>
                      <a:pt x="48" y="88"/>
                    </a:lnTo>
                    <a:lnTo>
                      <a:pt x="44" y="88"/>
                    </a:lnTo>
                    <a:lnTo>
                      <a:pt x="44" y="83"/>
                    </a:lnTo>
                    <a:lnTo>
                      <a:pt x="43" y="72"/>
                    </a:lnTo>
                    <a:lnTo>
                      <a:pt x="37" y="70"/>
                    </a:lnTo>
                    <a:lnTo>
                      <a:pt x="36" y="66"/>
                    </a:lnTo>
                    <a:lnTo>
                      <a:pt x="37" y="58"/>
                    </a:lnTo>
                    <a:lnTo>
                      <a:pt x="34" y="54"/>
                    </a:lnTo>
                    <a:lnTo>
                      <a:pt x="24" y="58"/>
                    </a:lnTo>
                    <a:lnTo>
                      <a:pt x="21" y="54"/>
                    </a:lnTo>
                    <a:lnTo>
                      <a:pt x="15" y="59"/>
                    </a:lnTo>
                    <a:lnTo>
                      <a:pt x="21" y="61"/>
                    </a:lnTo>
                    <a:lnTo>
                      <a:pt x="27" y="65"/>
                    </a:lnTo>
                    <a:lnTo>
                      <a:pt x="28" y="67"/>
                    </a:lnTo>
                    <a:lnTo>
                      <a:pt x="33" y="72"/>
                    </a:lnTo>
                    <a:lnTo>
                      <a:pt x="33" y="78"/>
                    </a:lnTo>
                    <a:lnTo>
                      <a:pt x="28" y="84"/>
                    </a:lnTo>
                    <a:lnTo>
                      <a:pt x="23" y="90"/>
                    </a:lnTo>
                    <a:lnTo>
                      <a:pt x="21" y="92"/>
                    </a:lnTo>
                    <a:lnTo>
                      <a:pt x="21" y="87"/>
                    </a:lnTo>
                    <a:lnTo>
                      <a:pt x="21" y="83"/>
                    </a:lnTo>
                    <a:lnTo>
                      <a:pt x="22" y="78"/>
                    </a:lnTo>
                    <a:lnTo>
                      <a:pt x="14" y="72"/>
                    </a:lnTo>
                    <a:lnTo>
                      <a:pt x="8" y="68"/>
                    </a:lnTo>
                    <a:lnTo>
                      <a:pt x="7" y="65"/>
                    </a:lnTo>
                    <a:lnTo>
                      <a:pt x="0" y="61"/>
                    </a:lnTo>
                    <a:lnTo>
                      <a:pt x="1" y="54"/>
                    </a:lnTo>
                    <a:lnTo>
                      <a:pt x="7" y="50"/>
                    </a:lnTo>
                    <a:lnTo>
                      <a:pt x="10" y="44"/>
                    </a:lnTo>
                    <a:lnTo>
                      <a:pt x="14" y="37"/>
                    </a:lnTo>
                    <a:lnTo>
                      <a:pt x="15" y="30"/>
                    </a:lnTo>
                    <a:lnTo>
                      <a:pt x="14" y="23"/>
                    </a:lnTo>
                    <a:lnTo>
                      <a:pt x="16" y="20"/>
                    </a:lnTo>
                    <a:lnTo>
                      <a:pt x="21" y="17"/>
                    </a:lnTo>
                    <a:lnTo>
                      <a:pt x="15" y="11"/>
                    </a:lnTo>
                    <a:lnTo>
                      <a:pt x="28" y="0"/>
                    </a:lnTo>
                  </a:path>
                </a:pathLst>
              </a:custGeom>
              <a:solidFill>
                <a:srgbClr val="333399"/>
              </a:solidFill>
              <a:ln w="12700" cap="rnd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1798" name="Freeform 18">
                <a:extLst>
                  <a:ext uri="{FF2B5EF4-FFF2-40B4-BE49-F238E27FC236}">
                    <a16:creationId xmlns:a16="http://schemas.microsoft.com/office/drawing/2014/main" id="{358B1A5F-8E35-4525-9977-5853A0A1C3D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63" y="2335"/>
                <a:ext cx="130" cy="126"/>
              </a:xfrm>
              <a:custGeom>
                <a:avLst/>
                <a:gdLst>
                  <a:gd name="T0" fmla="*/ 0 w 130"/>
                  <a:gd name="T1" fmla="*/ 41 h 126"/>
                  <a:gd name="T2" fmla="*/ 26 w 130"/>
                  <a:gd name="T3" fmla="*/ 21 h 126"/>
                  <a:gd name="T4" fmla="*/ 39 w 130"/>
                  <a:gd name="T5" fmla="*/ 13 h 126"/>
                  <a:gd name="T6" fmla="*/ 47 w 130"/>
                  <a:gd name="T7" fmla="*/ 7 h 126"/>
                  <a:gd name="T8" fmla="*/ 68 w 130"/>
                  <a:gd name="T9" fmla="*/ 0 h 126"/>
                  <a:gd name="T10" fmla="*/ 79 w 130"/>
                  <a:gd name="T11" fmla="*/ 14 h 126"/>
                  <a:gd name="T12" fmla="*/ 91 w 130"/>
                  <a:gd name="T13" fmla="*/ 8 h 126"/>
                  <a:gd name="T14" fmla="*/ 94 w 130"/>
                  <a:gd name="T15" fmla="*/ 4 h 126"/>
                  <a:gd name="T16" fmla="*/ 104 w 130"/>
                  <a:gd name="T17" fmla="*/ 0 h 126"/>
                  <a:gd name="T18" fmla="*/ 109 w 130"/>
                  <a:gd name="T19" fmla="*/ 0 h 126"/>
                  <a:gd name="T20" fmla="*/ 112 w 130"/>
                  <a:gd name="T21" fmla="*/ 6 h 126"/>
                  <a:gd name="T22" fmla="*/ 112 w 130"/>
                  <a:gd name="T23" fmla="*/ 10 h 126"/>
                  <a:gd name="T24" fmla="*/ 105 w 130"/>
                  <a:gd name="T25" fmla="*/ 17 h 126"/>
                  <a:gd name="T26" fmla="*/ 105 w 130"/>
                  <a:gd name="T27" fmla="*/ 20 h 126"/>
                  <a:gd name="T28" fmla="*/ 120 w 130"/>
                  <a:gd name="T29" fmla="*/ 38 h 126"/>
                  <a:gd name="T30" fmla="*/ 124 w 130"/>
                  <a:gd name="T31" fmla="*/ 50 h 126"/>
                  <a:gd name="T32" fmla="*/ 127 w 130"/>
                  <a:gd name="T33" fmla="*/ 50 h 126"/>
                  <a:gd name="T34" fmla="*/ 129 w 130"/>
                  <a:gd name="T35" fmla="*/ 55 h 126"/>
                  <a:gd name="T36" fmla="*/ 124 w 130"/>
                  <a:gd name="T37" fmla="*/ 60 h 126"/>
                  <a:gd name="T38" fmla="*/ 119 w 130"/>
                  <a:gd name="T39" fmla="*/ 58 h 126"/>
                  <a:gd name="T40" fmla="*/ 109 w 130"/>
                  <a:gd name="T41" fmla="*/ 63 h 126"/>
                  <a:gd name="T42" fmla="*/ 112 w 130"/>
                  <a:gd name="T43" fmla="*/ 72 h 126"/>
                  <a:gd name="T44" fmla="*/ 100 w 130"/>
                  <a:gd name="T45" fmla="*/ 80 h 126"/>
                  <a:gd name="T46" fmla="*/ 100 w 130"/>
                  <a:gd name="T47" fmla="*/ 98 h 126"/>
                  <a:gd name="T48" fmla="*/ 100 w 130"/>
                  <a:gd name="T49" fmla="*/ 111 h 126"/>
                  <a:gd name="T50" fmla="*/ 94 w 130"/>
                  <a:gd name="T51" fmla="*/ 116 h 126"/>
                  <a:gd name="T52" fmla="*/ 91 w 130"/>
                  <a:gd name="T53" fmla="*/ 125 h 126"/>
                  <a:gd name="T54" fmla="*/ 84 w 130"/>
                  <a:gd name="T55" fmla="*/ 123 h 126"/>
                  <a:gd name="T56" fmla="*/ 75 w 130"/>
                  <a:gd name="T57" fmla="*/ 118 h 126"/>
                  <a:gd name="T58" fmla="*/ 69 w 130"/>
                  <a:gd name="T59" fmla="*/ 115 h 126"/>
                  <a:gd name="T60" fmla="*/ 65 w 130"/>
                  <a:gd name="T61" fmla="*/ 107 h 126"/>
                  <a:gd name="T62" fmla="*/ 45 w 130"/>
                  <a:gd name="T63" fmla="*/ 110 h 126"/>
                  <a:gd name="T64" fmla="*/ 27 w 130"/>
                  <a:gd name="T65" fmla="*/ 105 h 126"/>
                  <a:gd name="T66" fmla="*/ 15 w 130"/>
                  <a:gd name="T67" fmla="*/ 93 h 126"/>
                  <a:gd name="T68" fmla="*/ 9 w 130"/>
                  <a:gd name="T69" fmla="*/ 86 h 126"/>
                  <a:gd name="T70" fmla="*/ 3 w 130"/>
                  <a:gd name="T71" fmla="*/ 79 h 126"/>
                  <a:gd name="T72" fmla="*/ 3 w 130"/>
                  <a:gd name="T73" fmla="*/ 65 h 126"/>
                  <a:gd name="T74" fmla="*/ 0 w 130"/>
                  <a:gd name="T75" fmla="*/ 41 h 12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130"/>
                  <a:gd name="T115" fmla="*/ 0 h 126"/>
                  <a:gd name="T116" fmla="*/ 130 w 130"/>
                  <a:gd name="T117" fmla="*/ 126 h 12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130" h="126">
                    <a:moveTo>
                      <a:pt x="0" y="41"/>
                    </a:moveTo>
                    <a:lnTo>
                      <a:pt x="26" y="21"/>
                    </a:lnTo>
                    <a:lnTo>
                      <a:pt x="39" y="13"/>
                    </a:lnTo>
                    <a:lnTo>
                      <a:pt x="47" y="7"/>
                    </a:lnTo>
                    <a:lnTo>
                      <a:pt x="68" y="0"/>
                    </a:lnTo>
                    <a:lnTo>
                      <a:pt x="79" y="14"/>
                    </a:lnTo>
                    <a:lnTo>
                      <a:pt x="91" y="8"/>
                    </a:lnTo>
                    <a:lnTo>
                      <a:pt x="94" y="4"/>
                    </a:lnTo>
                    <a:lnTo>
                      <a:pt x="104" y="0"/>
                    </a:lnTo>
                    <a:lnTo>
                      <a:pt x="109" y="0"/>
                    </a:lnTo>
                    <a:lnTo>
                      <a:pt x="112" y="6"/>
                    </a:lnTo>
                    <a:lnTo>
                      <a:pt x="112" y="10"/>
                    </a:lnTo>
                    <a:lnTo>
                      <a:pt x="105" y="17"/>
                    </a:lnTo>
                    <a:lnTo>
                      <a:pt x="105" y="20"/>
                    </a:lnTo>
                    <a:lnTo>
                      <a:pt x="120" y="38"/>
                    </a:lnTo>
                    <a:lnTo>
                      <a:pt x="124" y="50"/>
                    </a:lnTo>
                    <a:lnTo>
                      <a:pt x="127" y="50"/>
                    </a:lnTo>
                    <a:lnTo>
                      <a:pt x="129" y="55"/>
                    </a:lnTo>
                    <a:lnTo>
                      <a:pt x="124" y="60"/>
                    </a:lnTo>
                    <a:lnTo>
                      <a:pt x="119" y="58"/>
                    </a:lnTo>
                    <a:lnTo>
                      <a:pt x="109" y="63"/>
                    </a:lnTo>
                    <a:lnTo>
                      <a:pt x="112" y="72"/>
                    </a:lnTo>
                    <a:lnTo>
                      <a:pt x="100" y="80"/>
                    </a:lnTo>
                    <a:lnTo>
                      <a:pt x="100" y="98"/>
                    </a:lnTo>
                    <a:lnTo>
                      <a:pt x="100" y="111"/>
                    </a:lnTo>
                    <a:lnTo>
                      <a:pt x="94" y="116"/>
                    </a:lnTo>
                    <a:lnTo>
                      <a:pt x="91" y="125"/>
                    </a:lnTo>
                    <a:lnTo>
                      <a:pt x="84" y="123"/>
                    </a:lnTo>
                    <a:lnTo>
                      <a:pt x="75" y="118"/>
                    </a:lnTo>
                    <a:lnTo>
                      <a:pt x="69" y="115"/>
                    </a:lnTo>
                    <a:lnTo>
                      <a:pt x="65" y="107"/>
                    </a:lnTo>
                    <a:lnTo>
                      <a:pt x="45" y="110"/>
                    </a:lnTo>
                    <a:lnTo>
                      <a:pt x="27" y="105"/>
                    </a:lnTo>
                    <a:lnTo>
                      <a:pt x="15" y="93"/>
                    </a:lnTo>
                    <a:lnTo>
                      <a:pt x="9" y="86"/>
                    </a:lnTo>
                    <a:lnTo>
                      <a:pt x="3" y="79"/>
                    </a:lnTo>
                    <a:lnTo>
                      <a:pt x="3" y="65"/>
                    </a:lnTo>
                    <a:lnTo>
                      <a:pt x="0" y="41"/>
                    </a:lnTo>
                  </a:path>
                </a:pathLst>
              </a:custGeom>
              <a:solidFill>
                <a:srgbClr val="333399"/>
              </a:solidFill>
              <a:ln w="12700" cap="rnd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1799" name="Freeform 19">
                <a:extLst>
                  <a:ext uri="{FF2B5EF4-FFF2-40B4-BE49-F238E27FC236}">
                    <a16:creationId xmlns:a16="http://schemas.microsoft.com/office/drawing/2014/main" id="{623AD242-6EFD-4887-9402-844CC4876E6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40" y="2407"/>
                <a:ext cx="250" cy="118"/>
              </a:xfrm>
              <a:custGeom>
                <a:avLst/>
                <a:gdLst>
                  <a:gd name="T0" fmla="*/ 23 w 250"/>
                  <a:gd name="T1" fmla="*/ 1 h 118"/>
                  <a:gd name="T2" fmla="*/ 49 w 250"/>
                  <a:gd name="T3" fmla="*/ 20 h 118"/>
                  <a:gd name="T4" fmla="*/ 52 w 250"/>
                  <a:gd name="T5" fmla="*/ 27 h 118"/>
                  <a:gd name="T6" fmla="*/ 69 w 250"/>
                  <a:gd name="T7" fmla="*/ 23 h 118"/>
                  <a:gd name="T8" fmla="*/ 77 w 250"/>
                  <a:gd name="T9" fmla="*/ 26 h 118"/>
                  <a:gd name="T10" fmla="*/ 86 w 250"/>
                  <a:gd name="T11" fmla="*/ 20 h 118"/>
                  <a:gd name="T12" fmla="*/ 101 w 250"/>
                  <a:gd name="T13" fmla="*/ 14 h 118"/>
                  <a:gd name="T14" fmla="*/ 132 w 250"/>
                  <a:gd name="T15" fmla="*/ 23 h 118"/>
                  <a:gd name="T16" fmla="*/ 152 w 250"/>
                  <a:gd name="T17" fmla="*/ 33 h 118"/>
                  <a:gd name="T18" fmla="*/ 168 w 250"/>
                  <a:gd name="T19" fmla="*/ 40 h 118"/>
                  <a:gd name="T20" fmla="*/ 194 w 250"/>
                  <a:gd name="T21" fmla="*/ 55 h 118"/>
                  <a:gd name="T22" fmla="*/ 197 w 250"/>
                  <a:gd name="T23" fmla="*/ 63 h 118"/>
                  <a:gd name="T24" fmla="*/ 210 w 250"/>
                  <a:gd name="T25" fmla="*/ 70 h 118"/>
                  <a:gd name="T26" fmla="*/ 218 w 250"/>
                  <a:gd name="T27" fmla="*/ 73 h 118"/>
                  <a:gd name="T28" fmla="*/ 230 w 250"/>
                  <a:gd name="T29" fmla="*/ 88 h 118"/>
                  <a:gd name="T30" fmla="*/ 238 w 250"/>
                  <a:gd name="T31" fmla="*/ 95 h 118"/>
                  <a:gd name="T32" fmla="*/ 240 w 250"/>
                  <a:gd name="T33" fmla="*/ 117 h 118"/>
                  <a:gd name="T34" fmla="*/ 229 w 250"/>
                  <a:gd name="T35" fmla="*/ 117 h 118"/>
                  <a:gd name="T36" fmla="*/ 222 w 250"/>
                  <a:gd name="T37" fmla="*/ 113 h 118"/>
                  <a:gd name="T38" fmla="*/ 197 w 250"/>
                  <a:gd name="T39" fmla="*/ 92 h 118"/>
                  <a:gd name="T40" fmla="*/ 171 w 250"/>
                  <a:gd name="T41" fmla="*/ 92 h 118"/>
                  <a:gd name="T42" fmla="*/ 163 w 250"/>
                  <a:gd name="T43" fmla="*/ 100 h 118"/>
                  <a:gd name="T44" fmla="*/ 156 w 250"/>
                  <a:gd name="T45" fmla="*/ 103 h 118"/>
                  <a:gd name="T46" fmla="*/ 141 w 250"/>
                  <a:gd name="T47" fmla="*/ 108 h 118"/>
                  <a:gd name="T48" fmla="*/ 128 w 250"/>
                  <a:gd name="T49" fmla="*/ 106 h 118"/>
                  <a:gd name="T50" fmla="*/ 115 w 250"/>
                  <a:gd name="T51" fmla="*/ 106 h 118"/>
                  <a:gd name="T52" fmla="*/ 98 w 250"/>
                  <a:gd name="T53" fmla="*/ 80 h 118"/>
                  <a:gd name="T54" fmla="*/ 81 w 250"/>
                  <a:gd name="T55" fmla="*/ 55 h 118"/>
                  <a:gd name="T56" fmla="*/ 58 w 250"/>
                  <a:gd name="T57" fmla="*/ 47 h 118"/>
                  <a:gd name="T58" fmla="*/ 37 w 250"/>
                  <a:gd name="T59" fmla="*/ 46 h 118"/>
                  <a:gd name="T60" fmla="*/ 16 w 250"/>
                  <a:gd name="T61" fmla="*/ 36 h 118"/>
                  <a:gd name="T62" fmla="*/ 18 w 250"/>
                  <a:gd name="T63" fmla="*/ 12 h 118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250"/>
                  <a:gd name="T97" fmla="*/ 0 h 118"/>
                  <a:gd name="T98" fmla="*/ 250 w 250"/>
                  <a:gd name="T99" fmla="*/ 118 h 118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250" h="118">
                    <a:moveTo>
                      <a:pt x="0" y="0"/>
                    </a:moveTo>
                    <a:lnTo>
                      <a:pt x="23" y="1"/>
                    </a:lnTo>
                    <a:lnTo>
                      <a:pt x="42" y="2"/>
                    </a:lnTo>
                    <a:lnTo>
                      <a:pt x="49" y="20"/>
                    </a:lnTo>
                    <a:lnTo>
                      <a:pt x="50" y="25"/>
                    </a:lnTo>
                    <a:lnTo>
                      <a:pt x="52" y="27"/>
                    </a:lnTo>
                    <a:lnTo>
                      <a:pt x="58" y="23"/>
                    </a:lnTo>
                    <a:lnTo>
                      <a:pt x="69" y="23"/>
                    </a:lnTo>
                    <a:lnTo>
                      <a:pt x="74" y="27"/>
                    </a:lnTo>
                    <a:lnTo>
                      <a:pt x="77" y="26"/>
                    </a:lnTo>
                    <a:lnTo>
                      <a:pt x="85" y="20"/>
                    </a:lnTo>
                    <a:lnTo>
                      <a:pt x="86" y="20"/>
                    </a:lnTo>
                    <a:lnTo>
                      <a:pt x="94" y="14"/>
                    </a:lnTo>
                    <a:lnTo>
                      <a:pt x="101" y="14"/>
                    </a:lnTo>
                    <a:lnTo>
                      <a:pt x="122" y="23"/>
                    </a:lnTo>
                    <a:lnTo>
                      <a:pt x="132" y="23"/>
                    </a:lnTo>
                    <a:lnTo>
                      <a:pt x="142" y="30"/>
                    </a:lnTo>
                    <a:lnTo>
                      <a:pt x="152" y="33"/>
                    </a:lnTo>
                    <a:lnTo>
                      <a:pt x="161" y="39"/>
                    </a:lnTo>
                    <a:lnTo>
                      <a:pt x="168" y="40"/>
                    </a:lnTo>
                    <a:lnTo>
                      <a:pt x="185" y="46"/>
                    </a:lnTo>
                    <a:lnTo>
                      <a:pt x="194" y="55"/>
                    </a:lnTo>
                    <a:lnTo>
                      <a:pt x="198" y="61"/>
                    </a:lnTo>
                    <a:lnTo>
                      <a:pt x="197" y="63"/>
                    </a:lnTo>
                    <a:lnTo>
                      <a:pt x="203" y="69"/>
                    </a:lnTo>
                    <a:lnTo>
                      <a:pt x="210" y="70"/>
                    </a:lnTo>
                    <a:lnTo>
                      <a:pt x="212" y="72"/>
                    </a:lnTo>
                    <a:lnTo>
                      <a:pt x="218" y="73"/>
                    </a:lnTo>
                    <a:lnTo>
                      <a:pt x="230" y="82"/>
                    </a:lnTo>
                    <a:lnTo>
                      <a:pt x="230" y="88"/>
                    </a:lnTo>
                    <a:lnTo>
                      <a:pt x="237" y="93"/>
                    </a:lnTo>
                    <a:lnTo>
                      <a:pt x="238" y="95"/>
                    </a:lnTo>
                    <a:lnTo>
                      <a:pt x="249" y="107"/>
                    </a:lnTo>
                    <a:lnTo>
                      <a:pt x="240" y="117"/>
                    </a:lnTo>
                    <a:lnTo>
                      <a:pt x="237" y="117"/>
                    </a:lnTo>
                    <a:lnTo>
                      <a:pt x="229" y="117"/>
                    </a:lnTo>
                    <a:lnTo>
                      <a:pt x="226" y="113"/>
                    </a:lnTo>
                    <a:lnTo>
                      <a:pt x="222" y="113"/>
                    </a:lnTo>
                    <a:lnTo>
                      <a:pt x="217" y="114"/>
                    </a:lnTo>
                    <a:lnTo>
                      <a:pt x="197" y="92"/>
                    </a:lnTo>
                    <a:lnTo>
                      <a:pt x="184" y="93"/>
                    </a:lnTo>
                    <a:lnTo>
                      <a:pt x="171" y="92"/>
                    </a:lnTo>
                    <a:lnTo>
                      <a:pt x="168" y="94"/>
                    </a:lnTo>
                    <a:lnTo>
                      <a:pt x="163" y="100"/>
                    </a:lnTo>
                    <a:lnTo>
                      <a:pt x="162" y="95"/>
                    </a:lnTo>
                    <a:lnTo>
                      <a:pt x="156" y="103"/>
                    </a:lnTo>
                    <a:lnTo>
                      <a:pt x="149" y="113"/>
                    </a:lnTo>
                    <a:lnTo>
                      <a:pt x="141" y="108"/>
                    </a:lnTo>
                    <a:lnTo>
                      <a:pt x="132" y="106"/>
                    </a:lnTo>
                    <a:lnTo>
                      <a:pt x="128" y="106"/>
                    </a:lnTo>
                    <a:lnTo>
                      <a:pt x="118" y="103"/>
                    </a:lnTo>
                    <a:lnTo>
                      <a:pt x="115" y="106"/>
                    </a:lnTo>
                    <a:lnTo>
                      <a:pt x="109" y="92"/>
                    </a:lnTo>
                    <a:lnTo>
                      <a:pt x="98" y="80"/>
                    </a:lnTo>
                    <a:lnTo>
                      <a:pt x="90" y="63"/>
                    </a:lnTo>
                    <a:lnTo>
                      <a:pt x="81" y="55"/>
                    </a:lnTo>
                    <a:lnTo>
                      <a:pt x="74" y="47"/>
                    </a:lnTo>
                    <a:lnTo>
                      <a:pt x="58" y="47"/>
                    </a:lnTo>
                    <a:lnTo>
                      <a:pt x="45" y="51"/>
                    </a:lnTo>
                    <a:lnTo>
                      <a:pt x="37" y="46"/>
                    </a:lnTo>
                    <a:lnTo>
                      <a:pt x="24" y="42"/>
                    </a:lnTo>
                    <a:lnTo>
                      <a:pt x="16" y="36"/>
                    </a:lnTo>
                    <a:lnTo>
                      <a:pt x="16" y="21"/>
                    </a:lnTo>
                    <a:lnTo>
                      <a:pt x="18" y="12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333399"/>
              </a:solidFill>
              <a:ln w="12700" cap="rnd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1800" name="Freeform 20">
                <a:extLst>
                  <a:ext uri="{FF2B5EF4-FFF2-40B4-BE49-F238E27FC236}">
                    <a16:creationId xmlns:a16="http://schemas.microsoft.com/office/drawing/2014/main" id="{57E3A620-55A6-48C5-90E9-22E3AC42096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78" y="2321"/>
                <a:ext cx="152" cy="158"/>
              </a:xfrm>
              <a:custGeom>
                <a:avLst/>
                <a:gdLst>
                  <a:gd name="T0" fmla="*/ 0 w 152"/>
                  <a:gd name="T1" fmla="*/ 4 h 158"/>
                  <a:gd name="T2" fmla="*/ 14 w 152"/>
                  <a:gd name="T3" fmla="*/ 0 h 158"/>
                  <a:gd name="T4" fmla="*/ 33 w 152"/>
                  <a:gd name="T5" fmla="*/ 7 h 158"/>
                  <a:gd name="T6" fmla="*/ 36 w 152"/>
                  <a:gd name="T7" fmla="*/ 13 h 158"/>
                  <a:gd name="T8" fmla="*/ 36 w 152"/>
                  <a:gd name="T9" fmla="*/ 18 h 158"/>
                  <a:gd name="T10" fmla="*/ 39 w 152"/>
                  <a:gd name="T11" fmla="*/ 19 h 158"/>
                  <a:gd name="T12" fmla="*/ 39 w 152"/>
                  <a:gd name="T13" fmla="*/ 21 h 158"/>
                  <a:gd name="T14" fmla="*/ 46 w 152"/>
                  <a:gd name="T15" fmla="*/ 23 h 158"/>
                  <a:gd name="T16" fmla="*/ 46 w 152"/>
                  <a:gd name="T17" fmla="*/ 28 h 158"/>
                  <a:gd name="T18" fmla="*/ 65 w 152"/>
                  <a:gd name="T19" fmla="*/ 45 h 158"/>
                  <a:gd name="T20" fmla="*/ 67 w 152"/>
                  <a:gd name="T21" fmla="*/ 45 h 158"/>
                  <a:gd name="T22" fmla="*/ 70 w 152"/>
                  <a:gd name="T23" fmla="*/ 49 h 158"/>
                  <a:gd name="T24" fmla="*/ 72 w 152"/>
                  <a:gd name="T25" fmla="*/ 54 h 158"/>
                  <a:gd name="T26" fmla="*/ 74 w 152"/>
                  <a:gd name="T27" fmla="*/ 54 h 158"/>
                  <a:gd name="T28" fmla="*/ 88 w 152"/>
                  <a:gd name="T29" fmla="*/ 59 h 158"/>
                  <a:gd name="T30" fmla="*/ 112 w 152"/>
                  <a:gd name="T31" fmla="*/ 62 h 158"/>
                  <a:gd name="T32" fmla="*/ 113 w 152"/>
                  <a:gd name="T33" fmla="*/ 81 h 158"/>
                  <a:gd name="T34" fmla="*/ 118 w 152"/>
                  <a:gd name="T35" fmla="*/ 85 h 158"/>
                  <a:gd name="T36" fmla="*/ 117 w 152"/>
                  <a:gd name="T37" fmla="*/ 92 h 158"/>
                  <a:gd name="T38" fmla="*/ 131 w 152"/>
                  <a:gd name="T39" fmla="*/ 101 h 158"/>
                  <a:gd name="T40" fmla="*/ 143 w 152"/>
                  <a:gd name="T41" fmla="*/ 107 h 158"/>
                  <a:gd name="T42" fmla="*/ 143 w 152"/>
                  <a:gd name="T43" fmla="*/ 138 h 158"/>
                  <a:gd name="T44" fmla="*/ 151 w 152"/>
                  <a:gd name="T45" fmla="*/ 152 h 158"/>
                  <a:gd name="T46" fmla="*/ 146 w 152"/>
                  <a:gd name="T47" fmla="*/ 155 h 158"/>
                  <a:gd name="T48" fmla="*/ 138 w 152"/>
                  <a:gd name="T49" fmla="*/ 157 h 158"/>
                  <a:gd name="T50" fmla="*/ 137 w 152"/>
                  <a:gd name="T51" fmla="*/ 146 h 158"/>
                  <a:gd name="T52" fmla="*/ 123 w 152"/>
                  <a:gd name="T53" fmla="*/ 157 h 158"/>
                  <a:gd name="T54" fmla="*/ 113 w 152"/>
                  <a:gd name="T55" fmla="*/ 141 h 158"/>
                  <a:gd name="T56" fmla="*/ 106 w 152"/>
                  <a:gd name="T57" fmla="*/ 128 h 158"/>
                  <a:gd name="T58" fmla="*/ 91 w 152"/>
                  <a:gd name="T59" fmla="*/ 113 h 158"/>
                  <a:gd name="T60" fmla="*/ 85 w 152"/>
                  <a:gd name="T61" fmla="*/ 113 h 158"/>
                  <a:gd name="T62" fmla="*/ 71 w 152"/>
                  <a:gd name="T63" fmla="*/ 105 h 158"/>
                  <a:gd name="T64" fmla="*/ 68 w 152"/>
                  <a:gd name="T65" fmla="*/ 96 h 158"/>
                  <a:gd name="T66" fmla="*/ 68 w 152"/>
                  <a:gd name="T67" fmla="*/ 91 h 158"/>
                  <a:gd name="T68" fmla="*/ 56 w 152"/>
                  <a:gd name="T69" fmla="*/ 67 h 158"/>
                  <a:gd name="T70" fmla="*/ 50 w 152"/>
                  <a:gd name="T71" fmla="*/ 54 h 158"/>
                  <a:gd name="T72" fmla="*/ 34 w 152"/>
                  <a:gd name="T73" fmla="*/ 41 h 158"/>
                  <a:gd name="T74" fmla="*/ 13 w 152"/>
                  <a:gd name="T75" fmla="*/ 21 h 158"/>
                  <a:gd name="T76" fmla="*/ 0 w 152"/>
                  <a:gd name="T77" fmla="*/ 4 h 158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152"/>
                  <a:gd name="T118" fmla="*/ 0 h 158"/>
                  <a:gd name="T119" fmla="*/ 152 w 152"/>
                  <a:gd name="T120" fmla="*/ 158 h 158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152" h="158">
                    <a:moveTo>
                      <a:pt x="0" y="4"/>
                    </a:moveTo>
                    <a:lnTo>
                      <a:pt x="14" y="0"/>
                    </a:lnTo>
                    <a:lnTo>
                      <a:pt x="33" y="7"/>
                    </a:lnTo>
                    <a:lnTo>
                      <a:pt x="36" y="13"/>
                    </a:lnTo>
                    <a:lnTo>
                      <a:pt x="36" y="18"/>
                    </a:lnTo>
                    <a:lnTo>
                      <a:pt x="39" y="19"/>
                    </a:lnTo>
                    <a:lnTo>
                      <a:pt x="39" y="21"/>
                    </a:lnTo>
                    <a:lnTo>
                      <a:pt x="46" y="23"/>
                    </a:lnTo>
                    <a:lnTo>
                      <a:pt x="46" y="28"/>
                    </a:lnTo>
                    <a:lnTo>
                      <a:pt x="65" y="45"/>
                    </a:lnTo>
                    <a:lnTo>
                      <a:pt x="67" y="45"/>
                    </a:lnTo>
                    <a:lnTo>
                      <a:pt x="70" y="49"/>
                    </a:lnTo>
                    <a:lnTo>
                      <a:pt x="72" y="54"/>
                    </a:lnTo>
                    <a:lnTo>
                      <a:pt x="74" y="54"/>
                    </a:lnTo>
                    <a:lnTo>
                      <a:pt x="88" y="59"/>
                    </a:lnTo>
                    <a:lnTo>
                      <a:pt x="112" y="62"/>
                    </a:lnTo>
                    <a:lnTo>
                      <a:pt x="113" y="81"/>
                    </a:lnTo>
                    <a:lnTo>
                      <a:pt x="118" y="85"/>
                    </a:lnTo>
                    <a:lnTo>
                      <a:pt x="117" y="92"/>
                    </a:lnTo>
                    <a:lnTo>
                      <a:pt x="131" y="101"/>
                    </a:lnTo>
                    <a:lnTo>
                      <a:pt x="143" y="107"/>
                    </a:lnTo>
                    <a:lnTo>
                      <a:pt x="143" y="138"/>
                    </a:lnTo>
                    <a:lnTo>
                      <a:pt x="151" y="152"/>
                    </a:lnTo>
                    <a:lnTo>
                      <a:pt x="146" y="155"/>
                    </a:lnTo>
                    <a:lnTo>
                      <a:pt x="138" y="157"/>
                    </a:lnTo>
                    <a:lnTo>
                      <a:pt x="137" y="146"/>
                    </a:lnTo>
                    <a:lnTo>
                      <a:pt x="123" y="157"/>
                    </a:lnTo>
                    <a:lnTo>
                      <a:pt x="113" y="141"/>
                    </a:lnTo>
                    <a:lnTo>
                      <a:pt x="106" y="128"/>
                    </a:lnTo>
                    <a:lnTo>
                      <a:pt x="91" y="113"/>
                    </a:lnTo>
                    <a:lnTo>
                      <a:pt x="85" y="113"/>
                    </a:lnTo>
                    <a:lnTo>
                      <a:pt x="71" y="105"/>
                    </a:lnTo>
                    <a:lnTo>
                      <a:pt x="68" y="96"/>
                    </a:lnTo>
                    <a:lnTo>
                      <a:pt x="68" y="91"/>
                    </a:lnTo>
                    <a:lnTo>
                      <a:pt x="56" y="67"/>
                    </a:lnTo>
                    <a:lnTo>
                      <a:pt x="50" y="54"/>
                    </a:lnTo>
                    <a:lnTo>
                      <a:pt x="34" y="41"/>
                    </a:lnTo>
                    <a:lnTo>
                      <a:pt x="13" y="21"/>
                    </a:lnTo>
                    <a:lnTo>
                      <a:pt x="0" y="4"/>
                    </a:lnTo>
                  </a:path>
                </a:pathLst>
              </a:custGeom>
              <a:solidFill>
                <a:srgbClr val="333399"/>
              </a:solidFill>
              <a:ln w="12700" cap="rnd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1801" name="Freeform 21">
                <a:extLst>
                  <a:ext uri="{FF2B5EF4-FFF2-40B4-BE49-F238E27FC236}">
                    <a16:creationId xmlns:a16="http://schemas.microsoft.com/office/drawing/2014/main" id="{9D21157B-B8C5-4F87-87E7-611AC708D2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46" y="2155"/>
                <a:ext cx="148" cy="174"/>
              </a:xfrm>
              <a:custGeom>
                <a:avLst/>
                <a:gdLst>
                  <a:gd name="T0" fmla="*/ 10 w 148"/>
                  <a:gd name="T1" fmla="*/ 0 h 174"/>
                  <a:gd name="T2" fmla="*/ 23 w 148"/>
                  <a:gd name="T3" fmla="*/ 0 h 174"/>
                  <a:gd name="T4" fmla="*/ 37 w 148"/>
                  <a:gd name="T5" fmla="*/ 18 h 174"/>
                  <a:gd name="T6" fmla="*/ 34 w 148"/>
                  <a:gd name="T7" fmla="*/ 34 h 174"/>
                  <a:gd name="T8" fmla="*/ 43 w 148"/>
                  <a:gd name="T9" fmla="*/ 41 h 174"/>
                  <a:gd name="T10" fmla="*/ 46 w 148"/>
                  <a:gd name="T11" fmla="*/ 52 h 174"/>
                  <a:gd name="T12" fmla="*/ 57 w 148"/>
                  <a:gd name="T13" fmla="*/ 58 h 174"/>
                  <a:gd name="T14" fmla="*/ 68 w 148"/>
                  <a:gd name="T15" fmla="*/ 59 h 174"/>
                  <a:gd name="T16" fmla="*/ 85 w 148"/>
                  <a:gd name="T17" fmla="*/ 67 h 174"/>
                  <a:gd name="T18" fmla="*/ 97 w 148"/>
                  <a:gd name="T19" fmla="*/ 79 h 174"/>
                  <a:gd name="T20" fmla="*/ 99 w 148"/>
                  <a:gd name="T21" fmla="*/ 79 h 174"/>
                  <a:gd name="T22" fmla="*/ 113 w 148"/>
                  <a:gd name="T23" fmla="*/ 87 h 174"/>
                  <a:gd name="T24" fmla="*/ 113 w 148"/>
                  <a:gd name="T25" fmla="*/ 107 h 174"/>
                  <a:gd name="T26" fmla="*/ 117 w 148"/>
                  <a:gd name="T27" fmla="*/ 118 h 174"/>
                  <a:gd name="T28" fmla="*/ 122 w 148"/>
                  <a:gd name="T29" fmla="*/ 124 h 174"/>
                  <a:gd name="T30" fmla="*/ 126 w 148"/>
                  <a:gd name="T31" fmla="*/ 128 h 174"/>
                  <a:gd name="T32" fmla="*/ 133 w 148"/>
                  <a:gd name="T33" fmla="*/ 136 h 174"/>
                  <a:gd name="T34" fmla="*/ 136 w 148"/>
                  <a:gd name="T35" fmla="*/ 145 h 174"/>
                  <a:gd name="T36" fmla="*/ 147 w 148"/>
                  <a:gd name="T37" fmla="*/ 151 h 174"/>
                  <a:gd name="T38" fmla="*/ 145 w 148"/>
                  <a:gd name="T39" fmla="*/ 160 h 174"/>
                  <a:gd name="T40" fmla="*/ 134 w 148"/>
                  <a:gd name="T41" fmla="*/ 161 h 174"/>
                  <a:gd name="T42" fmla="*/ 131 w 148"/>
                  <a:gd name="T43" fmla="*/ 154 h 174"/>
                  <a:gd name="T44" fmla="*/ 122 w 148"/>
                  <a:gd name="T45" fmla="*/ 154 h 174"/>
                  <a:gd name="T46" fmla="*/ 122 w 148"/>
                  <a:gd name="T47" fmla="*/ 173 h 174"/>
                  <a:gd name="T48" fmla="*/ 114 w 148"/>
                  <a:gd name="T49" fmla="*/ 173 h 174"/>
                  <a:gd name="T50" fmla="*/ 105 w 148"/>
                  <a:gd name="T51" fmla="*/ 164 h 174"/>
                  <a:gd name="T52" fmla="*/ 100 w 148"/>
                  <a:gd name="T53" fmla="*/ 160 h 174"/>
                  <a:gd name="T54" fmla="*/ 100 w 148"/>
                  <a:gd name="T55" fmla="*/ 149 h 174"/>
                  <a:gd name="T56" fmla="*/ 88 w 148"/>
                  <a:gd name="T57" fmla="*/ 149 h 174"/>
                  <a:gd name="T58" fmla="*/ 83 w 148"/>
                  <a:gd name="T59" fmla="*/ 160 h 174"/>
                  <a:gd name="T60" fmla="*/ 79 w 148"/>
                  <a:gd name="T61" fmla="*/ 149 h 174"/>
                  <a:gd name="T62" fmla="*/ 78 w 148"/>
                  <a:gd name="T63" fmla="*/ 140 h 174"/>
                  <a:gd name="T64" fmla="*/ 93 w 148"/>
                  <a:gd name="T65" fmla="*/ 136 h 174"/>
                  <a:gd name="T66" fmla="*/ 102 w 148"/>
                  <a:gd name="T67" fmla="*/ 139 h 174"/>
                  <a:gd name="T68" fmla="*/ 103 w 148"/>
                  <a:gd name="T69" fmla="*/ 122 h 174"/>
                  <a:gd name="T70" fmla="*/ 95 w 148"/>
                  <a:gd name="T71" fmla="*/ 116 h 174"/>
                  <a:gd name="T72" fmla="*/ 89 w 148"/>
                  <a:gd name="T73" fmla="*/ 102 h 174"/>
                  <a:gd name="T74" fmla="*/ 85 w 148"/>
                  <a:gd name="T75" fmla="*/ 85 h 174"/>
                  <a:gd name="T76" fmla="*/ 69 w 148"/>
                  <a:gd name="T77" fmla="*/ 80 h 174"/>
                  <a:gd name="T78" fmla="*/ 63 w 148"/>
                  <a:gd name="T79" fmla="*/ 71 h 174"/>
                  <a:gd name="T80" fmla="*/ 49 w 148"/>
                  <a:gd name="T81" fmla="*/ 67 h 174"/>
                  <a:gd name="T82" fmla="*/ 57 w 148"/>
                  <a:gd name="T83" fmla="*/ 84 h 174"/>
                  <a:gd name="T84" fmla="*/ 43 w 148"/>
                  <a:gd name="T85" fmla="*/ 91 h 174"/>
                  <a:gd name="T86" fmla="*/ 34 w 148"/>
                  <a:gd name="T87" fmla="*/ 72 h 174"/>
                  <a:gd name="T88" fmla="*/ 26 w 148"/>
                  <a:gd name="T89" fmla="*/ 68 h 174"/>
                  <a:gd name="T90" fmla="*/ 26 w 148"/>
                  <a:gd name="T91" fmla="*/ 59 h 174"/>
                  <a:gd name="T92" fmla="*/ 17 w 148"/>
                  <a:gd name="T93" fmla="*/ 47 h 174"/>
                  <a:gd name="T94" fmla="*/ 6 w 148"/>
                  <a:gd name="T95" fmla="*/ 41 h 174"/>
                  <a:gd name="T96" fmla="*/ 0 w 148"/>
                  <a:gd name="T97" fmla="*/ 33 h 174"/>
                  <a:gd name="T98" fmla="*/ 3 w 148"/>
                  <a:gd name="T99" fmla="*/ 27 h 174"/>
                  <a:gd name="T100" fmla="*/ 11 w 148"/>
                  <a:gd name="T101" fmla="*/ 31 h 174"/>
                  <a:gd name="T102" fmla="*/ 14 w 148"/>
                  <a:gd name="T103" fmla="*/ 24 h 174"/>
                  <a:gd name="T104" fmla="*/ 11 w 148"/>
                  <a:gd name="T105" fmla="*/ 13 h 174"/>
                  <a:gd name="T106" fmla="*/ 10 w 148"/>
                  <a:gd name="T107" fmla="*/ 0 h 174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48"/>
                  <a:gd name="T163" fmla="*/ 0 h 174"/>
                  <a:gd name="T164" fmla="*/ 148 w 148"/>
                  <a:gd name="T165" fmla="*/ 174 h 174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48" h="174">
                    <a:moveTo>
                      <a:pt x="10" y="0"/>
                    </a:moveTo>
                    <a:lnTo>
                      <a:pt x="23" y="0"/>
                    </a:lnTo>
                    <a:lnTo>
                      <a:pt x="37" y="18"/>
                    </a:lnTo>
                    <a:lnTo>
                      <a:pt x="34" y="34"/>
                    </a:lnTo>
                    <a:lnTo>
                      <a:pt x="43" y="41"/>
                    </a:lnTo>
                    <a:lnTo>
                      <a:pt x="46" y="52"/>
                    </a:lnTo>
                    <a:lnTo>
                      <a:pt x="57" y="58"/>
                    </a:lnTo>
                    <a:lnTo>
                      <a:pt x="68" y="59"/>
                    </a:lnTo>
                    <a:lnTo>
                      <a:pt x="85" y="67"/>
                    </a:lnTo>
                    <a:lnTo>
                      <a:pt x="97" y="79"/>
                    </a:lnTo>
                    <a:lnTo>
                      <a:pt x="99" y="79"/>
                    </a:lnTo>
                    <a:lnTo>
                      <a:pt x="113" y="87"/>
                    </a:lnTo>
                    <a:lnTo>
                      <a:pt x="113" y="107"/>
                    </a:lnTo>
                    <a:lnTo>
                      <a:pt x="117" y="118"/>
                    </a:lnTo>
                    <a:lnTo>
                      <a:pt x="122" y="124"/>
                    </a:lnTo>
                    <a:lnTo>
                      <a:pt x="126" y="128"/>
                    </a:lnTo>
                    <a:lnTo>
                      <a:pt x="133" y="136"/>
                    </a:lnTo>
                    <a:lnTo>
                      <a:pt x="136" y="145"/>
                    </a:lnTo>
                    <a:lnTo>
                      <a:pt x="147" y="151"/>
                    </a:lnTo>
                    <a:lnTo>
                      <a:pt x="145" y="160"/>
                    </a:lnTo>
                    <a:lnTo>
                      <a:pt x="134" y="161"/>
                    </a:lnTo>
                    <a:lnTo>
                      <a:pt x="131" y="154"/>
                    </a:lnTo>
                    <a:lnTo>
                      <a:pt x="122" y="154"/>
                    </a:lnTo>
                    <a:lnTo>
                      <a:pt x="122" y="173"/>
                    </a:lnTo>
                    <a:lnTo>
                      <a:pt x="114" y="173"/>
                    </a:lnTo>
                    <a:lnTo>
                      <a:pt x="105" y="164"/>
                    </a:lnTo>
                    <a:lnTo>
                      <a:pt x="100" y="160"/>
                    </a:lnTo>
                    <a:lnTo>
                      <a:pt x="100" y="149"/>
                    </a:lnTo>
                    <a:lnTo>
                      <a:pt x="88" y="149"/>
                    </a:lnTo>
                    <a:lnTo>
                      <a:pt x="83" y="160"/>
                    </a:lnTo>
                    <a:lnTo>
                      <a:pt x="79" y="149"/>
                    </a:lnTo>
                    <a:lnTo>
                      <a:pt x="78" y="140"/>
                    </a:lnTo>
                    <a:lnTo>
                      <a:pt x="93" y="136"/>
                    </a:lnTo>
                    <a:lnTo>
                      <a:pt x="102" y="139"/>
                    </a:lnTo>
                    <a:lnTo>
                      <a:pt x="103" y="122"/>
                    </a:lnTo>
                    <a:lnTo>
                      <a:pt x="95" y="116"/>
                    </a:lnTo>
                    <a:lnTo>
                      <a:pt x="89" y="102"/>
                    </a:lnTo>
                    <a:lnTo>
                      <a:pt x="85" y="85"/>
                    </a:lnTo>
                    <a:lnTo>
                      <a:pt x="69" y="80"/>
                    </a:lnTo>
                    <a:lnTo>
                      <a:pt x="63" y="71"/>
                    </a:lnTo>
                    <a:lnTo>
                      <a:pt x="49" y="67"/>
                    </a:lnTo>
                    <a:lnTo>
                      <a:pt x="57" y="84"/>
                    </a:lnTo>
                    <a:lnTo>
                      <a:pt x="43" y="91"/>
                    </a:lnTo>
                    <a:lnTo>
                      <a:pt x="34" y="72"/>
                    </a:lnTo>
                    <a:lnTo>
                      <a:pt x="26" y="68"/>
                    </a:lnTo>
                    <a:lnTo>
                      <a:pt x="26" y="59"/>
                    </a:lnTo>
                    <a:lnTo>
                      <a:pt x="17" y="47"/>
                    </a:lnTo>
                    <a:lnTo>
                      <a:pt x="6" y="41"/>
                    </a:lnTo>
                    <a:lnTo>
                      <a:pt x="0" y="33"/>
                    </a:lnTo>
                    <a:lnTo>
                      <a:pt x="3" y="27"/>
                    </a:lnTo>
                    <a:lnTo>
                      <a:pt x="11" y="31"/>
                    </a:lnTo>
                    <a:lnTo>
                      <a:pt x="14" y="24"/>
                    </a:lnTo>
                    <a:lnTo>
                      <a:pt x="11" y="13"/>
                    </a:lnTo>
                    <a:lnTo>
                      <a:pt x="10" y="0"/>
                    </a:lnTo>
                  </a:path>
                </a:pathLst>
              </a:custGeom>
              <a:solidFill>
                <a:srgbClr val="333399"/>
              </a:solidFill>
              <a:ln w="12700" cap="rnd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1802" name="Freeform 22">
                <a:extLst>
                  <a:ext uri="{FF2B5EF4-FFF2-40B4-BE49-F238E27FC236}">
                    <a16:creationId xmlns:a16="http://schemas.microsoft.com/office/drawing/2014/main" id="{9CA5D7D5-62D7-4B97-B32D-CB08D22ABE1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12" y="1863"/>
                <a:ext cx="111" cy="146"/>
              </a:xfrm>
              <a:custGeom>
                <a:avLst/>
                <a:gdLst>
                  <a:gd name="T0" fmla="*/ 23 w 111"/>
                  <a:gd name="T1" fmla="*/ 0 h 146"/>
                  <a:gd name="T2" fmla="*/ 44 w 111"/>
                  <a:gd name="T3" fmla="*/ 10 h 146"/>
                  <a:gd name="T4" fmla="*/ 57 w 111"/>
                  <a:gd name="T5" fmla="*/ 19 h 146"/>
                  <a:gd name="T6" fmla="*/ 65 w 111"/>
                  <a:gd name="T7" fmla="*/ 32 h 146"/>
                  <a:gd name="T8" fmla="*/ 72 w 111"/>
                  <a:gd name="T9" fmla="*/ 32 h 146"/>
                  <a:gd name="T10" fmla="*/ 70 w 111"/>
                  <a:gd name="T11" fmla="*/ 40 h 146"/>
                  <a:gd name="T12" fmla="*/ 79 w 111"/>
                  <a:gd name="T13" fmla="*/ 46 h 146"/>
                  <a:gd name="T14" fmla="*/ 85 w 111"/>
                  <a:gd name="T15" fmla="*/ 55 h 146"/>
                  <a:gd name="T16" fmla="*/ 99 w 111"/>
                  <a:gd name="T17" fmla="*/ 71 h 146"/>
                  <a:gd name="T18" fmla="*/ 110 w 111"/>
                  <a:gd name="T19" fmla="*/ 91 h 146"/>
                  <a:gd name="T20" fmla="*/ 90 w 111"/>
                  <a:gd name="T21" fmla="*/ 89 h 146"/>
                  <a:gd name="T22" fmla="*/ 77 w 111"/>
                  <a:gd name="T23" fmla="*/ 86 h 146"/>
                  <a:gd name="T24" fmla="*/ 86 w 111"/>
                  <a:gd name="T25" fmla="*/ 100 h 146"/>
                  <a:gd name="T26" fmla="*/ 86 w 111"/>
                  <a:gd name="T27" fmla="*/ 109 h 146"/>
                  <a:gd name="T28" fmla="*/ 86 w 111"/>
                  <a:gd name="T29" fmla="*/ 117 h 146"/>
                  <a:gd name="T30" fmla="*/ 80 w 111"/>
                  <a:gd name="T31" fmla="*/ 112 h 146"/>
                  <a:gd name="T32" fmla="*/ 74 w 111"/>
                  <a:gd name="T33" fmla="*/ 106 h 146"/>
                  <a:gd name="T34" fmla="*/ 61 w 111"/>
                  <a:gd name="T35" fmla="*/ 97 h 146"/>
                  <a:gd name="T36" fmla="*/ 53 w 111"/>
                  <a:gd name="T37" fmla="*/ 93 h 146"/>
                  <a:gd name="T38" fmla="*/ 43 w 111"/>
                  <a:gd name="T39" fmla="*/ 97 h 146"/>
                  <a:gd name="T40" fmla="*/ 35 w 111"/>
                  <a:gd name="T41" fmla="*/ 100 h 146"/>
                  <a:gd name="T42" fmla="*/ 40 w 111"/>
                  <a:gd name="T43" fmla="*/ 108 h 146"/>
                  <a:gd name="T44" fmla="*/ 51 w 111"/>
                  <a:gd name="T45" fmla="*/ 112 h 146"/>
                  <a:gd name="T46" fmla="*/ 63 w 111"/>
                  <a:gd name="T47" fmla="*/ 118 h 146"/>
                  <a:gd name="T48" fmla="*/ 66 w 111"/>
                  <a:gd name="T49" fmla="*/ 129 h 146"/>
                  <a:gd name="T50" fmla="*/ 65 w 111"/>
                  <a:gd name="T51" fmla="*/ 141 h 146"/>
                  <a:gd name="T52" fmla="*/ 65 w 111"/>
                  <a:gd name="T53" fmla="*/ 145 h 146"/>
                  <a:gd name="T54" fmla="*/ 61 w 111"/>
                  <a:gd name="T55" fmla="*/ 145 h 146"/>
                  <a:gd name="T56" fmla="*/ 53 w 111"/>
                  <a:gd name="T57" fmla="*/ 141 h 146"/>
                  <a:gd name="T58" fmla="*/ 51 w 111"/>
                  <a:gd name="T59" fmla="*/ 139 h 146"/>
                  <a:gd name="T60" fmla="*/ 46 w 111"/>
                  <a:gd name="T61" fmla="*/ 136 h 146"/>
                  <a:gd name="T62" fmla="*/ 43 w 111"/>
                  <a:gd name="T63" fmla="*/ 143 h 146"/>
                  <a:gd name="T64" fmla="*/ 35 w 111"/>
                  <a:gd name="T65" fmla="*/ 145 h 146"/>
                  <a:gd name="T66" fmla="*/ 30 w 111"/>
                  <a:gd name="T67" fmla="*/ 139 h 146"/>
                  <a:gd name="T68" fmla="*/ 30 w 111"/>
                  <a:gd name="T69" fmla="*/ 128 h 146"/>
                  <a:gd name="T70" fmla="*/ 29 w 111"/>
                  <a:gd name="T71" fmla="*/ 119 h 146"/>
                  <a:gd name="T72" fmla="*/ 22 w 111"/>
                  <a:gd name="T73" fmla="*/ 116 h 146"/>
                  <a:gd name="T74" fmla="*/ 14 w 111"/>
                  <a:gd name="T75" fmla="*/ 122 h 146"/>
                  <a:gd name="T76" fmla="*/ 3 w 111"/>
                  <a:gd name="T77" fmla="*/ 122 h 146"/>
                  <a:gd name="T78" fmla="*/ 0 w 111"/>
                  <a:gd name="T79" fmla="*/ 117 h 146"/>
                  <a:gd name="T80" fmla="*/ 3 w 111"/>
                  <a:gd name="T81" fmla="*/ 104 h 146"/>
                  <a:gd name="T82" fmla="*/ 11 w 111"/>
                  <a:gd name="T83" fmla="*/ 95 h 146"/>
                  <a:gd name="T84" fmla="*/ 10 w 111"/>
                  <a:gd name="T85" fmla="*/ 72 h 146"/>
                  <a:gd name="T86" fmla="*/ 10 w 111"/>
                  <a:gd name="T87" fmla="*/ 68 h 146"/>
                  <a:gd name="T88" fmla="*/ 19 w 111"/>
                  <a:gd name="T89" fmla="*/ 65 h 146"/>
                  <a:gd name="T90" fmla="*/ 25 w 111"/>
                  <a:gd name="T91" fmla="*/ 71 h 146"/>
                  <a:gd name="T92" fmla="*/ 39 w 111"/>
                  <a:gd name="T93" fmla="*/ 74 h 146"/>
                  <a:gd name="T94" fmla="*/ 39 w 111"/>
                  <a:gd name="T95" fmla="*/ 64 h 146"/>
                  <a:gd name="T96" fmla="*/ 32 w 111"/>
                  <a:gd name="T97" fmla="*/ 58 h 146"/>
                  <a:gd name="T98" fmla="*/ 30 w 111"/>
                  <a:gd name="T99" fmla="*/ 55 h 146"/>
                  <a:gd name="T100" fmla="*/ 33 w 111"/>
                  <a:gd name="T101" fmla="*/ 55 h 146"/>
                  <a:gd name="T102" fmla="*/ 37 w 111"/>
                  <a:gd name="T103" fmla="*/ 55 h 146"/>
                  <a:gd name="T104" fmla="*/ 40 w 111"/>
                  <a:gd name="T105" fmla="*/ 55 h 146"/>
                  <a:gd name="T106" fmla="*/ 43 w 111"/>
                  <a:gd name="T107" fmla="*/ 55 h 146"/>
                  <a:gd name="T108" fmla="*/ 46 w 111"/>
                  <a:gd name="T109" fmla="*/ 50 h 146"/>
                  <a:gd name="T110" fmla="*/ 45 w 111"/>
                  <a:gd name="T111" fmla="*/ 46 h 146"/>
                  <a:gd name="T112" fmla="*/ 42 w 111"/>
                  <a:gd name="T113" fmla="*/ 36 h 146"/>
                  <a:gd name="T114" fmla="*/ 32 w 111"/>
                  <a:gd name="T115" fmla="*/ 26 h 146"/>
                  <a:gd name="T116" fmla="*/ 22 w 111"/>
                  <a:gd name="T117" fmla="*/ 22 h 146"/>
                  <a:gd name="T118" fmla="*/ 17 w 111"/>
                  <a:gd name="T119" fmla="*/ 14 h 146"/>
                  <a:gd name="T120" fmla="*/ 23 w 111"/>
                  <a:gd name="T121" fmla="*/ 0 h 14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111"/>
                  <a:gd name="T184" fmla="*/ 0 h 146"/>
                  <a:gd name="T185" fmla="*/ 111 w 111"/>
                  <a:gd name="T186" fmla="*/ 146 h 146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111" h="146">
                    <a:moveTo>
                      <a:pt x="23" y="0"/>
                    </a:moveTo>
                    <a:lnTo>
                      <a:pt x="44" y="10"/>
                    </a:lnTo>
                    <a:lnTo>
                      <a:pt x="57" y="19"/>
                    </a:lnTo>
                    <a:lnTo>
                      <a:pt x="65" y="32"/>
                    </a:lnTo>
                    <a:lnTo>
                      <a:pt x="72" y="32"/>
                    </a:lnTo>
                    <a:lnTo>
                      <a:pt x="70" y="40"/>
                    </a:lnTo>
                    <a:lnTo>
                      <a:pt x="79" y="46"/>
                    </a:lnTo>
                    <a:lnTo>
                      <a:pt x="85" y="55"/>
                    </a:lnTo>
                    <a:lnTo>
                      <a:pt x="99" y="71"/>
                    </a:lnTo>
                    <a:lnTo>
                      <a:pt x="110" y="91"/>
                    </a:lnTo>
                    <a:lnTo>
                      <a:pt x="90" y="89"/>
                    </a:lnTo>
                    <a:lnTo>
                      <a:pt x="77" y="86"/>
                    </a:lnTo>
                    <a:lnTo>
                      <a:pt x="86" y="100"/>
                    </a:lnTo>
                    <a:lnTo>
                      <a:pt x="86" y="109"/>
                    </a:lnTo>
                    <a:lnTo>
                      <a:pt x="86" y="117"/>
                    </a:lnTo>
                    <a:lnTo>
                      <a:pt x="80" y="112"/>
                    </a:lnTo>
                    <a:lnTo>
                      <a:pt x="74" y="106"/>
                    </a:lnTo>
                    <a:lnTo>
                      <a:pt x="61" y="97"/>
                    </a:lnTo>
                    <a:lnTo>
                      <a:pt x="53" y="93"/>
                    </a:lnTo>
                    <a:lnTo>
                      <a:pt x="43" y="97"/>
                    </a:lnTo>
                    <a:lnTo>
                      <a:pt x="35" y="100"/>
                    </a:lnTo>
                    <a:lnTo>
                      <a:pt x="40" y="108"/>
                    </a:lnTo>
                    <a:lnTo>
                      <a:pt x="51" y="112"/>
                    </a:lnTo>
                    <a:lnTo>
                      <a:pt x="63" y="118"/>
                    </a:lnTo>
                    <a:lnTo>
                      <a:pt x="66" y="129"/>
                    </a:lnTo>
                    <a:lnTo>
                      <a:pt x="65" y="141"/>
                    </a:lnTo>
                    <a:lnTo>
                      <a:pt x="65" y="145"/>
                    </a:lnTo>
                    <a:lnTo>
                      <a:pt x="61" y="145"/>
                    </a:lnTo>
                    <a:lnTo>
                      <a:pt x="53" y="141"/>
                    </a:lnTo>
                    <a:lnTo>
                      <a:pt x="51" y="139"/>
                    </a:lnTo>
                    <a:lnTo>
                      <a:pt x="46" y="136"/>
                    </a:lnTo>
                    <a:lnTo>
                      <a:pt x="43" y="143"/>
                    </a:lnTo>
                    <a:lnTo>
                      <a:pt x="35" y="145"/>
                    </a:lnTo>
                    <a:lnTo>
                      <a:pt x="30" y="139"/>
                    </a:lnTo>
                    <a:lnTo>
                      <a:pt x="30" y="128"/>
                    </a:lnTo>
                    <a:lnTo>
                      <a:pt x="29" y="119"/>
                    </a:lnTo>
                    <a:lnTo>
                      <a:pt x="22" y="116"/>
                    </a:lnTo>
                    <a:lnTo>
                      <a:pt x="14" y="122"/>
                    </a:lnTo>
                    <a:lnTo>
                      <a:pt x="3" y="122"/>
                    </a:lnTo>
                    <a:lnTo>
                      <a:pt x="0" y="117"/>
                    </a:lnTo>
                    <a:lnTo>
                      <a:pt x="3" y="104"/>
                    </a:lnTo>
                    <a:lnTo>
                      <a:pt x="11" y="95"/>
                    </a:lnTo>
                    <a:lnTo>
                      <a:pt x="10" y="72"/>
                    </a:lnTo>
                    <a:lnTo>
                      <a:pt x="10" y="68"/>
                    </a:lnTo>
                    <a:lnTo>
                      <a:pt x="19" y="65"/>
                    </a:lnTo>
                    <a:lnTo>
                      <a:pt x="25" y="71"/>
                    </a:lnTo>
                    <a:lnTo>
                      <a:pt x="39" y="74"/>
                    </a:lnTo>
                    <a:lnTo>
                      <a:pt x="39" y="64"/>
                    </a:lnTo>
                    <a:lnTo>
                      <a:pt x="32" y="58"/>
                    </a:lnTo>
                    <a:lnTo>
                      <a:pt x="30" y="55"/>
                    </a:lnTo>
                    <a:lnTo>
                      <a:pt x="33" y="55"/>
                    </a:lnTo>
                    <a:lnTo>
                      <a:pt x="37" y="55"/>
                    </a:lnTo>
                    <a:lnTo>
                      <a:pt x="40" y="55"/>
                    </a:lnTo>
                    <a:lnTo>
                      <a:pt x="43" y="55"/>
                    </a:lnTo>
                    <a:lnTo>
                      <a:pt x="46" y="50"/>
                    </a:lnTo>
                    <a:lnTo>
                      <a:pt x="45" y="46"/>
                    </a:lnTo>
                    <a:lnTo>
                      <a:pt x="42" y="36"/>
                    </a:lnTo>
                    <a:lnTo>
                      <a:pt x="32" y="26"/>
                    </a:lnTo>
                    <a:lnTo>
                      <a:pt x="22" y="22"/>
                    </a:lnTo>
                    <a:lnTo>
                      <a:pt x="17" y="14"/>
                    </a:lnTo>
                    <a:lnTo>
                      <a:pt x="23" y="0"/>
                    </a:lnTo>
                  </a:path>
                </a:pathLst>
              </a:custGeom>
              <a:solidFill>
                <a:srgbClr val="333399"/>
              </a:solidFill>
              <a:ln w="12700" cap="rnd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1803" name="Freeform 23">
                <a:extLst>
                  <a:ext uri="{FF2B5EF4-FFF2-40B4-BE49-F238E27FC236}">
                    <a16:creationId xmlns:a16="http://schemas.microsoft.com/office/drawing/2014/main" id="{903B8BEA-4A7C-49CA-8932-AED704E795F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90" y="1687"/>
                <a:ext cx="119" cy="122"/>
              </a:xfrm>
              <a:custGeom>
                <a:avLst/>
                <a:gdLst>
                  <a:gd name="T0" fmla="*/ 0 w 119"/>
                  <a:gd name="T1" fmla="*/ 0 h 122"/>
                  <a:gd name="T2" fmla="*/ 11 w 119"/>
                  <a:gd name="T3" fmla="*/ 0 h 122"/>
                  <a:gd name="T4" fmla="*/ 14 w 119"/>
                  <a:gd name="T5" fmla="*/ 8 h 122"/>
                  <a:gd name="T6" fmla="*/ 31 w 119"/>
                  <a:gd name="T7" fmla="*/ 21 h 122"/>
                  <a:gd name="T8" fmla="*/ 37 w 119"/>
                  <a:gd name="T9" fmla="*/ 35 h 122"/>
                  <a:gd name="T10" fmla="*/ 48 w 119"/>
                  <a:gd name="T11" fmla="*/ 37 h 122"/>
                  <a:gd name="T12" fmla="*/ 57 w 119"/>
                  <a:gd name="T13" fmla="*/ 40 h 122"/>
                  <a:gd name="T14" fmla="*/ 64 w 119"/>
                  <a:gd name="T15" fmla="*/ 45 h 122"/>
                  <a:gd name="T16" fmla="*/ 72 w 119"/>
                  <a:gd name="T17" fmla="*/ 45 h 122"/>
                  <a:gd name="T18" fmla="*/ 82 w 119"/>
                  <a:gd name="T19" fmla="*/ 54 h 122"/>
                  <a:gd name="T20" fmla="*/ 91 w 119"/>
                  <a:gd name="T21" fmla="*/ 61 h 122"/>
                  <a:gd name="T22" fmla="*/ 101 w 119"/>
                  <a:gd name="T23" fmla="*/ 65 h 122"/>
                  <a:gd name="T24" fmla="*/ 99 w 119"/>
                  <a:gd name="T25" fmla="*/ 70 h 122"/>
                  <a:gd name="T26" fmla="*/ 93 w 119"/>
                  <a:gd name="T27" fmla="*/ 73 h 122"/>
                  <a:gd name="T28" fmla="*/ 87 w 119"/>
                  <a:gd name="T29" fmla="*/ 73 h 122"/>
                  <a:gd name="T30" fmla="*/ 85 w 119"/>
                  <a:gd name="T31" fmla="*/ 77 h 122"/>
                  <a:gd name="T32" fmla="*/ 95 w 119"/>
                  <a:gd name="T33" fmla="*/ 85 h 122"/>
                  <a:gd name="T34" fmla="*/ 105 w 119"/>
                  <a:gd name="T35" fmla="*/ 94 h 122"/>
                  <a:gd name="T36" fmla="*/ 118 w 119"/>
                  <a:gd name="T37" fmla="*/ 101 h 122"/>
                  <a:gd name="T38" fmla="*/ 108 w 119"/>
                  <a:gd name="T39" fmla="*/ 112 h 122"/>
                  <a:gd name="T40" fmla="*/ 102 w 119"/>
                  <a:gd name="T41" fmla="*/ 114 h 122"/>
                  <a:gd name="T42" fmla="*/ 103 w 119"/>
                  <a:gd name="T43" fmla="*/ 121 h 122"/>
                  <a:gd name="T44" fmla="*/ 91 w 119"/>
                  <a:gd name="T45" fmla="*/ 121 h 122"/>
                  <a:gd name="T46" fmla="*/ 86 w 119"/>
                  <a:gd name="T47" fmla="*/ 116 h 122"/>
                  <a:gd name="T48" fmla="*/ 75 w 119"/>
                  <a:gd name="T49" fmla="*/ 106 h 122"/>
                  <a:gd name="T50" fmla="*/ 69 w 119"/>
                  <a:gd name="T51" fmla="*/ 95 h 122"/>
                  <a:gd name="T52" fmla="*/ 59 w 119"/>
                  <a:gd name="T53" fmla="*/ 78 h 122"/>
                  <a:gd name="T54" fmla="*/ 46 w 119"/>
                  <a:gd name="T55" fmla="*/ 65 h 122"/>
                  <a:gd name="T56" fmla="*/ 32 w 119"/>
                  <a:gd name="T57" fmla="*/ 46 h 122"/>
                  <a:gd name="T58" fmla="*/ 24 w 119"/>
                  <a:gd name="T59" fmla="*/ 41 h 122"/>
                  <a:gd name="T60" fmla="*/ 15 w 119"/>
                  <a:gd name="T61" fmla="*/ 37 h 122"/>
                  <a:gd name="T62" fmla="*/ 13 w 119"/>
                  <a:gd name="T63" fmla="*/ 26 h 122"/>
                  <a:gd name="T64" fmla="*/ 1 w 119"/>
                  <a:gd name="T65" fmla="*/ 19 h 122"/>
                  <a:gd name="T66" fmla="*/ 1 w 119"/>
                  <a:gd name="T67" fmla="*/ 12 h 122"/>
                  <a:gd name="T68" fmla="*/ 0 w 119"/>
                  <a:gd name="T69" fmla="*/ 0 h 122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119"/>
                  <a:gd name="T106" fmla="*/ 0 h 122"/>
                  <a:gd name="T107" fmla="*/ 119 w 119"/>
                  <a:gd name="T108" fmla="*/ 122 h 122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119" h="122">
                    <a:moveTo>
                      <a:pt x="0" y="0"/>
                    </a:moveTo>
                    <a:lnTo>
                      <a:pt x="11" y="0"/>
                    </a:lnTo>
                    <a:lnTo>
                      <a:pt x="14" y="8"/>
                    </a:lnTo>
                    <a:lnTo>
                      <a:pt x="31" y="21"/>
                    </a:lnTo>
                    <a:lnTo>
                      <a:pt x="37" y="35"/>
                    </a:lnTo>
                    <a:lnTo>
                      <a:pt x="48" y="37"/>
                    </a:lnTo>
                    <a:lnTo>
                      <a:pt x="57" y="40"/>
                    </a:lnTo>
                    <a:lnTo>
                      <a:pt x="64" y="45"/>
                    </a:lnTo>
                    <a:lnTo>
                      <a:pt x="72" y="45"/>
                    </a:lnTo>
                    <a:lnTo>
                      <a:pt x="82" y="54"/>
                    </a:lnTo>
                    <a:lnTo>
                      <a:pt x="91" y="61"/>
                    </a:lnTo>
                    <a:lnTo>
                      <a:pt x="101" y="65"/>
                    </a:lnTo>
                    <a:lnTo>
                      <a:pt x="99" y="70"/>
                    </a:lnTo>
                    <a:lnTo>
                      <a:pt x="93" y="73"/>
                    </a:lnTo>
                    <a:lnTo>
                      <a:pt x="87" y="73"/>
                    </a:lnTo>
                    <a:lnTo>
                      <a:pt x="85" y="77"/>
                    </a:lnTo>
                    <a:lnTo>
                      <a:pt x="95" y="85"/>
                    </a:lnTo>
                    <a:lnTo>
                      <a:pt x="105" y="94"/>
                    </a:lnTo>
                    <a:lnTo>
                      <a:pt x="118" y="101"/>
                    </a:lnTo>
                    <a:lnTo>
                      <a:pt x="108" y="112"/>
                    </a:lnTo>
                    <a:lnTo>
                      <a:pt x="102" y="114"/>
                    </a:lnTo>
                    <a:lnTo>
                      <a:pt x="103" y="121"/>
                    </a:lnTo>
                    <a:lnTo>
                      <a:pt x="91" y="121"/>
                    </a:lnTo>
                    <a:lnTo>
                      <a:pt x="86" y="116"/>
                    </a:lnTo>
                    <a:lnTo>
                      <a:pt x="75" y="106"/>
                    </a:lnTo>
                    <a:lnTo>
                      <a:pt x="69" y="95"/>
                    </a:lnTo>
                    <a:lnTo>
                      <a:pt x="59" y="78"/>
                    </a:lnTo>
                    <a:lnTo>
                      <a:pt x="46" y="65"/>
                    </a:lnTo>
                    <a:lnTo>
                      <a:pt x="32" y="46"/>
                    </a:lnTo>
                    <a:lnTo>
                      <a:pt x="24" y="41"/>
                    </a:lnTo>
                    <a:lnTo>
                      <a:pt x="15" y="37"/>
                    </a:lnTo>
                    <a:lnTo>
                      <a:pt x="13" y="26"/>
                    </a:lnTo>
                    <a:lnTo>
                      <a:pt x="1" y="19"/>
                    </a:lnTo>
                    <a:lnTo>
                      <a:pt x="1" y="12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333399"/>
              </a:solidFill>
              <a:ln w="12700" cap="rnd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</p:grpSp>
        <p:sp>
          <p:nvSpPr>
            <p:cNvPr id="31782" name="Freeform 24">
              <a:extLst>
                <a:ext uri="{FF2B5EF4-FFF2-40B4-BE49-F238E27FC236}">
                  <a16:creationId xmlns:a16="http://schemas.microsoft.com/office/drawing/2014/main" id="{7C993274-819B-4D68-88DA-81877D2BBFC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2" y="1932"/>
              <a:ext cx="855" cy="905"/>
            </a:xfrm>
            <a:custGeom>
              <a:avLst/>
              <a:gdLst>
                <a:gd name="T0" fmla="*/ 653 w 855"/>
                <a:gd name="T1" fmla="*/ 146 h 905"/>
                <a:gd name="T2" fmla="*/ 733 w 855"/>
                <a:gd name="T3" fmla="*/ 294 h 905"/>
                <a:gd name="T4" fmla="*/ 764 w 855"/>
                <a:gd name="T5" fmla="*/ 334 h 905"/>
                <a:gd name="T6" fmla="*/ 834 w 855"/>
                <a:gd name="T7" fmla="*/ 324 h 905"/>
                <a:gd name="T8" fmla="*/ 852 w 855"/>
                <a:gd name="T9" fmla="*/ 360 h 905"/>
                <a:gd name="T10" fmla="*/ 768 w 855"/>
                <a:gd name="T11" fmla="*/ 461 h 905"/>
                <a:gd name="T12" fmla="*/ 700 w 855"/>
                <a:gd name="T13" fmla="*/ 577 h 905"/>
                <a:gd name="T14" fmla="*/ 710 w 855"/>
                <a:gd name="T15" fmla="*/ 620 h 905"/>
                <a:gd name="T16" fmla="*/ 710 w 855"/>
                <a:gd name="T17" fmla="*/ 663 h 905"/>
                <a:gd name="T18" fmla="*/ 679 w 855"/>
                <a:gd name="T19" fmla="*/ 678 h 905"/>
                <a:gd name="T20" fmla="*/ 634 w 855"/>
                <a:gd name="T21" fmla="*/ 736 h 905"/>
                <a:gd name="T22" fmla="*/ 618 w 855"/>
                <a:gd name="T23" fmla="*/ 785 h 905"/>
                <a:gd name="T24" fmla="*/ 574 w 855"/>
                <a:gd name="T25" fmla="*/ 852 h 905"/>
                <a:gd name="T26" fmla="*/ 551 w 855"/>
                <a:gd name="T27" fmla="*/ 868 h 905"/>
                <a:gd name="T28" fmla="*/ 499 w 855"/>
                <a:gd name="T29" fmla="*/ 901 h 905"/>
                <a:gd name="T30" fmla="*/ 435 w 855"/>
                <a:gd name="T31" fmla="*/ 890 h 905"/>
                <a:gd name="T32" fmla="*/ 429 w 855"/>
                <a:gd name="T33" fmla="*/ 857 h 905"/>
                <a:gd name="T34" fmla="*/ 400 w 855"/>
                <a:gd name="T35" fmla="*/ 813 h 905"/>
                <a:gd name="T36" fmla="*/ 395 w 855"/>
                <a:gd name="T37" fmla="*/ 775 h 905"/>
                <a:gd name="T38" fmla="*/ 387 w 855"/>
                <a:gd name="T39" fmla="*/ 750 h 905"/>
                <a:gd name="T40" fmla="*/ 360 w 855"/>
                <a:gd name="T41" fmla="*/ 721 h 905"/>
                <a:gd name="T42" fmla="*/ 343 w 855"/>
                <a:gd name="T43" fmla="*/ 685 h 905"/>
                <a:gd name="T44" fmla="*/ 367 w 855"/>
                <a:gd name="T45" fmla="*/ 623 h 905"/>
                <a:gd name="T46" fmla="*/ 355 w 855"/>
                <a:gd name="T47" fmla="*/ 535 h 905"/>
                <a:gd name="T48" fmla="*/ 318 w 855"/>
                <a:gd name="T49" fmla="*/ 493 h 905"/>
                <a:gd name="T50" fmla="*/ 313 w 855"/>
                <a:gd name="T51" fmla="*/ 424 h 905"/>
                <a:gd name="T52" fmla="*/ 258 w 855"/>
                <a:gd name="T53" fmla="*/ 397 h 905"/>
                <a:gd name="T54" fmla="*/ 187 w 855"/>
                <a:gd name="T55" fmla="*/ 406 h 905"/>
                <a:gd name="T56" fmla="*/ 39 w 855"/>
                <a:gd name="T57" fmla="*/ 350 h 905"/>
                <a:gd name="T58" fmla="*/ 7 w 855"/>
                <a:gd name="T59" fmla="*/ 262 h 905"/>
                <a:gd name="T60" fmla="*/ 33 w 855"/>
                <a:gd name="T61" fmla="*/ 197 h 905"/>
                <a:gd name="T62" fmla="*/ 82 w 855"/>
                <a:gd name="T63" fmla="*/ 129 h 905"/>
                <a:gd name="T64" fmla="*/ 154 w 855"/>
                <a:gd name="T65" fmla="*/ 77 h 905"/>
                <a:gd name="T66" fmla="*/ 209 w 855"/>
                <a:gd name="T67" fmla="*/ 23 h 905"/>
                <a:gd name="T68" fmla="*/ 259 w 855"/>
                <a:gd name="T69" fmla="*/ 36 h 905"/>
                <a:gd name="T70" fmla="*/ 314 w 855"/>
                <a:gd name="T71" fmla="*/ 13 h 905"/>
                <a:gd name="T72" fmla="*/ 352 w 855"/>
                <a:gd name="T73" fmla="*/ 2 h 905"/>
                <a:gd name="T74" fmla="*/ 381 w 855"/>
                <a:gd name="T75" fmla="*/ 30 h 905"/>
                <a:gd name="T76" fmla="*/ 440 w 855"/>
                <a:gd name="T77" fmla="*/ 74 h 905"/>
                <a:gd name="T78" fmla="*/ 480 w 855"/>
                <a:gd name="T79" fmla="*/ 54 h 905"/>
                <a:gd name="T80" fmla="*/ 541 w 855"/>
                <a:gd name="T81" fmla="*/ 69 h 905"/>
                <a:gd name="T82" fmla="*/ 611 w 855"/>
                <a:gd name="T83" fmla="*/ 68 h 905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855"/>
                <a:gd name="T127" fmla="*/ 0 h 905"/>
                <a:gd name="T128" fmla="*/ 855 w 855"/>
                <a:gd name="T129" fmla="*/ 905 h 905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855" h="905">
                  <a:moveTo>
                    <a:pt x="639" y="107"/>
                  </a:moveTo>
                  <a:lnTo>
                    <a:pt x="653" y="146"/>
                  </a:lnTo>
                  <a:lnTo>
                    <a:pt x="679" y="202"/>
                  </a:lnTo>
                  <a:lnTo>
                    <a:pt x="733" y="294"/>
                  </a:lnTo>
                  <a:lnTo>
                    <a:pt x="751" y="308"/>
                  </a:lnTo>
                  <a:lnTo>
                    <a:pt x="764" y="334"/>
                  </a:lnTo>
                  <a:lnTo>
                    <a:pt x="806" y="333"/>
                  </a:lnTo>
                  <a:lnTo>
                    <a:pt x="834" y="324"/>
                  </a:lnTo>
                  <a:lnTo>
                    <a:pt x="854" y="324"/>
                  </a:lnTo>
                  <a:lnTo>
                    <a:pt x="852" y="360"/>
                  </a:lnTo>
                  <a:lnTo>
                    <a:pt x="845" y="380"/>
                  </a:lnTo>
                  <a:lnTo>
                    <a:pt x="768" y="461"/>
                  </a:lnTo>
                  <a:lnTo>
                    <a:pt x="699" y="545"/>
                  </a:lnTo>
                  <a:lnTo>
                    <a:pt x="700" y="577"/>
                  </a:lnTo>
                  <a:lnTo>
                    <a:pt x="720" y="601"/>
                  </a:lnTo>
                  <a:lnTo>
                    <a:pt x="710" y="620"/>
                  </a:lnTo>
                  <a:lnTo>
                    <a:pt x="715" y="645"/>
                  </a:lnTo>
                  <a:lnTo>
                    <a:pt x="710" y="663"/>
                  </a:lnTo>
                  <a:lnTo>
                    <a:pt x="693" y="678"/>
                  </a:lnTo>
                  <a:lnTo>
                    <a:pt x="679" y="678"/>
                  </a:lnTo>
                  <a:lnTo>
                    <a:pt x="655" y="705"/>
                  </a:lnTo>
                  <a:lnTo>
                    <a:pt x="634" y="736"/>
                  </a:lnTo>
                  <a:lnTo>
                    <a:pt x="639" y="769"/>
                  </a:lnTo>
                  <a:lnTo>
                    <a:pt x="618" y="785"/>
                  </a:lnTo>
                  <a:lnTo>
                    <a:pt x="598" y="820"/>
                  </a:lnTo>
                  <a:lnTo>
                    <a:pt x="574" y="852"/>
                  </a:lnTo>
                  <a:lnTo>
                    <a:pt x="561" y="865"/>
                  </a:lnTo>
                  <a:lnTo>
                    <a:pt x="551" y="868"/>
                  </a:lnTo>
                  <a:lnTo>
                    <a:pt x="531" y="889"/>
                  </a:lnTo>
                  <a:lnTo>
                    <a:pt x="499" y="901"/>
                  </a:lnTo>
                  <a:lnTo>
                    <a:pt x="458" y="904"/>
                  </a:lnTo>
                  <a:lnTo>
                    <a:pt x="435" y="890"/>
                  </a:lnTo>
                  <a:lnTo>
                    <a:pt x="433" y="876"/>
                  </a:lnTo>
                  <a:lnTo>
                    <a:pt x="429" y="857"/>
                  </a:lnTo>
                  <a:lnTo>
                    <a:pt x="413" y="848"/>
                  </a:lnTo>
                  <a:lnTo>
                    <a:pt x="400" y="813"/>
                  </a:lnTo>
                  <a:lnTo>
                    <a:pt x="396" y="796"/>
                  </a:lnTo>
                  <a:lnTo>
                    <a:pt x="395" y="775"/>
                  </a:lnTo>
                  <a:lnTo>
                    <a:pt x="388" y="760"/>
                  </a:lnTo>
                  <a:lnTo>
                    <a:pt x="387" y="750"/>
                  </a:lnTo>
                  <a:lnTo>
                    <a:pt x="374" y="734"/>
                  </a:lnTo>
                  <a:lnTo>
                    <a:pt x="360" y="721"/>
                  </a:lnTo>
                  <a:lnTo>
                    <a:pt x="351" y="701"/>
                  </a:lnTo>
                  <a:lnTo>
                    <a:pt x="343" y="685"/>
                  </a:lnTo>
                  <a:lnTo>
                    <a:pt x="347" y="660"/>
                  </a:lnTo>
                  <a:lnTo>
                    <a:pt x="367" y="623"/>
                  </a:lnTo>
                  <a:lnTo>
                    <a:pt x="372" y="581"/>
                  </a:lnTo>
                  <a:lnTo>
                    <a:pt x="355" y="535"/>
                  </a:lnTo>
                  <a:lnTo>
                    <a:pt x="334" y="517"/>
                  </a:lnTo>
                  <a:lnTo>
                    <a:pt x="318" y="493"/>
                  </a:lnTo>
                  <a:lnTo>
                    <a:pt x="324" y="453"/>
                  </a:lnTo>
                  <a:lnTo>
                    <a:pt x="313" y="424"/>
                  </a:lnTo>
                  <a:lnTo>
                    <a:pt x="286" y="420"/>
                  </a:lnTo>
                  <a:lnTo>
                    <a:pt x="258" y="397"/>
                  </a:lnTo>
                  <a:lnTo>
                    <a:pt x="222" y="386"/>
                  </a:lnTo>
                  <a:lnTo>
                    <a:pt x="187" y="406"/>
                  </a:lnTo>
                  <a:lnTo>
                    <a:pt x="92" y="400"/>
                  </a:lnTo>
                  <a:lnTo>
                    <a:pt x="39" y="350"/>
                  </a:lnTo>
                  <a:lnTo>
                    <a:pt x="0" y="283"/>
                  </a:lnTo>
                  <a:lnTo>
                    <a:pt x="7" y="262"/>
                  </a:lnTo>
                  <a:lnTo>
                    <a:pt x="25" y="244"/>
                  </a:lnTo>
                  <a:lnTo>
                    <a:pt x="33" y="197"/>
                  </a:lnTo>
                  <a:lnTo>
                    <a:pt x="46" y="164"/>
                  </a:lnTo>
                  <a:lnTo>
                    <a:pt x="82" y="129"/>
                  </a:lnTo>
                  <a:lnTo>
                    <a:pt x="119" y="114"/>
                  </a:lnTo>
                  <a:lnTo>
                    <a:pt x="154" y="77"/>
                  </a:lnTo>
                  <a:lnTo>
                    <a:pt x="163" y="62"/>
                  </a:lnTo>
                  <a:lnTo>
                    <a:pt x="209" y="23"/>
                  </a:lnTo>
                  <a:lnTo>
                    <a:pt x="238" y="38"/>
                  </a:lnTo>
                  <a:lnTo>
                    <a:pt x="259" y="36"/>
                  </a:lnTo>
                  <a:lnTo>
                    <a:pt x="285" y="15"/>
                  </a:lnTo>
                  <a:lnTo>
                    <a:pt x="314" y="13"/>
                  </a:lnTo>
                  <a:lnTo>
                    <a:pt x="334" y="19"/>
                  </a:lnTo>
                  <a:lnTo>
                    <a:pt x="352" y="2"/>
                  </a:lnTo>
                  <a:lnTo>
                    <a:pt x="375" y="0"/>
                  </a:lnTo>
                  <a:lnTo>
                    <a:pt x="381" y="30"/>
                  </a:lnTo>
                  <a:lnTo>
                    <a:pt x="396" y="53"/>
                  </a:lnTo>
                  <a:lnTo>
                    <a:pt x="440" y="74"/>
                  </a:lnTo>
                  <a:lnTo>
                    <a:pt x="476" y="79"/>
                  </a:lnTo>
                  <a:lnTo>
                    <a:pt x="480" y="54"/>
                  </a:lnTo>
                  <a:lnTo>
                    <a:pt x="507" y="54"/>
                  </a:lnTo>
                  <a:lnTo>
                    <a:pt x="541" y="69"/>
                  </a:lnTo>
                  <a:lnTo>
                    <a:pt x="578" y="77"/>
                  </a:lnTo>
                  <a:lnTo>
                    <a:pt x="611" y="68"/>
                  </a:lnTo>
                  <a:lnTo>
                    <a:pt x="639" y="107"/>
                  </a:lnTo>
                </a:path>
              </a:pathLst>
            </a:custGeom>
            <a:solidFill>
              <a:srgbClr val="333399"/>
            </a:solidFill>
            <a:ln w="12700" cap="rnd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grpSp>
          <p:nvGrpSpPr>
            <p:cNvPr id="31783" name="Group 25">
              <a:extLst>
                <a:ext uri="{FF2B5EF4-FFF2-40B4-BE49-F238E27FC236}">
                  <a16:creationId xmlns:a16="http://schemas.microsoft.com/office/drawing/2014/main" id="{7CA68BAB-22C7-4A24-B658-65128ABD6D6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060" y="1638"/>
              <a:ext cx="117" cy="117"/>
              <a:chOff x="3060" y="1638"/>
              <a:chExt cx="117" cy="117"/>
            </a:xfrm>
          </p:grpSpPr>
          <p:sp>
            <p:nvSpPr>
              <p:cNvPr id="31792" name="Freeform 26">
                <a:extLst>
                  <a:ext uri="{FF2B5EF4-FFF2-40B4-BE49-F238E27FC236}">
                    <a16:creationId xmlns:a16="http://schemas.microsoft.com/office/drawing/2014/main" id="{732952EB-DAEB-47A9-8D3B-2E398C909FD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60" y="1681"/>
                <a:ext cx="54" cy="65"/>
              </a:xfrm>
              <a:custGeom>
                <a:avLst/>
                <a:gdLst>
                  <a:gd name="T0" fmla="*/ 12 w 54"/>
                  <a:gd name="T1" fmla="*/ 19 h 65"/>
                  <a:gd name="T2" fmla="*/ 16 w 54"/>
                  <a:gd name="T3" fmla="*/ 12 h 65"/>
                  <a:gd name="T4" fmla="*/ 25 w 54"/>
                  <a:gd name="T5" fmla="*/ 12 h 65"/>
                  <a:gd name="T6" fmla="*/ 39 w 54"/>
                  <a:gd name="T7" fmla="*/ 0 h 65"/>
                  <a:gd name="T8" fmla="*/ 43 w 54"/>
                  <a:gd name="T9" fmla="*/ 8 h 65"/>
                  <a:gd name="T10" fmla="*/ 50 w 54"/>
                  <a:gd name="T11" fmla="*/ 8 h 65"/>
                  <a:gd name="T12" fmla="*/ 53 w 54"/>
                  <a:gd name="T13" fmla="*/ 12 h 65"/>
                  <a:gd name="T14" fmla="*/ 49 w 54"/>
                  <a:gd name="T15" fmla="*/ 19 h 65"/>
                  <a:gd name="T16" fmla="*/ 43 w 54"/>
                  <a:gd name="T17" fmla="*/ 23 h 65"/>
                  <a:gd name="T18" fmla="*/ 43 w 54"/>
                  <a:gd name="T19" fmla="*/ 27 h 65"/>
                  <a:gd name="T20" fmla="*/ 42 w 54"/>
                  <a:gd name="T21" fmla="*/ 30 h 65"/>
                  <a:gd name="T22" fmla="*/ 40 w 54"/>
                  <a:gd name="T23" fmla="*/ 34 h 65"/>
                  <a:gd name="T24" fmla="*/ 43 w 54"/>
                  <a:gd name="T25" fmla="*/ 39 h 65"/>
                  <a:gd name="T26" fmla="*/ 39 w 54"/>
                  <a:gd name="T27" fmla="*/ 46 h 65"/>
                  <a:gd name="T28" fmla="*/ 36 w 54"/>
                  <a:gd name="T29" fmla="*/ 49 h 65"/>
                  <a:gd name="T30" fmla="*/ 31 w 54"/>
                  <a:gd name="T31" fmla="*/ 49 h 65"/>
                  <a:gd name="T32" fmla="*/ 30 w 54"/>
                  <a:gd name="T33" fmla="*/ 50 h 65"/>
                  <a:gd name="T34" fmla="*/ 29 w 54"/>
                  <a:gd name="T35" fmla="*/ 53 h 65"/>
                  <a:gd name="T36" fmla="*/ 21 w 54"/>
                  <a:gd name="T37" fmla="*/ 55 h 65"/>
                  <a:gd name="T38" fmla="*/ 20 w 54"/>
                  <a:gd name="T39" fmla="*/ 53 h 65"/>
                  <a:gd name="T40" fmla="*/ 14 w 54"/>
                  <a:gd name="T41" fmla="*/ 58 h 65"/>
                  <a:gd name="T42" fmla="*/ 13 w 54"/>
                  <a:gd name="T43" fmla="*/ 59 h 65"/>
                  <a:gd name="T44" fmla="*/ 7 w 54"/>
                  <a:gd name="T45" fmla="*/ 64 h 65"/>
                  <a:gd name="T46" fmla="*/ 4 w 54"/>
                  <a:gd name="T47" fmla="*/ 64 h 65"/>
                  <a:gd name="T48" fmla="*/ 3 w 54"/>
                  <a:gd name="T49" fmla="*/ 60 h 65"/>
                  <a:gd name="T50" fmla="*/ 1 w 54"/>
                  <a:gd name="T51" fmla="*/ 53 h 65"/>
                  <a:gd name="T52" fmla="*/ 0 w 54"/>
                  <a:gd name="T53" fmla="*/ 52 h 65"/>
                  <a:gd name="T54" fmla="*/ 0 w 54"/>
                  <a:gd name="T55" fmla="*/ 47 h 65"/>
                  <a:gd name="T56" fmla="*/ 4 w 54"/>
                  <a:gd name="T57" fmla="*/ 44 h 65"/>
                  <a:gd name="T58" fmla="*/ 8 w 54"/>
                  <a:gd name="T59" fmla="*/ 40 h 65"/>
                  <a:gd name="T60" fmla="*/ 11 w 54"/>
                  <a:gd name="T61" fmla="*/ 36 h 65"/>
                  <a:gd name="T62" fmla="*/ 14 w 54"/>
                  <a:gd name="T63" fmla="*/ 36 h 65"/>
                  <a:gd name="T64" fmla="*/ 17 w 54"/>
                  <a:gd name="T65" fmla="*/ 37 h 65"/>
                  <a:gd name="T66" fmla="*/ 21 w 54"/>
                  <a:gd name="T67" fmla="*/ 36 h 65"/>
                  <a:gd name="T68" fmla="*/ 17 w 54"/>
                  <a:gd name="T69" fmla="*/ 34 h 65"/>
                  <a:gd name="T70" fmla="*/ 12 w 54"/>
                  <a:gd name="T71" fmla="*/ 19 h 65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54"/>
                  <a:gd name="T109" fmla="*/ 0 h 65"/>
                  <a:gd name="T110" fmla="*/ 54 w 54"/>
                  <a:gd name="T111" fmla="*/ 65 h 65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54" h="65">
                    <a:moveTo>
                      <a:pt x="12" y="19"/>
                    </a:moveTo>
                    <a:lnTo>
                      <a:pt x="16" y="12"/>
                    </a:lnTo>
                    <a:lnTo>
                      <a:pt x="25" y="12"/>
                    </a:lnTo>
                    <a:lnTo>
                      <a:pt x="39" y="0"/>
                    </a:lnTo>
                    <a:lnTo>
                      <a:pt x="43" y="8"/>
                    </a:lnTo>
                    <a:lnTo>
                      <a:pt x="50" y="8"/>
                    </a:lnTo>
                    <a:lnTo>
                      <a:pt x="53" y="12"/>
                    </a:lnTo>
                    <a:lnTo>
                      <a:pt x="49" y="19"/>
                    </a:lnTo>
                    <a:lnTo>
                      <a:pt x="43" y="23"/>
                    </a:lnTo>
                    <a:lnTo>
                      <a:pt x="43" y="27"/>
                    </a:lnTo>
                    <a:lnTo>
                      <a:pt x="42" y="30"/>
                    </a:lnTo>
                    <a:lnTo>
                      <a:pt x="40" y="34"/>
                    </a:lnTo>
                    <a:lnTo>
                      <a:pt x="43" y="39"/>
                    </a:lnTo>
                    <a:lnTo>
                      <a:pt x="39" y="46"/>
                    </a:lnTo>
                    <a:lnTo>
                      <a:pt x="36" y="49"/>
                    </a:lnTo>
                    <a:lnTo>
                      <a:pt x="31" y="49"/>
                    </a:lnTo>
                    <a:lnTo>
                      <a:pt x="30" y="50"/>
                    </a:lnTo>
                    <a:lnTo>
                      <a:pt x="29" y="53"/>
                    </a:lnTo>
                    <a:lnTo>
                      <a:pt x="21" y="55"/>
                    </a:lnTo>
                    <a:lnTo>
                      <a:pt x="20" y="53"/>
                    </a:lnTo>
                    <a:lnTo>
                      <a:pt x="14" y="58"/>
                    </a:lnTo>
                    <a:lnTo>
                      <a:pt x="13" y="59"/>
                    </a:lnTo>
                    <a:lnTo>
                      <a:pt x="7" y="64"/>
                    </a:lnTo>
                    <a:lnTo>
                      <a:pt x="4" y="64"/>
                    </a:lnTo>
                    <a:lnTo>
                      <a:pt x="3" y="60"/>
                    </a:lnTo>
                    <a:lnTo>
                      <a:pt x="1" y="53"/>
                    </a:lnTo>
                    <a:lnTo>
                      <a:pt x="0" y="52"/>
                    </a:lnTo>
                    <a:lnTo>
                      <a:pt x="0" y="47"/>
                    </a:lnTo>
                    <a:lnTo>
                      <a:pt x="4" y="44"/>
                    </a:lnTo>
                    <a:lnTo>
                      <a:pt x="8" y="40"/>
                    </a:lnTo>
                    <a:lnTo>
                      <a:pt x="11" y="36"/>
                    </a:lnTo>
                    <a:lnTo>
                      <a:pt x="14" y="36"/>
                    </a:lnTo>
                    <a:lnTo>
                      <a:pt x="17" y="37"/>
                    </a:lnTo>
                    <a:lnTo>
                      <a:pt x="21" y="36"/>
                    </a:lnTo>
                    <a:lnTo>
                      <a:pt x="17" y="34"/>
                    </a:lnTo>
                    <a:lnTo>
                      <a:pt x="12" y="19"/>
                    </a:lnTo>
                  </a:path>
                </a:pathLst>
              </a:custGeom>
              <a:solidFill>
                <a:srgbClr val="333399"/>
              </a:solidFill>
              <a:ln w="12700" cap="rnd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1793" name="Freeform 27">
                <a:extLst>
                  <a:ext uri="{FF2B5EF4-FFF2-40B4-BE49-F238E27FC236}">
                    <a16:creationId xmlns:a16="http://schemas.microsoft.com/office/drawing/2014/main" id="{50337D1F-E86F-4A26-A0FF-306B493704E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10" y="1638"/>
                <a:ext cx="67" cy="117"/>
              </a:xfrm>
              <a:custGeom>
                <a:avLst/>
                <a:gdLst>
                  <a:gd name="T0" fmla="*/ 24 w 67"/>
                  <a:gd name="T1" fmla="*/ 12 h 117"/>
                  <a:gd name="T2" fmla="*/ 40 w 67"/>
                  <a:gd name="T3" fmla="*/ 10 h 117"/>
                  <a:gd name="T4" fmla="*/ 46 w 67"/>
                  <a:gd name="T5" fmla="*/ 7 h 117"/>
                  <a:gd name="T6" fmla="*/ 53 w 67"/>
                  <a:gd name="T7" fmla="*/ 2 h 117"/>
                  <a:gd name="T8" fmla="*/ 66 w 67"/>
                  <a:gd name="T9" fmla="*/ 1 h 117"/>
                  <a:gd name="T10" fmla="*/ 61 w 67"/>
                  <a:gd name="T11" fmla="*/ 10 h 117"/>
                  <a:gd name="T12" fmla="*/ 55 w 67"/>
                  <a:gd name="T13" fmla="*/ 13 h 117"/>
                  <a:gd name="T14" fmla="*/ 47 w 67"/>
                  <a:gd name="T15" fmla="*/ 22 h 117"/>
                  <a:gd name="T16" fmla="*/ 56 w 67"/>
                  <a:gd name="T17" fmla="*/ 22 h 117"/>
                  <a:gd name="T18" fmla="*/ 66 w 67"/>
                  <a:gd name="T19" fmla="*/ 22 h 117"/>
                  <a:gd name="T20" fmla="*/ 59 w 67"/>
                  <a:gd name="T21" fmla="*/ 32 h 117"/>
                  <a:gd name="T22" fmla="*/ 50 w 67"/>
                  <a:gd name="T23" fmla="*/ 35 h 117"/>
                  <a:gd name="T24" fmla="*/ 48 w 67"/>
                  <a:gd name="T25" fmla="*/ 43 h 117"/>
                  <a:gd name="T26" fmla="*/ 56 w 67"/>
                  <a:gd name="T27" fmla="*/ 53 h 117"/>
                  <a:gd name="T28" fmla="*/ 61 w 67"/>
                  <a:gd name="T29" fmla="*/ 62 h 117"/>
                  <a:gd name="T30" fmla="*/ 66 w 67"/>
                  <a:gd name="T31" fmla="*/ 75 h 117"/>
                  <a:gd name="T32" fmla="*/ 62 w 67"/>
                  <a:gd name="T33" fmla="*/ 90 h 117"/>
                  <a:gd name="T34" fmla="*/ 55 w 67"/>
                  <a:gd name="T35" fmla="*/ 97 h 117"/>
                  <a:gd name="T36" fmla="*/ 61 w 67"/>
                  <a:gd name="T37" fmla="*/ 108 h 117"/>
                  <a:gd name="T38" fmla="*/ 46 w 67"/>
                  <a:gd name="T39" fmla="*/ 108 h 117"/>
                  <a:gd name="T40" fmla="*/ 36 w 67"/>
                  <a:gd name="T41" fmla="*/ 107 h 117"/>
                  <a:gd name="T42" fmla="*/ 24 w 67"/>
                  <a:gd name="T43" fmla="*/ 111 h 117"/>
                  <a:gd name="T44" fmla="*/ 17 w 67"/>
                  <a:gd name="T45" fmla="*/ 113 h 117"/>
                  <a:gd name="T46" fmla="*/ 9 w 67"/>
                  <a:gd name="T47" fmla="*/ 114 h 117"/>
                  <a:gd name="T48" fmla="*/ 2 w 67"/>
                  <a:gd name="T49" fmla="*/ 110 h 117"/>
                  <a:gd name="T50" fmla="*/ 0 w 67"/>
                  <a:gd name="T51" fmla="*/ 103 h 117"/>
                  <a:gd name="T52" fmla="*/ 7 w 67"/>
                  <a:gd name="T53" fmla="*/ 95 h 117"/>
                  <a:gd name="T54" fmla="*/ 15 w 67"/>
                  <a:gd name="T55" fmla="*/ 94 h 117"/>
                  <a:gd name="T56" fmla="*/ 10 w 67"/>
                  <a:gd name="T57" fmla="*/ 90 h 117"/>
                  <a:gd name="T58" fmla="*/ 10 w 67"/>
                  <a:gd name="T59" fmla="*/ 83 h 117"/>
                  <a:gd name="T60" fmla="*/ 19 w 67"/>
                  <a:gd name="T61" fmla="*/ 80 h 117"/>
                  <a:gd name="T62" fmla="*/ 26 w 67"/>
                  <a:gd name="T63" fmla="*/ 78 h 117"/>
                  <a:gd name="T64" fmla="*/ 30 w 67"/>
                  <a:gd name="T65" fmla="*/ 66 h 117"/>
                  <a:gd name="T66" fmla="*/ 34 w 67"/>
                  <a:gd name="T67" fmla="*/ 53 h 117"/>
                  <a:gd name="T68" fmla="*/ 28 w 67"/>
                  <a:gd name="T69" fmla="*/ 44 h 117"/>
                  <a:gd name="T70" fmla="*/ 13 w 67"/>
                  <a:gd name="T71" fmla="*/ 42 h 117"/>
                  <a:gd name="T72" fmla="*/ 20 w 67"/>
                  <a:gd name="T73" fmla="*/ 15 h 117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67"/>
                  <a:gd name="T112" fmla="*/ 0 h 117"/>
                  <a:gd name="T113" fmla="*/ 67 w 67"/>
                  <a:gd name="T114" fmla="*/ 117 h 117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67" h="117">
                    <a:moveTo>
                      <a:pt x="20" y="15"/>
                    </a:moveTo>
                    <a:lnTo>
                      <a:pt x="24" y="12"/>
                    </a:lnTo>
                    <a:lnTo>
                      <a:pt x="36" y="13"/>
                    </a:lnTo>
                    <a:lnTo>
                      <a:pt x="40" y="10"/>
                    </a:lnTo>
                    <a:lnTo>
                      <a:pt x="42" y="7"/>
                    </a:lnTo>
                    <a:lnTo>
                      <a:pt x="46" y="7"/>
                    </a:lnTo>
                    <a:lnTo>
                      <a:pt x="48" y="6"/>
                    </a:lnTo>
                    <a:lnTo>
                      <a:pt x="53" y="2"/>
                    </a:lnTo>
                    <a:lnTo>
                      <a:pt x="58" y="0"/>
                    </a:lnTo>
                    <a:lnTo>
                      <a:pt x="66" y="1"/>
                    </a:lnTo>
                    <a:lnTo>
                      <a:pt x="63" y="7"/>
                    </a:lnTo>
                    <a:lnTo>
                      <a:pt x="61" y="10"/>
                    </a:lnTo>
                    <a:lnTo>
                      <a:pt x="58" y="12"/>
                    </a:lnTo>
                    <a:lnTo>
                      <a:pt x="55" y="13"/>
                    </a:lnTo>
                    <a:lnTo>
                      <a:pt x="47" y="15"/>
                    </a:lnTo>
                    <a:lnTo>
                      <a:pt x="47" y="22"/>
                    </a:lnTo>
                    <a:lnTo>
                      <a:pt x="48" y="24"/>
                    </a:lnTo>
                    <a:lnTo>
                      <a:pt x="56" y="22"/>
                    </a:lnTo>
                    <a:lnTo>
                      <a:pt x="63" y="20"/>
                    </a:lnTo>
                    <a:lnTo>
                      <a:pt x="66" y="22"/>
                    </a:lnTo>
                    <a:lnTo>
                      <a:pt x="66" y="30"/>
                    </a:lnTo>
                    <a:lnTo>
                      <a:pt x="59" y="32"/>
                    </a:lnTo>
                    <a:lnTo>
                      <a:pt x="54" y="32"/>
                    </a:lnTo>
                    <a:lnTo>
                      <a:pt x="50" y="35"/>
                    </a:lnTo>
                    <a:lnTo>
                      <a:pt x="48" y="39"/>
                    </a:lnTo>
                    <a:lnTo>
                      <a:pt x="48" y="43"/>
                    </a:lnTo>
                    <a:lnTo>
                      <a:pt x="53" y="48"/>
                    </a:lnTo>
                    <a:lnTo>
                      <a:pt x="56" y="53"/>
                    </a:lnTo>
                    <a:lnTo>
                      <a:pt x="59" y="56"/>
                    </a:lnTo>
                    <a:lnTo>
                      <a:pt x="61" y="62"/>
                    </a:lnTo>
                    <a:lnTo>
                      <a:pt x="62" y="68"/>
                    </a:lnTo>
                    <a:lnTo>
                      <a:pt x="66" y="75"/>
                    </a:lnTo>
                    <a:lnTo>
                      <a:pt x="66" y="84"/>
                    </a:lnTo>
                    <a:lnTo>
                      <a:pt x="62" y="90"/>
                    </a:lnTo>
                    <a:lnTo>
                      <a:pt x="56" y="94"/>
                    </a:lnTo>
                    <a:lnTo>
                      <a:pt x="55" y="97"/>
                    </a:lnTo>
                    <a:lnTo>
                      <a:pt x="58" y="103"/>
                    </a:lnTo>
                    <a:lnTo>
                      <a:pt x="61" y="108"/>
                    </a:lnTo>
                    <a:lnTo>
                      <a:pt x="53" y="108"/>
                    </a:lnTo>
                    <a:lnTo>
                      <a:pt x="46" y="108"/>
                    </a:lnTo>
                    <a:lnTo>
                      <a:pt x="42" y="107"/>
                    </a:lnTo>
                    <a:lnTo>
                      <a:pt x="36" y="107"/>
                    </a:lnTo>
                    <a:lnTo>
                      <a:pt x="30" y="108"/>
                    </a:lnTo>
                    <a:lnTo>
                      <a:pt x="24" y="111"/>
                    </a:lnTo>
                    <a:lnTo>
                      <a:pt x="20" y="111"/>
                    </a:lnTo>
                    <a:lnTo>
                      <a:pt x="17" y="113"/>
                    </a:lnTo>
                    <a:lnTo>
                      <a:pt x="10" y="116"/>
                    </a:lnTo>
                    <a:lnTo>
                      <a:pt x="9" y="114"/>
                    </a:lnTo>
                    <a:lnTo>
                      <a:pt x="7" y="111"/>
                    </a:lnTo>
                    <a:lnTo>
                      <a:pt x="2" y="110"/>
                    </a:lnTo>
                    <a:lnTo>
                      <a:pt x="0" y="108"/>
                    </a:lnTo>
                    <a:lnTo>
                      <a:pt x="0" y="103"/>
                    </a:lnTo>
                    <a:lnTo>
                      <a:pt x="2" y="95"/>
                    </a:lnTo>
                    <a:lnTo>
                      <a:pt x="7" y="95"/>
                    </a:lnTo>
                    <a:lnTo>
                      <a:pt x="10" y="94"/>
                    </a:lnTo>
                    <a:lnTo>
                      <a:pt x="15" y="94"/>
                    </a:lnTo>
                    <a:lnTo>
                      <a:pt x="15" y="93"/>
                    </a:lnTo>
                    <a:lnTo>
                      <a:pt x="10" y="90"/>
                    </a:lnTo>
                    <a:lnTo>
                      <a:pt x="10" y="87"/>
                    </a:lnTo>
                    <a:lnTo>
                      <a:pt x="10" y="83"/>
                    </a:lnTo>
                    <a:lnTo>
                      <a:pt x="15" y="81"/>
                    </a:lnTo>
                    <a:lnTo>
                      <a:pt x="19" y="80"/>
                    </a:lnTo>
                    <a:lnTo>
                      <a:pt x="22" y="78"/>
                    </a:lnTo>
                    <a:lnTo>
                      <a:pt x="26" y="78"/>
                    </a:lnTo>
                    <a:lnTo>
                      <a:pt x="29" y="76"/>
                    </a:lnTo>
                    <a:lnTo>
                      <a:pt x="30" y="66"/>
                    </a:lnTo>
                    <a:lnTo>
                      <a:pt x="34" y="56"/>
                    </a:lnTo>
                    <a:lnTo>
                      <a:pt x="34" y="53"/>
                    </a:lnTo>
                    <a:lnTo>
                      <a:pt x="24" y="50"/>
                    </a:lnTo>
                    <a:lnTo>
                      <a:pt x="28" y="44"/>
                    </a:lnTo>
                    <a:lnTo>
                      <a:pt x="20" y="41"/>
                    </a:lnTo>
                    <a:lnTo>
                      <a:pt x="13" y="42"/>
                    </a:lnTo>
                    <a:lnTo>
                      <a:pt x="22" y="32"/>
                    </a:lnTo>
                    <a:lnTo>
                      <a:pt x="20" y="15"/>
                    </a:lnTo>
                  </a:path>
                </a:pathLst>
              </a:custGeom>
              <a:solidFill>
                <a:srgbClr val="333399"/>
              </a:solidFill>
              <a:ln w="12700" cap="rnd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</p:grpSp>
        <p:sp>
          <p:nvSpPr>
            <p:cNvPr id="31784" name="Freeform 28">
              <a:extLst>
                <a:ext uri="{FF2B5EF4-FFF2-40B4-BE49-F238E27FC236}">
                  <a16:creationId xmlns:a16="http://schemas.microsoft.com/office/drawing/2014/main" id="{A34DFD6E-C0E9-4157-A37F-ACA890F971DA}"/>
                </a:ext>
              </a:extLst>
            </p:cNvPr>
            <p:cNvSpPr>
              <a:spLocks/>
            </p:cNvSpPr>
            <p:nvPr/>
          </p:nvSpPr>
          <p:spPr bwMode="auto">
            <a:xfrm>
              <a:off x="3581" y="2550"/>
              <a:ext cx="112" cy="192"/>
            </a:xfrm>
            <a:custGeom>
              <a:avLst/>
              <a:gdLst>
                <a:gd name="T0" fmla="*/ 20 w 112"/>
                <a:gd name="T1" fmla="*/ 59 h 192"/>
                <a:gd name="T2" fmla="*/ 17 w 112"/>
                <a:gd name="T3" fmla="*/ 98 h 192"/>
                <a:gd name="T4" fmla="*/ 9 w 112"/>
                <a:gd name="T5" fmla="*/ 122 h 192"/>
                <a:gd name="T6" fmla="*/ 0 w 112"/>
                <a:gd name="T7" fmla="*/ 144 h 192"/>
                <a:gd name="T8" fmla="*/ 0 w 112"/>
                <a:gd name="T9" fmla="*/ 161 h 192"/>
                <a:gd name="T10" fmla="*/ 3 w 112"/>
                <a:gd name="T11" fmla="*/ 176 h 192"/>
                <a:gd name="T12" fmla="*/ 12 w 112"/>
                <a:gd name="T13" fmla="*/ 187 h 192"/>
                <a:gd name="T14" fmla="*/ 20 w 112"/>
                <a:gd name="T15" fmla="*/ 189 h 192"/>
                <a:gd name="T16" fmla="*/ 27 w 112"/>
                <a:gd name="T17" fmla="*/ 189 h 192"/>
                <a:gd name="T18" fmla="*/ 36 w 112"/>
                <a:gd name="T19" fmla="*/ 191 h 192"/>
                <a:gd name="T20" fmla="*/ 39 w 112"/>
                <a:gd name="T21" fmla="*/ 180 h 192"/>
                <a:gd name="T22" fmla="*/ 45 w 112"/>
                <a:gd name="T23" fmla="*/ 156 h 192"/>
                <a:gd name="T24" fmla="*/ 57 w 112"/>
                <a:gd name="T25" fmla="*/ 138 h 192"/>
                <a:gd name="T26" fmla="*/ 59 w 112"/>
                <a:gd name="T27" fmla="*/ 113 h 192"/>
                <a:gd name="T28" fmla="*/ 64 w 112"/>
                <a:gd name="T29" fmla="*/ 103 h 192"/>
                <a:gd name="T30" fmla="*/ 71 w 112"/>
                <a:gd name="T31" fmla="*/ 97 h 192"/>
                <a:gd name="T32" fmla="*/ 75 w 112"/>
                <a:gd name="T33" fmla="*/ 78 h 192"/>
                <a:gd name="T34" fmla="*/ 83 w 112"/>
                <a:gd name="T35" fmla="*/ 67 h 192"/>
                <a:gd name="T36" fmla="*/ 89 w 112"/>
                <a:gd name="T37" fmla="*/ 58 h 192"/>
                <a:gd name="T38" fmla="*/ 95 w 112"/>
                <a:gd name="T39" fmla="*/ 52 h 192"/>
                <a:gd name="T40" fmla="*/ 95 w 112"/>
                <a:gd name="T41" fmla="*/ 48 h 192"/>
                <a:gd name="T42" fmla="*/ 106 w 112"/>
                <a:gd name="T43" fmla="*/ 37 h 192"/>
                <a:gd name="T44" fmla="*/ 108 w 112"/>
                <a:gd name="T45" fmla="*/ 22 h 192"/>
                <a:gd name="T46" fmla="*/ 111 w 112"/>
                <a:gd name="T47" fmla="*/ 11 h 192"/>
                <a:gd name="T48" fmla="*/ 99 w 112"/>
                <a:gd name="T49" fmla="*/ 7 h 192"/>
                <a:gd name="T50" fmla="*/ 93 w 112"/>
                <a:gd name="T51" fmla="*/ 0 h 192"/>
                <a:gd name="T52" fmla="*/ 83 w 112"/>
                <a:gd name="T53" fmla="*/ 7 h 192"/>
                <a:gd name="T54" fmla="*/ 75 w 112"/>
                <a:gd name="T55" fmla="*/ 24 h 192"/>
                <a:gd name="T56" fmla="*/ 64 w 112"/>
                <a:gd name="T57" fmla="*/ 36 h 192"/>
                <a:gd name="T58" fmla="*/ 57 w 112"/>
                <a:gd name="T59" fmla="*/ 46 h 192"/>
                <a:gd name="T60" fmla="*/ 52 w 112"/>
                <a:gd name="T61" fmla="*/ 46 h 192"/>
                <a:gd name="T62" fmla="*/ 45 w 112"/>
                <a:gd name="T63" fmla="*/ 52 h 192"/>
                <a:gd name="T64" fmla="*/ 39 w 112"/>
                <a:gd name="T65" fmla="*/ 57 h 192"/>
                <a:gd name="T66" fmla="*/ 20 w 112"/>
                <a:gd name="T67" fmla="*/ 59 h 192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12"/>
                <a:gd name="T103" fmla="*/ 0 h 192"/>
                <a:gd name="T104" fmla="*/ 112 w 112"/>
                <a:gd name="T105" fmla="*/ 192 h 192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12" h="192">
                  <a:moveTo>
                    <a:pt x="20" y="59"/>
                  </a:moveTo>
                  <a:lnTo>
                    <a:pt x="17" y="98"/>
                  </a:lnTo>
                  <a:lnTo>
                    <a:pt x="9" y="122"/>
                  </a:lnTo>
                  <a:lnTo>
                    <a:pt x="0" y="144"/>
                  </a:lnTo>
                  <a:lnTo>
                    <a:pt x="0" y="161"/>
                  </a:lnTo>
                  <a:lnTo>
                    <a:pt x="3" y="176"/>
                  </a:lnTo>
                  <a:lnTo>
                    <a:pt x="12" y="187"/>
                  </a:lnTo>
                  <a:lnTo>
                    <a:pt x="20" y="189"/>
                  </a:lnTo>
                  <a:lnTo>
                    <a:pt x="27" y="189"/>
                  </a:lnTo>
                  <a:lnTo>
                    <a:pt x="36" y="191"/>
                  </a:lnTo>
                  <a:lnTo>
                    <a:pt x="39" y="180"/>
                  </a:lnTo>
                  <a:lnTo>
                    <a:pt x="45" y="156"/>
                  </a:lnTo>
                  <a:lnTo>
                    <a:pt x="57" y="138"/>
                  </a:lnTo>
                  <a:lnTo>
                    <a:pt x="59" y="113"/>
                  </a:lnTo>
                  <a:lnTo>
                    <a:pt x="64" y="103"/>
                  </a:lnTo>
                  <a:lnTo>
                    <a:pt x="71" y="97"/>
                  </a:lnTo>
                  <a:lnTo>
                    <a:pt x="75" y="78"/>
                  </a:lnTo>
                  <a:lnTo>
                    <a:pt x="83" y="67"/>
                  </a:lnTo>
                  <a:lnTo>
                    <a:pt x="89" y="58"/>
                  </a:lnTo>
                  <a:lnTo>
                    <a:pt x="95" y="52"/>
                  </a:lnTo>
                  <a:lnTo>
                    <a:pt x="95" y="48"/>
                  </a:lnTo>
                  <a:lnTo>
                    <a:pt x="106" y="37"/>
                  </a:lnTo>
                  <a:lnTo>
                    <a:pt x="108" y="22"/>
                  </a:lnTo>
                  <a:lnTo>
                    <a:pt x="111" y="11"/>
                  </a:lnTo>
                  <a:lnTo>
                    <a:pt x="99" y="7"/>
                  </a:lnTo>
                  <a:lnTo>
                    <a:pt x="93" y="0"/>
                  </a:lnTo>
                  <a:lnTo>
                    <a:pt x="83" y="7"/>
                  </a:lnTo>
                  <a:lnTo>
                    <a:pt x="75" y="24"/>
                  </a:lnTo>
                  <a:lnTo>
                    <a:pt x="64" y="36"/>
                  </a:lnTo>
                  <a:lnTo>
                    <a:pt x="57" y="46"/>
                  </a:lnTo>
                  <a:lnTo>
                    <a:pt x="52" y="46"/>
                  </a:lnTo>
                  <a:lnTo>
                    <a:pt x="45" y="52"/>
                  </a:lnTo>
                  <a:lnTo>
                    <a:pt x="39" y="57"/>
                  </a:lnTo>
                  <a:lnTo>
                    <a:pt x="20" y="59"/>
                  </a:lnTo>
                </a:path>
              </a:pathLst>
            </a:custGeom>
            <a:solidFill>
              <a:srgbClr val="333399"/>
            </a:solidFill>
            <a:ln w="12700" cap="rnd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1785" name="Freeform 29">
              <a:extLst>
                <a:ext uri="{FF2B5EF4-FFF2-40B4-BE49-F238E27FC236}">
                  <a16:creationId xmlns:a16="http://schemas.microsoft.com/office/drawing/2014/main" id="{176459A8-05B2-4727-9485-B72BF603813C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9" y="1461"/>
              <a:ext cx="1532" cy="903"/>
            </a:xfrm>
            <a:custGeom>
              <a:avLst/>
              <a:gdLst>
                <a:gd name="T0" fmla="*/ 89 w 1532"/>
                <a:gd name="T1" fmla="*/ 378 h 903"/>
                <a:gd name="T2" fmla="*/ 101 w 1532"/>
                <a:gd name="T3" fmla="*/ 312 h 903"/>
                <a:gd name="T4" fmla="*/ 153 w 1532"/>
                <a:gd name="T5" fmla="*/ 274 h 903"/>
                <a:gd name="T6" fmla="*/ 212 w 1532"/>
                <a:gd name="T7" fmla="*/ 256 h 903"/>
                <a:gd name="T8" fmla="*/ 229 w 1532"/>
                <a:gd name="T9" fmla="*/ 218 h 903"/>
                <a:gd name="T10" fmla="*/ 304 w 1532"/>
                <a:gd name="T11" fmla="*/ 185 h 903"/>
                <a:gd name="T12" fmla="*/ 353 w 1532"/>
                <a:gd name="T13" fmla="*/ 137 h 903"/>
                <a:gd name="T14" fmla="*/ 332 w 1532"/>
                <a:gd name="T15" fmla="*/ 113 h 903"/>
                <a:gd name="T16" fmla="*/ 335 w 1532"/>
                <a:gd name="T17" fmla="*/ 91 h 903"/>
                <a:gd name="T18" fmla="*/ 286 w 1532"/>
                <a:gd name="T19" fmla="*/ 124 h 903"/>
                <a:gd name="T20" fmla="*/ 271 w 1532"/>
                <a:gd name="T21" fmla="*/ 187 h 903"/>
                <a:gd name="T22" fmla="*/ 238 w 1532"/>
                <a:gd name="T23" fmla="*/ 207 h 903"/>
                <a:gd name="T24" fmla="*/ 220 w 1532"/>
                <a:gd name="T25" fmla="*/ 173 h 903"/>
                <a:gd name="T26" fmla="*/ 174 w 1532"/>
                <a:gd name="T27" fmla="*/ 189 h 903"/>
                <a:gd name="T28" fmla="*/ 161 w 1532"/>
                <a:gd name="T29" fmla="*/ 164 h 903"/>
                <a:gd name="T30" fmla="*/ 163 w 1532"/>
                <a:gd name="T31" fmla="*/ 138 h 903"/>
                <a:gd name="T32" fmla="*/ 212 w 1532"/>
                <a:gd name="T33" fmla="*/ 123 h 903"/>
                <a:gd name="T34" fmla="*/ 244 w 1532"/>
                <a:gd name="T35" fmla="*/ 78 h 903"/>
                <a:gd name="T36" fmla="*/ 297 w 1532"/>
                <a:gd name="T37" fmla="*/ 26 h 903"/>
                <a:gd name="T38" fmla="*/ 367 w 1532"/>
                <a:gd name="T39" fmla="*/ 12 h 903"/>
                <a:gd name="T40" fmla="*/ 463 w 1532"/>
                <a:gd name="T41" fmla="*/ 52 h 903"/>
                <a:gd name="T42" fmla="*/ 428 w 1532"/>
                <a:gd name="T43" fmla="*/ 113 h 903"/>
                <a:gd name="T44" fmla="*/ 463 w 1532"/>
                <a:gd name="T45" fmla="*/ 145 h 903"/>
                <a:gd name="T46" fmla="*/ 491 w 1532"/>
                <a:gd name="T47" fmla="*/ 110 h 903"/>
                <a:gd name="T48" fmla="*/ 618 w 1532"/>
                <a:gd name="T49" fmla="*/ 95 h 903"/>
                <a:gd name="T50" fmla="*/ 773 w 1532"/>
                <a:gd name="T51" fmla="*/ 17 h 903"/>
                <a:gd name="T52" fmla="*/ 1011 w 1532"/>
                <a:gd name="T53" fmla="*/ 52 h 903"/>
                <a:gd name="T54" fmla="*/ 1444 w 1532"/>
                <a:gd name="T55" fmla="*/ 114 h 903"/>
                <a:gd name="T56" fmla="*/ 1482 w 1532"/>
                <a:gd name="T57" fmla="*/ 151 h 903"/>
                <a:gd name="T58" fmla="*/ 1496 w 1532"/>
                <a:gd name="T59" fmla="*/ 273 h 903"/>
                <a:gd name="T60" fmla="*/ 1370 w 1532"/>
                <a:gd name="T61" fmla="*/ 174 h 903"/>
                <a:gd name="T62" fmla="*/ 1271 w 1532"/>
                <a:gd name="T63" fmla="*/ 219 h 903"/>
                <a:gd name="T64" fmla="*/ 1408 w 1532"/>
                <a:gd name="T65" fmla="*/ 391 h 903"/>
                <a:gd name="T66" fmla="*/ 1352 w 1532"/>
                <a:gd name="T67" fmla="*/ 465 h 903"/>
                <a:gd name="T68" fmla="*/ 1442 w 1532"/>
                <a:gd name="T69" fmla="*/ 632 h 903"/>
                <a:gd name="T70" fmla="*/ 1350 w 1532"/>
                <a:gd name="T71" fmla="*/ 718 h 903"/>
                <a:gd name="T72" fmla="*/ 1326 w 1532"/>
                <a:gd name="T73" fmla="*/ 787 h 903"/>
                <a:gd name="T74" fmla="*/ 1321 w 1532"/>
                <a:gd name="T75" fmla="*/ 853 h 903"/>
                <a:gd name="T76" fmla="*/ 1289 w 1532"/>
                <a:gd name="T77" fmla="*/ 851 h 903"/>
                <a:gd name="T78" fmla="*/ 1193 w 1532"/>
                <a:gd name="T79" fmla="*/ 712 h 903"/>
                <a:gd name="T80" fmla="*/ 1059 w 1532"/>
                <a:gd name="T81" fmla="*/ 707 h 903"/>
                <a:gd name="T82" fmla="*/ 978 w 1532"/>
                <a:gd name="T83" fmla="*/ 788 h 903"/>
                <a:gd name="T84" fmla="*/ 812 w 1532"/>
                <a:gd name="T85" fmla="*/ 612 h 903"/>
                <a:gd name="T86" fmla="*/ 592 w 1532"/>
                <a:gd name="T87" fmla="*/ 551 h 903"/>
                <a:gd name="T88" fmla="*/ 758 w 1532"/>
                <a:gd name="T89" fmla="*/ 659 h 903"/>
                <a:gd name="T90" fmla="*/ 565 w 1532"/>
                <a:gd name="T91" fmla="*/ 758 h 903"/>
                <a:gd name="T92" fmla="*/ 513 w 1532"/>
                <a:gd name="T93" fmla="*/ 666 h 903"/>
                <a:gd name="T94" fmla="*/ 432 w 1532"/>
                <a:gd name="T95" fmla="*/ 557 h 903"/>
                <a:gd name="T96" fmla="*/ 385 w 1532"/>
                <a:gd name="T97" fmla="*/ 477 h 903"/>
                <a:gd name="T98" fmla="*/ 363 w 1532"/>
                <a:gd name="T99" fmla="*/ 441 h 903"/>
                <a:gd name="T100" fmla="*/ 334 w 1532"/>
                <a:gd name="T101" fmla="*/ 418 h 903"/>
                <a:gd name="T102" fmla="*/ 323 w 1532"/>
                <a:gd name="T103" fmla="*/ 459 h 903"/>
                <a:gd name="T104" fmla="*/ 281 w 1532"/>
                <a:gd name="T105" fmla="*/ 396 h 903"/>
                <a:gd name="T106" fmla="*/ 235 w 1532"/>
                <a:gd name="T107" fmla="*/ 373 h 903"/>
                <a:gd name="T108" fmla="*/ 285 w 1532"/>
                <a:gd name="T109" fmla="*/ 428 h 903"/>
                <a:gd name="T110" fmla="*/ 264 w 1532"/>
                <a:gd name="T111" fmla="*/ 441 h 903"/>
                <a:gd name="T112" fmla="*/ 224 w 1532"/>
                <a:gd name="T113" fmla="*/ 405 h 903"/>
                <a:gd name="T114" fmla="*/ 180 w 1532"/>
                <a:gd name="T115" fmla="*/ 379 h 903"/>
                <a:gd name="T116" fmla="*/ 120 w 1532"/>
                <a:gd name="T117" fmla="*/ 412 h 903"/>
                <a:gd name="T118" fmla="*/ 108 w 1532"/>
                <a:gd name="T119" fmla="*/ 450 h 903"/>
                <a:gd name="T120" fmla="*/ 68 w 1532"/>
                <a:gd name="T121" fmla="*/ 476 h 903"/>
                <a:gd name="T122" fmla="*/ 8 w 1532"/>
                <a:gd name="T123" fmla="*/ 459 h 903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532"/>
                <a:gd name="T187" fmla="*/ 0 h 903"/>
                <a:gd name="T188" fmla="*/ 1532 w 1532"/>
                <a:gd name="T189" fmla="*/ 903 h 903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532" h="903">
                  <a:moveTo>
                    <a:pt x="0" y="405"/>
                  </a:moveTo>
                  <a:lnTo>
                    <a:pt x="13" y="392"/>
                  </a:lnTo>
                  <a:lnTo>
                    <a:pt x="22" y="383"/>
                  </a:lnTo>
                  <a:lnTo>
                    <a:pt x="39" y="383"/>
                  </a:lnTo>
                  <a:lnTo>
                    <a:pt x="59" y="385"/>
                  </a:lnTo>
                  <a:lnTo>
                    <a:pt x="73" y="379"/>
                  </a:lnTo>
                  <a:lnTo>
                    <a:pt x="89" y="378"/>
                  </a:lnTo>
                  <a:lnTo>
                    <a:pt x="91" y="361"/>
                  </a:lnTo>
                  <a:lnTo>
                    <a:pt x="99" y="350"/>
                  </a:lnTo>
                  <a:lnTo>
                    <a:pt x="78" y="337"/>
                  </a:lnTo>
                  <a:lnTo>
                    <a:pt x="74" y="327"/>
                  </a:lnTo>
                  <a:lnTo>
                    <a:pt x="77" y="313"/>
                  </a:lnTo>
                  <a:lnTo>
                    <a:pt x="92" y="313"/>
                  </a:lnTo>
                  <a:lnTo>
                    <a:pt x="101" y="312"/>
                  </a:lnTo>
                  <a:lnTo>
                    <a:pt x="104" y="313"/>
                  </a:lnTo>
                  <a:lnTo>
                    <a:pt x="114" y="305"/>
                  </a:lnTo>
                  <a:lnTo>
                    <a:pt x="126" y="301"/>
                  </a:lnTo>
                  <a:lnTo>
                    <a:pt x="130" y="301"/>
                  </a:lnTo>
                  <a:lnTo>
                    <a:pt x="137" y="292"/>
                  </a:lnTo>
                  <a:lnTo>
                    <a:pt x="146" y="290"/>
                  </a:lnTo>
                  <a:lnTo>
                    <a:pt x="153" y="274"/>
                  </a:lnTo>
                  <a:lnTo>
                    <a:pt x="159" y="278"/>
                  </a:lnTo>
                  <a:lnTo>
                    <a:pt x="171" y="269"/>
                  </a:lnTo>
                  <a:lnTo>
                    <a:pt x="172" y="269"/>
                  </a:lnTo>
                  <a:lnTo>
                    <a:pt x="185" y="257"/>
                  </a:lnTo>
                  <a:lnTo>
                    <a:pt x="194" y="256"/>
                  </a:lnTo>
                  <a:lnTo>
                    <a:pt x="205" y="256"/>
                  </a:lnTo>
                  <a:lnTo>
                    <a:pt x="212" y="256"/>
                  </a:lnTo>
                  <a:lnTo>
                    <a:pt x="207" y="243"/>
                  </a:lnTo>
                  <a:lnTo>
                    <a:pt x="204" y="231"/>
                  </a:lnTo>
                  <a:lnTo>
                    <a:pt x="200" y="207"/>
                  </a:lnTo>
                  <a:lnTo>
                    <a:pt x="218" y="206"/>
                  </a:lnTo>
                  <a:lnTo>
                    <a:pt x="226" y="201"/>
                  </a:lnTo>
                  <a:lnTo>
                    <a:pt x="221" y="211"/>
                  </a:lnTo>
                  <a:lnTo>
                    <a:pt x="229" y="218"/>
                  </a:lnTo>
                  <a:lnTo>
                    <a:pt x="235" y="227"/>
                  </a:lnTo>
                  <a:lnTo>
                    <a:pt x="240" y="232"/>
                  </a:lnTo>
                  <a:lnTo>
                    <a:pt x="259" y="231"/>
                  </a:lnTo>
                  <a:lnTo>
                    <a:pt x="277" y="210"/>
                  </a:lnTo>
                  <a:lnTo>
                    <a:pt x="288" y="199"/>
                  </a:lnTo>
                  <a:lnTo>
                    <a:pt x="297" y="193"/>
                  </a:lnTo>
                  <a:lnTo>
                    <a:pt x="304" y="185"/>
                  </a:lnTo>
                  <a:lnTo>
                    <a:pt x="313" y="173"/>
                  </a:lnTo>
                  <a:lnTo>
                    <a:pt x="320" y="177"/>
                  </a:lnTo>
                  <a:lnTo>
                    <a:pt x="320" y="171"/>
                  </a:lnTo>
                  <a:lnTo>
                    <a:pt x="324" y="166"/>
                  </a:lnTo>
                  <a:lnTo>
                    <a:pt x="337" y="170"/>
                  </a:lnTo>
                  <a:lnTo>
                    <a:pt x="358" y="187"/>
                  </a:lnTo>
                  <a:lnTo>
                    <a:pt x="353" y="137"/>
                  </a:lnTo>
                  <a:lnTo>
                    <a:pt x="335" y="159"/>
                  </a:lnTo>
                  <a:lnTo>
                    <a:pt x="321" y="158"/>
                  </a:lnTo>
                  <a:lnTo>
                    <a:pt x="317" y="145"/>
                  </a:lnTo>
                  <a:lnTo>
                    <a:pt x="317" y="137"/>
                  </a:lnTo>
                  <a:lnTo>
                    <a:pt x="313" y="133"/>
                  </a:lnTo>
                  <a:lnTo>
                    <a:pt x="324" y="123"/>
                  </a:lnTo>
                  <a:lnTo>
                    <a:pt x="332" y="113"/>
                  </a:lnTo>
                  <a:lnTo>
                    <a:pt x="338" y="111"/>
                  </a:lnTo>
                  <a:lnTo>
                    <a:pt x="344" y="110"/>
                  </a:lnTo>
                  <a:lnTo>
                    <a:pt x="347" y="103"/>
                  </a:lnTo>
                  <a:lnTo>
                    <a:pt x="353" y="101"/>
                  </a:lnTo>
                  <a:lnTo>
                    <a:pt x="360" y="101"/>
                  </a:lnTo>
                  <a:lnTo>
                    <a:pt x="347" y="88"/>
                  </a:lnTo>
                  <a:lnTo>
                    <a:pt x="335" y="91"/>
                  </a:lnTo>
                  <a:lnTo>
                    <a:pt x="326" y="91"/>
                  </a:lnTo>
                  <a:lnTo>
                    <a:pt x="320" y="87"/>
                  </a:lnTo>
                  <a:lnTo>
                    <a:pt x="320" y="95"/>
                  </a:lnTo>
                  <a:lnTo>
                    <a:pt x="313" y="104"/>
                  </a:lnTo>
                  <a:lnTo>
                    <a:pt x="303" y="117"/>
                  </a:lnTo>
                  <a:lnTo>
                    <a:pt x="293" y="124"/>
                  </a:lnTo>
                  <a:lnTo>
                    <a:pt x="286" y="124"/>
                  </a:lnTo>
                  <a:lnTo>
                    <a:pt x="284" y="133"/>
                  </a:lnTo>
                  <a:lnTo>
                    <a:pt x="284" y="137"/>
                  </a:lnTo>
                  <a:lnTo>
                    <a:pt x="278" y="141"/>
                  </a:lnTo>
                  <a:lnTo>
                    <a:pt x="285" y="158"/>
                  </a:lnTo>
                  <a:lnTo>
                    <a:pt x="288" y="166"/>
                  </a:lnTo>
                  <a:lnTo>
                    <a:pt x="280" y="179"/>
                  </a:lnTo>
                  <a:lnTo>
                    <a:pt x="271" y="187"/>
                  </a:lnTo>
                  <a:lnTo>
                    <a:pt x="267" y="199"/>
                  </a:lnTo>
                  <a:lnTo>
                    <a:pt x="262" y="210"/>
                  </a:lnTo>
                  <a:lnTo>
                    <a:pt x="257" y="210"/>
                  </a:lnTo>
                  <a:lnTo>
                    <a:pt x="247" y="211"/>
                  </a:lnTo>
                  <a:lnTo>
                    <a:pt x="240" y="216"/>
                  </a:lnTo>
                  <a:lnTo>
                    <a:pt x="238" y="214"/>
                  </a:lnTo>
                  <a:lnTo>
                    <a:pt x="238" y="207"/>
                  </a:lnTo>
                  <a:lnTo>
                    <a:pt x="235" y="196"/>
                  </a:lnTo>
                  <a:lnTo>
                    <a:pt x="229" y="196"/>
                  </a:lnTo>
                  <a:lnTo>
                    <a:pt x="224" y="189"/>
                  </a:lnTo>
                  <a:lnTo>
                    <a:pt x="226" y="179"/>
                  </a:lnTo>
                  <a:lnTo>
                    <a:pt x="228" y="173"/>
                  </a:lnTo>
                  <a:lnTo>
                    <a:pt x="226" y="171"/>
                  </a:lnTo>
                  <a:lnTo>
                    <a:pt x="220" y="173"/>
                  </a:lnTo>
                  <a:lnTo>
                    <a:pt x="218" y="173"/>
                  </a:lnTo>
                  <a:lnTo>
                    <a:pt x="213" y="172"/>
                  </a:lnTo>
                  <a:lnTo>
                    <a:pt x="211" y="171"/>
                  </a:lnTo>
                  <a:lnTo>
                    <a:pt x="204" y="176"/>
                  </a:lnTo>
                  <a:lnTo>
                    <a:pt x="197" y="184"/>
                  </a:lnTo>
                  <a:lnTo>
                    <a:pt x="190" y="191"/>
                  </a:lnTo>
                  <a:lnTo>
                    <a:pt x="174" y="189"/>
                  </a:lnTo>
                  <a:lnTo>
                    <a:pt x="164" y="187"/>
                  </a:lnTo>
                  <a:lnTo>
                    <a:pt x="158" y="181"/>
                  </a:lnTo>
                  <a:lnTo>
                    <a:pt x="158" y="176"/>
                  </a:lnTo>
                  <a:lnTo>
                    <a:pt x="161" y="171"/>
                  </a:lnTo>
                  <a:lnTo>
                    <a:pt x="167" y="166"/>
                  </a:lnTo>
                  <a:lnTo>
                    <a:pt x="172" y="161"/>
                  </a:lnTo>
                  <a:lnTo>
                    <a:pt x="161" y="164"/>
                  </a:lnTo>
                  <a:lnTo>
                    <a:pt x="158" y="157"/>
                  </a:lnTo>
                  <a:lnTo>
                    <a:pt x="158" y="152"/>
                  </a:lnTo>
                  <a:lnTo>
                    <a:pt x="172" y="151"/>
                  </a:lnTo>
                  <a:lnTo>
                    <a:pt x="184" y="150"/>
                  </a:lnTo>
                  <a:lnTo>
                    <a:pt x="175" y="146"/>
                  </a:lnTo>
                  <a:lnTo>
                    <a:pt x="163" y="147"/>
                  </a:lnTo>
                  <a:lnTo>
                    <a:pt x="163" y="138"/>
                  </a:lnTo>
                  <a:lnTo>
                    <a:pt x="169" y="133"/>
                  </a:lnTo>
                  <a:lnTo>
                    <a:pt x="181" y="127"/>
                  </a:lnTo>
                  <a:lnTo>
                    <a:pt x="185" y="123"/>
                  </a:lnTo>
                  <a:lnTo>
                    <a:pt x="190" y="118"/>
                  </a:lnTo>
                  <a:lnTo>
                    <a:pt x="199" y="117"/>
                  </a:lnTo>
                  <a:lnTo>
                    <a:pt x="208" y="118"/>
                  </a:lnTo>
                  <a:lnTo>
                    <a:pt x="212" y="123"/>
                  </a:lnTo>
                  <a:lnTo>
                    <a:pt x="219" y="117"/>
                  </a:lnTo>
                  <a:lnTo>
                    <a:pt x="212" y="116"/>
                  </a:lnTo>
                  <a:lnTo>
                    <a:pt x="212" y="105"/>
                  </a:lnTo>
                  <a:lnTo>
                    <a:pt x="231" y="92"/>
                  </a:lnTo>
                  <a:lnTo>
                    <a:pt x="240" y="84"/>
                  </a:lnTo>
                  <a:lnTo>
                    <a:pt x="245" y="83"/>
                  </a:lnTo>
                  <a:lnTo>
                    <a:pt x="244" y="78"/>
                  </a:lnTo>
                  <a:lnTo>
                    <a:pt x="253" y="69"/>
                  </a:lnTo>
                  <a:lnTo>
                    <a:pt x="262" y="56"/>
                  </a:lnTo>
                  <a:lnTo>
                    <a:pt x="274" y="50"/>
                  </a:lnTo>
                  <a:lnTo>
                    <a:pt x="265" y="45"/>
                  </a:lnTo>
                  <a:lnTo>
                    <a:pt x="287" y="32"/>
                  </a:lnTo>
                  <a:lnTo>
                    <a:pt x="298" y="33"/>
                  </a:lnTo>
                  <a:lnTo>
                    <a:pt x="297" y="26"/>
                  </a:lnTo>
                  <a:lnTo>
                    <a:pt x="315" y="25"/>
                  </a:lnTo>
                  <a:lnTo>
                    <a:pt x="352" y="3"/>
                  </a:lnTo>
                  <a:lnTo>
                    <a:pt x="358" y="0"/>
                  </a:lnTo>
                  <a:lnTo>
                    <a:pt x="350" y="17"/>
                  </a:lnTo>
                  <a:lnTo>
                    <a:pt x="359" y="9"/>
                  </a:lnTo>
                  <a:lnTo>
                    <a:pt x="368" y="6"/>
                  </a:lnTo>
                  <a:lnTo>
                    <a:pt x="367" y="12"/>
                  </a:lnTo>
                  <a:lnTo>
                    <a:pt x="395" y="4"/>
                  </a:lnTo>
                  <a:lnTo>
                    <a:pt x="409" y="11"/>
                  </a:lnTo>
                  <a:lnTo>
                    <a:pt x="390" y="18"/>
                  </a:lnTo>
                  <a:lnTo>
                    <a:pt x="397" y="26"/>
                  </a:lnTo>
                  <a:lnTo>
                    <a:pt x="425" y="25"/>
                  </a:lnTo>
                  <a:lnTo>
                    <a:pt x="465" y="37"/>
                  </a:lnTo>
                  <a:lnTo>
                    <a:pt x="463" y="52"/>
                  </a:lnTo>
                  <a:lnTo>
                    <a:pt x="445" y="65"/>
                  </a:lnTo>
                  <a:lnTo>
                    <a:pt x="420" y="71"/>
                  </a:lnTo>
                  <a:lnTo>
                    <a:pt x="417" y="87"/>
                  </a:lnTo>
                  <a:lnTo>
                    <a:pt x="418" y="101"/>
                  </a:lnTo>
                  <a:lnTo>
                    <a:pt x="425" y="104"/>
                  </a:lnTo>
                  <a:lnTo>
                    <a:pt x="426" y="111"/>
                  </a:lnTo>
                  <a:lnTo>
                    <a:pt x="428" y="113"/>
                  </a:lnTo>
                  <a:lnTo>
                    <a:pt x="433" y="116"/>
                  </a:lnTo>
                  <a:lnTo>
                    <a:pt x="437" y="125"/>
                  </a:lnTo>
                  <a:lnTo>
                    <a:pt x="444" y="134"/>
                  </a:lnTo>
                  <a:lnTo>
                    <a:pt x="444" y="138"/>
                  </a:lnTo>
                  <a:lnTo>
                    <a:pt x="452" y="138"/>
                  </a:lnTo>
                  <a:lnTo>
                    <a:pt x="454" y="141"/>
                  </a:lnTo>
                  <a:lnTo>
                    <a:pt x="463" y="145"/>
                  </a:lnTo>
                  <a:lnTo>
                    <a:pt x="466" y="139"/>
                  </a:lnTo>
                  <a:lnTo>
                    <a:pt x="471" y="133"/>
                  </a:lnTo>
                  <a:lnTo>
                    <a:pt x="473" y="129"/>
                  </a:lnTo>
                  <a:lnTo>
                    <a:pt x="480" y="131"/>
                  </a:lnTo>
                  <a:lnTo>
                    <a:pt x="489" y="123"/>
                  </a:lnTo>
                  <a:lnTo>
                    <a:pt x="489" y="114"/>
                  </a:lnTo>
                  <a:lnTo>
                    <a:pt x="491" y="110"/>
                  </a:lnTo>
                  <a:lnTo>
                    <a:pt x="493" y="105"/>
                  </a:lnTo>
                  <a:lnTo>
                    <a:pt x="510" y="101"/>
                  </a:lnTo>
                  <a:lnTo>
                    <a:pt x="524" y="96"/>
                  </a:lnTo>
                  <a:lnTo>
                    <a:pt x="543" y="91"/>
                  </a:lnTo>
                  <a:lnTo>
                    <a:pt x="564" y="95"/>
                  </a:lnTo>
                  <a:lnTo>
                    <a:pt x="584" y="95"/>
                  </a:lnTo>
                  <a:lnTo>
                    <a:pt x="618" y="95"/>
                  </a:lnTo>
                  <a:lnTo>
                    <a:pt x="625" y="59"/>
                  </a:lnTo>
                  <a:lnTo>
                    <a:pt x="645" y="61"/>
                  </a:lnTo>
                  <a:lnTo>
                    <a:pt x="658" y="88"/>
                  </a:lnTo>
                  <a:lnTo>
                    <a:pt x="660" y="66"/>
                  </a:lnTo>
                  <a:lnTo>
                    <a:pt x="726" y="4"/>
                  </a:lnTo>
                  <a:lnTo>
                    <a:pt x="751" y="4"/>
                  </a:lnTo>
                  <a:lnTo>
                    <a:pt x="773" y="17"/>
                  </a:lnTo>
                  <a:lnTo>
                    <a:pt x="802" y="15"/>
                  </a:lnTo>
                  <a:lnTo>
                    <a:pt x="841" y="37"/>
                  </a:lnTo>
                  <a:lnTo>
                    <a:pt x="885" y="50"/>
                  </a:lnTo>
                  <a:lnTo>
                    <a:pt x="918" y="47"/>
                  </a:lnTo>
                  <a:lnTo>
                    <a:pt x="960" y="61"/>
                  </a:lnTo>
                  <a:lnTo>
                    <a:pt x="996" y="61"/>
                  </a:lnTo>
                  <a:lnTo>
                    <a:pt x="1011" y="52"/>
                  </a:lnTo>
                  <a:lnTo>
                    <a:pt x="1051" y="52"/>
                  </a:lnTo>
                  <a:lnTo>
                    <a:pt x="1071" y="64"/>
                  </a:lnTo>
                  <a:lnTo>
                    <a:pt x="1125" y="64"/>
                  </a:lnTo>
                  <a:lnTo>
                    <a:pt x="1170" y="83"/>
                  </a:lnTo>
                  <a:lnTo>
                    <a:pt x="1251" y="79"/>
                  </a:lnTo>
                  <a:lnTo>
                    <a:pt x="1381" y="88"/>
                  </a:lnTo>
                  <a:lnTo>
                    <a:pt x="1444" y="114"/>
                  </a:lnTo>
                  <a:lnTo>
                    <a:pt x="1497" y="131"/>
                  </a:lnTo>
                  <a:lnTo>
                    <a:pt x="1531" y="146"/>
                  </a:lnTo>
                  <a:lnTo>
                    <a:pt x="1521" y="150"/>
                  </a:lnTo>
                  <a:lnTo>
                    <a:pt x="1497" y="138"/>
                  </a:lnTo>
                  <a:lnTo>
                    <a:pt x="1442" y="134"/>
                  </a:lnTo>
                  <a:lnTo>
                    <a:pt x="1458" y="146"/>
                  </a:lnTo>
                  <a:lnTo>
                    <a:pt x="1482" y="151"/>
                  </a:lnTo>
                  <a:lnTo>
                    <a:pt x="1475" y="170"/>
                  </a:lnTo>
                  <a:lnTo>
                    <a:pt x="1450" y="181"/>
                  </a:lnTo>
                  <a:lnTo>
                    <a:pt x="1441" y="198"/>
                  </a:lnTo>
                  <a:lnTo>
                    <a:pt x="1475" y="216"/>
                  </a:lnTo>
                  <a:lnTo>
                    <a:pt x="1498" y="238"/>
                  </a:lnTo>
                  <a:lnTo>
                    <a:pt x="1511" y="270"/>
                  </a:lnTo>
                  <a:lnTo>
                    <a:pt x="1496" y="273"/>
                  </a:lnTo>
                  <a:lnTo>
                    <a:pt x="1462" y="264"/>
                  </a:lnTo>
                  <a:lnTo>
                    <a:pt x="1426" y="239"/>
                  </a:lnTo>
                  <a:lnTo>
                    <a:pt x="1413" y="227"/>
                  </a:lnTo>
                  <a:lnTo>
                    <a:pt x="1404" y="210"/>
                  </a:lnTo>
                  <a:lnTo>
                    <a:pt x="1396" y="185"/>
                  </a:lnTo>
                  <a:lnTo>
                    <a:pt x="1382" y="176"/>
                  </a:lnTo>
                  <a:lnTo>
                    <a:pt x="1370" y="174"/>
                  </a:lnTo>
                  <a:lnTo>
                    <a:pt x="1358" y="177"/>
                  </a:lnTo>
                  <a:lnTo>
                    <a:pt x="1371" y="197"/>
                  </a:lnTo>
                  <a:lnTo>
                    <a:pt x="1337" y="199"/>
                  </a:lnTo>
                  <a:lnTo>
                    <a:pt x="1322" y="191"/>
                  </a:lnTo>
                  <a:lnTo>
                    <a:pt x="1292" y="196"/>
                  </a:lnTo>
                  <a:lnTo>
                    <a:pt x="1271" y="211"/>
                  </a:lnTo>
                  <a:lnTo>
                    <a:pt x="1271" y="219"/>
                  </a:lnTo>
                  <a:lnTo>
                    <a:pt x="1278" y="233"/>
                  </a:lnTo>
                  <a:lnTo>
                    <a:pt x="1313" y="238"/>
                  </a:lnTo>
                  <a:lnTo>
                    <a:pt x="1342" y="254"/>
                  </a:lnTo>
                  <a:lnTo>
                    <a:pt x="1390" y="301"/>
                  </a:lnTo>
                  <a:lnTo>
                    <a:pt x="1410" y="332"/>
                  </a:lnTo>
                  <a:lnTo>
                    <a:pt x="1412" y="365"/>
                  </a:lnTo>
                  <a:lnTo>
                    <a:pt x="1408" y="391"/>
                  </a:lnTo>
                  <a:lnTo>
                    <a:pt x="1396" y="391"/>
                  </a:lnTo>
                  <a:lnTo>
                    <a:pt x="1383" y="381"/>
                  </a:lnTo>
                  <a:lnTo>
                    <a:pt x="1366" y="393"/>
                  </a:lnTo>
                  <a:lnTo>
                    <a:pt x="1348" y="405"/>
                  </a:lnTo>
                  <a:lnTo>
                    <a:pt x="1345" y="425"/>
                  </a:lnTo>
                  <a:lnTo>
                    <a:pt x="1364" y="447"/>
                  </a:lnTo>
                  <a:lnTo>
                    <a:pt x="1352" y="465"/>
                  </a:lnTo>
                  <a:lnTo>
                    <a:pt x="1348" y="495"/>
                  </a:lnTo>
                  <a:lnTo>
                    <a:pt x="1371" y="515"/>
                  </a:lnTo>
                  <a:lnTo>
                    <a:pt x="1398" y="520"/>
                  </a:lnTo>
                  <a:lnTo>
                    <a:pt x="1425" y="542"/>
                  </a:lnTo>
                  <a:lnTo>
                    <a:pt x="1450" y="570"/>
                  </a:lnTo>
                  <a:lnTo>
                    <a:pt x="1451" y="612"/>
                  </a:lnTo>
                  <a:lnTo>
                    <a:pt x="1442" y="632"/>
                  </a:lnTo>
                  <a:lnTo>
                    <a:pt x="1417" y="648"/>
                  </a:lnTo>
                  <a:lnTo>
                    <a:pt x="1387" y="657"/>
                  </a:lnTo>
                  <a:lnTo>
                    <a:pt x="1367" y="669"/>
                  </a:lnTo>
                  <a:lnTo>
                    <a:pt x="1356" y="662"/>
                  </a:lnTo>
                  <a:lnTo>
                    <a:pt x="1346" y="669"/>
                  </a:lnTo>
                  <a:lnTo>
                    <a:pt x="1343" y="700"/>
                  </a:lnTo>
                  <a:lnTo>
                    <a:pt x="1350" y="718"/>
                  </a:lnTo>
                  <a:lnTo>
                    <a:pt x="1381" y="739"/>
                  </a:lnTo>
                  <a:lnTo>
                    <a:pt x="1393" y="760"/>
                  </a:lnTo>
                  <a:lnTo>
                    <a:pt x="1403" y="773"/>
                  </a:lnTo>
                  <a:lnTo>
                    <a:pt x="1401" y="795"/>
                  </a:lnTo>
                  <a:lnTo>
                    <a:pt x="1381" y="813"/>
                  </a:lnTo>
                  <a:lnTo>
                    <a:pt x="1359" y="813"/>
                  </a:lnTo>
                  <a:lnTo>
                    <a:pt x="1326" y="787"/>
                  </a:lnTo>
                  <a:lnTo>
                    <a:pt x="1302" y="777"/>
                  </a:lnTo>
                  <a:lnTo>
                    <a:pt x="1292" y="772"/>
                  </a:lnTo>
                  <a:lnTo>
                    <a:pt x="1284" y="786"/>
                  </a:lnTo>
                  <a:lnTo>
                    <a:pt x="1286" y="806"/>
                  </a:lnTo>
                  <a:lnTo>
                    <a:pt x="1295" y="820"/>
                  </a:lnTo>
                  <a:lnTo>
                    <a:pt x="1299" y="845"/>
                  </a:lnTo>
                  <a:lnTo>
                    <a:pt x="1321" y="853"/>
                  </a:lnTo>
                  <a:lnTo>
                    <a:pt x="1313" y="866"/>
                  </a:lnTo>
                  <a:lnTo>
                    <a:pt x="1315" y="884"/>
                  </a:lnTo>
                  <a:lnTo>
                    <a:pt x="1322" y="902"/>
                  </a:lnTo>
                  <a:lnTo>
                    <a:pt x="1309" y="900"/>
                  </a:lnTo>
                  <a:lnTo>
                    <a:pt x="1292" y="879"/>
                  </a:lnTo>
                  <a:lnTo>
                    <a:pt x="1295" y="857"/>
                  </a:lnTo>
                  <a:lnTo>
                    <a:pt x="1289" y="851"/>
                  </a:lnTo>
                  <a:lnTo>
                    <a:pt x="1284" y="825"/>
                  </a:lnTo>
                  <a:lnTo>
                    <a:pt x="1276" y="818"/>
                  </a:lnTo>
                  <a:lnTo>
                    <a:pt x="1273" y="783"/>
                  </a:lnTo>
                  <a:lnTo>
                    <a:pt x="1264" y="760"/>
                  </a:lnTo>
                  <a:lnTo>
                    <a:pt x="1246" y="740"/>
                  </a:lnTo>
                  <a:lnTo>
                    <a:pt x="1216" y="730"/>
                  </a:lnTo>
                  <a:lnTo>
                    <a:pt x="1193" y="712"/>
                  </a:lnTo>
                  <a:lnTo>
                    <a:pt x="1185" y="697"/>
                  </a:lnTo>
                  <a:lnTo>
                    <a:pt x="1170" y="682"/>
                  </a:lnTo>
                  <a:lnTo>
                    <a:pt x="1146" y="647"/>
                  </a:lnTo>
                  <a:lnTo>
                    <a:pt x="1125" y="650"/>
                  </a:lnTo>
                  <a:lnTo>
                    <a:pt x="1098" y="667"/>
                  </a:lnTo>
                  <a:lnTo>
                    <a:pt x="1085" y="680"/>
                  </a:lnTo>
                  <a:lnTo>
                    <a:pt x="1059" y="707"/>
                  </a:lnTo>
                  <a:lnTo>
                    <a:pt x="1042" y="735"/>
                  </a:lnTo>
                  <a:lnTo>
                    <a:pt x="1033" y="745"/>
                  </a:lnTo>
                  <a:lnTo>
                    <a:pt x="1042" y="778"/>
                  </a:lnTo>
                  <a:lnTo>
                    <a:pt x="1040" y="811"/>
                  </a:lnTo>
                  <a:lnTo>
                    <a:pt x="1018" y="833"/>
                  </a:lnTo>
                  <a:lnTo>
                    <a:pt x="1005" y="834"/>
                  </a:lnTo>
                  <a:lnTo>
                    <a:pt x="978" y="788"/>
                  </a:lnTo>
                  <a:lnTo>
                    <a:pt x="958" y="754"/>
                  </a:lnTo>
                  <a:lnTo>
                    <a:pt x="916" y="693"/>
                  </a:lnTo>
                  <a:lnTo>
                    <a:pt x="914" y="669"/>
                  </a:lnTo>
                  <a:lnTo>
                    <a:pt x="904" y="658"/>
                  </a:lnTo>
                  <a:lnTo>
                    <a:pt x="897" y="673"/>
                  </a:lnTo>
                  <a:lnTo>
                    <a:pt x="860" y="638"/>
                  </a:lnTo>
                  <a:lnTo>
                    <a:pt x="812" y="612"/>
                  </a:lnTo>
                  <a:lnTo>
                    <a:pt x="780" y="617"/>
                  </a:lnTo>
                  <a:lnTo>
                    <a:pt x="737" y="614"/>
                  </a:lnTo>
                  <a:lnTo>
                    <a:pt x="716" y="594"/>
                  </a:lnTo>
                  <a:lnTo>
                    <a:pt x="692" y="598"/>
                  </a:lnTo>
                  <a:lnTo>
                    <a:pt x="658" y="590"/>
                  </a:lnTo>
                  <a:lnTo>
                    <a:pt x="588" y="524"/>
                  </a:lnTo>
                  <a:lnTo>
                    <a:pt x="592" y="551"/>
                  </a:lnTo>
                  <a:lnTo>
                    <a:pt x="613" y="588"/>
                  </a:lnTo>
                  <a:lnTo>
                    <a:pt x="637" y="614"/>
                  </a:lnTo>
                  <a:lnTo>
                    <a:pt x="663" y="628"/>
                  </a:lnTo>
                  <a:lnTo>
                    <a:pt x="691" y="617"/>
                  </a:lnTo>
                  <a:lnTo>
                    <a:pt x="712" y="617"/>
                  </a:lnTo>
                  <a:lnTo>
                    <a:pt x="742" y="640"/>
                  </a:lnTo>
                  <a:lnTo>
                    <a:pt x="758" y="659"/>
                  </a:lnTo>
                  <a:lnTo>
                    <a:pt x="756" y="671"/>
                  </a:lnTo>
                  <a:lnTo>
                    <a:pt x="706" y="722"/>
                  </a:lnTo>
                  <a:lnTo>
                    <a:pt x="672" y="742"/>
                  </a:lnTo>
                  <a:lnTo>
                    <a:pt x="603" y="768"/>
                  </a:lnTo>
                  <a:lnTo>
                    <a:pt x="581" y="777"/>
                  </a:lnTo>
                  <a:lnTo>
                    <a:pt x="568" y="768"/>
                  </a:lnTo>
                  <a:lnTo>
                    <a:pt x="565" y="758"/>
                  </a:lnTo>
                  <a:lnTo>
                    <a:pt x="564" y="742"/>
                  </a:lnTo>
                  <a:lnTo>
                    <a:pt x="557" y="727"/>
                  </a:lnTo>
                  <a:lnTo>
                    <a:pt x="547" y="714"/>
                  </a:lnTo>
                  <a:lnTo>
                    <a:pt x="540" y="704"/>
                  </a:lnTo>
                  <a:lnTo>
                    <a:pt x="526" y="687"/>
                  </a:lnTo>
                  <a:lnTo>
                    <a:pt x="520" y="678"/>
                  </a:lnTo>
                  <a:lnTo>
                    <a:pt x="513" y="666"/>
                  </a:lnTo>
                  <a:lnTo>
                    <a:pt x="505" y="654"/>
                  </a:lnTo>
                  <a:lnTo>
                    <a:pt x="489" y="626"/>
                  </a:lnTo>
                  <a:lnTo>
                    <a:pt x="480" y="614"/>
                  </a:lnTo>
                  <a:lnTo>
                    <a:pt x="470" y="599"/>
                  </a:lnTo>
                  <a:lnTo>
                    <a:pt x="451" y="578"/>
                  </a:lnTo>
                  <a:lnTo>
                    <a:pt x="441" y="566"/>
                  </a:lnTo>
                  <a:lnTo>
                    <a:pt x="432" y="557"/>
                  </a:lnTo>
                  <a:lnTo>
                    <a:pt x="424" y="539"/>
                  </a:lnTo>
                  <a:lnTo>
                    <a:pt x="452" y="522"/>
                  </a:lnTo>
                  <a:lnTo>
                    <a:pt x="465" y="486"/>
                  </a:lnTo>
                  <a:lnTo>
                    <a:pt x="438" y="476"/>
                  </a:lnTo>
                  <a:lnTo>
                    <a:pt x="398" y="482"/>
                  </a:lnTo>
                  <a:lnTo>
                    <a:pt x="390" y="477"/>
                  </a:lnTo>
                  <a:lnTo>
                    <a:pt x="385" y="477"/>
                  </a:lnTo>
                  <a:lnTo>
                    <a:pt x="380" y="477"/>
                  </a:lnTo>
                  <a:lnTo>
                    <a:pt x="375" y="477"/>
                  </a:lnTo>
                  <a:lnTo>
                    <a:pt x="374" y="471"/>
                  </a:lnTo>
                  <a:lnTo>
                    <a:pt x="371" y="465"/>
                  </a:lnTo>
                  <a:lnTo>
                    <a:pt x="371" y="453"/>
                  </a:lnTo>
                  <a:lnTo>
                    <a:pt x="364" y="448"/>
                  </a:lnTo>
                  <a:lnTo>
                    <a:pt x="363" y="441"/>
                  </a:lnTo>
                  <a:lnTo>
                    <a:pt x="359" y="439"/>
                  </a:lnTo>
                  <a:lnTo>
                    <a:pt x="355" y="434"/>
                  </a:lnTo>
                  <a:lnTo>
                    <a:pt x="353" y="428"/>
                  </a:lnTo>
                  <a:lnTo>
                    <a:pt x="350" y="424"/>
                  </a:lnTo>
                  <a:lnTo>
                    <a:pt x="347" y="418"/>
                  </a:lnTo>
                  <a:lnTo>
                    <a:pt x="339" y="418"/>
                  </a:lnTo>
                  <a:lnTo>
                    <a:pt x="334" y="418"/>
                  </a:lnTo>
                  <a:lnTo>
                    <a:pt x="332" y="418"/>
                  </a:lnTo>
                  <a:lnTo>
                    <a:pt x="329" y="427"/>
                  </a:lnTo>
                  <a:lnTo>
                    <a:pt x="329" y="434"/>
                  </a:lnTo>
                  <a:lnTo>
                    <a:pt x="329" y="443"/>
                  </a:lnTo>
                  <a:lnTo>
                    <a:pt x="329" y="451"/>
                  </a:lnTo>
                  <a:lnTo>
                    <a:pt x="329" y="457"/>
                  </a:lnTo>
                  <a:lnTo>
                    <a:pt x="323" y="459"/>
                  </a:lnTo>
                  <a:lnTo>
                    <a:pt x="317" y="465"/>
                  </a:lnTo>
                  <a:lnTo>
                    <a:pt x="308" y="457"/>
                  </a:lnTo>
                  <a:lnTo>
                    <a:pt x="303" y="446"/>
                  </a:lnTo>
                  <a:lnTo>
                    <a:pt x="304" y="432"/>
                  </a:lnTo>
                  <a:lnTo>
                    <a:pt x="297" y="414"/>
                  </a:lnTo>
                  <a:lnTo>
                    <a:pt x="292" y="404"/>
                  </a:lnTo>
                  <a:lnTo>
                    <a:pt x="281" y="396"/>
                  </a:lnTo>
                  <a:lnTo>
                    <a:pt x="271" y="390"/>
                  </a:lnTo>
                  <a:lnTo>
                    <a:pt x="265" y="379"/>
                  </a:lnTo>
                  <a:lnTo>
                    <a:pt x="261" y="372"/>
                  </a:lnTo>
                  <a:lnTo>
                    <a:pt x="252" y="371"/>
                  </a:lnTo>
                  <a:lnTo>
                    <a:pt x="247" y="367"/>
                  </a:lnTo>
                  <a:lnTo>
                    <a:pt x="241" y="367"/>
                  </a:lnTo>
                  <a:lnTo>
                    <a:pt x="235" y="373"/>
                  </a:lnTo>
                  <a:lnTo>
                    <a:pt x="231" y="379"/>
                  </a:lnTo>
                  <a:lnTo>
                    <a:pt x="243" y="386"/>
                  </a:lnTo>
                  <a:lnTo>
                    <a:pt x="251" y="396"/>
                  </a:lnTo>
                  <a:lnTo>
                    <a:pt x="262" y="408"/>
                  </a:lnTo>
                  <a:lnTo>
                    <a:pt x="267" y="414"/>
                  </a:lnTo>
                  <a:lnTo>
                    <a:pt x="278" y="418"/>
                  </a:lnTo>
                  <a:lnTo>
                    <a:pt x="285" y="428"/>
                  </a:lnTo>
                  <a:lnTo>
                    <a:pt x="277" y="438"/>
                  </a:lnTo>
                  <a:lnTo>
                    <a:pt x="275" y="434"/>
                  </a:lnTo>
                  <a:lnTo>
                    <a:pt x="275" y="428"/>
                  </a:lnTo>
                  <a:lnTo>
                    <a:pt x="271" y="441"/>
                  </a:lnTo>
                  <a:lnTo>
                    <a:pt x="270" y="452"/>
                  </a:lnTo>
                  <a:lnTo>
                    <a:pt x="261" y="454"/>
                  </a:lnTo>
                  <a:lnTo>
                    <a:pt x="264" y="441"/>
                  </a:lnTo>
                  <a:lnTo>
                    <a:pt x="262" y="434"/>
                  </a:lnTo>
                  <a:lnTo>
                    <a:pt x="253" y="430"/>
                  </a:lnTo>
                  <a:lnTo>
                    <a:pt x="247" y="427"/>
                  </a:lnTo>
                  <a:lnTo>
                    <a:pt x="244" y="421"/>
                  </a:lnTo>
                  <a:lnTo>
                    <a:pt x="235" y="417"/>
                  </a:lnTo>
                  <a:lnTo>
                    <a:pt x="231" y="413"/>
                  </a:lnTo>
                  <a:lnTo>
                    <a:pt x="224" y="405"/>
                  </a:lnTo>
                  <a:lnTo>
                    <a:pt x="218" y="401"/>
                  </a:lnTo>
                  <a:lnTo>
                    <a:pt x="213" y="392"/>
                  </a:lnTo>
                  <a:lnTo>
                    <a:pt x="212" y="385"/>
                  </a:lnTo>
                  <a:lnTo>
                    <a:pt x="207" y="383"/>
                  </a:lnTo>
                  <a:lnTo>
                    <a:pt x="200" y="378"/>
                  </a:lnTo>
                  <a:lnTo>
                    <a:pt x="190" y="378"/>
                  </a:lnTo>
                  <a:lnTo>
                    <a:pt x="180" y="379"/>
                  </a:lnTo>
                  <a:lnTo>
                    <a:pt x="169" y="378"/>
                  </a:lnTo>
                  <a:lnTo>
                    <a:pt x="149" y="379"/>
                  </a:lnTo>
                  <a:lnTo>
                    <a:pt x="135" y="381"/>
                  </a:lnTo>
                  <a:lnTo>
                    <a:pt x="131" y="384"/>
                  </a:lnTo>
                  <a:lnTo>
                    <a:pt x="130" y="392"/>
                  </a:lnTo>
                  <a:lnTo>
                    <a:pt x="130" y="402"/>
                  </a:lnTo>
                  <a:lnTo>
                    <a:pt x="120" y="412"/>
                  </a:lnTo>
                  <a:lnTo>
                    <a:pt x="115" y="416"/>
                  </a:lnTo>
                  <a:lnTo>
                    <a:pt x="113" y="418"/>
                  </a:lnTo>
                  <a:lnTo>
                    <a:pt x="108" y="427"/>
                  </a:lnTo>
                  <a:lnTo>
                    <a:pt x="106" y="432"/>
                  </a:lnTo>
                  <a:lnTo>
                    <a:pt x="111" y="437"/>
                  </a:lnTo>
                  <a:lnTo>
                    <a:pt x="111" y="446"/>
                  </a:lnTo>
                  <a:lnTo>
                    <a:pt x="108" y="450"/>
                  </a:lnTo>
                  <a:lnTo>
                    <a:pt x="106" y="454"/>
                  </a:lnTo>
                  <a:lnTo>
                    <a:pt x="99" y="465"/>
                  </a:lnTo>
                  <a:lnTo>
                    <a:pt x="94" y="460"/>
                  </a:lnTo>
                  <a:lnTo>
                    <a:pt x="91" y="464"/>
                  </a:lnTo>
                  <a:lnTo>
                    <a:pt x="85" y="467"/>
                  </a:lnTo>
                  <a:lnTo>
                    <a:pt x="77" y="470"/>
                  </a:lnTo>
                  <a:lnTo>
                    <a:pt x="68" y="476"/>
                  </a:lnTo>
                  <a:lnTo>
                    <a:pt x="59" y="477"/>
                  </a:lnTo>
                  <a:lnTo>
                    <a:pt x="51" y="477"/>
                  </a:lnTo>
                  <a:lnTo>
                    <a:pt x="43" y="477"/>
                  </a:lnTo>
                  <a:lnTo>
                    <a:pt x="25" y="482"/>
                  </a:lnTo>
                  <a:lnTo>
                    <a:pt x="16" y="482"/>
                  </a:lnTo>
                  <a:lnTo>
                    <a:pt x="12" y="472"/>
                  </a:lnTo>
                  <a:lnTo>
                    <a:pt x="8" y="459"/>
                  </a:lnTo>
                  <a:lnTo>
                    <a:pt x="5" y="448"/>
                  </a:lnTo>
                  <a:lnTo>
                    <a:pt x="4" y="437"/>
                  </a:lnTo>
                  <a:lnTo>
                    <a:pt x="4" y="424"/>
                  </a:lnTo>
                  <a:lnTo>
                    <a:pt x="0" y="405"/>
                  </a:lnTo>
                </a:path>
              </a:pathLst>
            </a:custGeom>
            <a:solidFill>
              <a:srgbClr val="333399"/>
            </a:solidFill>
            <a:ln w="12700" cap="rnd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1786" name="Freeform 30">
              <a:extLst>
                <a:ext uri="{FF2B5EF4-FFF2-40B4-BE49-F238E27FC236}">
                  <a16:creationId xmlns:a16="http://schemas.microsoft.com/office/drawing/2014/main" id="{F534A4F2-8C33-42D9-8B9D-667F6B87A13A}"/>
                </a:ext>
              </a:extLst>
            </p:cNvPr>
            <p:cNvSpPr>
              <a:spLocks/>
            </p:cNvSpPr>
            <p:nvPr/>
          </p:nvSpPr>
          <p:spPr bwMode="auto">
            <a:xfrm>
              <a:off x="1248" y="1514"/>
              <a:ext cx="912" cy="784"/>
            </a:xfrm>
            <a:custGeom>
              <a:avLst/>
              <a:gdLst>
                <a:gd name="T0" fmla="*/ 72 w 912"/>
                <a:gd name="T1" fmla="*/ 147 h 784"/>
                <a:gd name="T2" fmla="*/ 58 w 912"/>
                <a:gd name="T3" fmla="*/ 104 h 784"/>
                <a:gd name="T4" fmla="*/ 130 w 912"/>
                <a:gd name="T5" fmla="*/ 67 h 784"/>
                <a:gd name="T6" fmla="*/ 162 w 912"/>
                <a:gd name="T7" fmla="*/ 38 h 784"/>
                <a:gd name="T8" fmla="*/ 218 w 912"/>
                <a:gd name="T9" fmla="*/ 33 h 784"/>
                <a:gd name="T10" fmla="*/ 392 w 912"/>
                <a:gd name="T11" fmla="*/ 34 h 784"/>
                <a:gd name="T12" fmla="*/ 480 w 912"/>
                <a:gd name="T13" fmla="*/ 49 h 784"/>
                <a:gd name="T14" fmla="*/ 447 w 912"/>
                <a:gd name="T15" fmla="*/ 47 h 784"/>
                <a:gd name="T16" fmla="*/ 424 w 912"/>
                <a:gd name="T17" fmla="*/ 1 h 784"/>
                <a:gd name="T18" fmla="*/ 468 w 912"/>
                <a:gd name="T19" fmla="*/ 0 h 784"/>
                <a:gd name="T20" fmla="*/ 500 w 912"/>
                <a:gd name="T21" fmla="*/ 21 h 784"/>
                <a:gd name="T22" fmla="*/ 553 w 912"/>
                <a:gd name="T23" fmla="*/ 53 h 784"/>
                <a:gd name="T24" fmla="*/ 543 w 912"/>
                <a:gd name="T25" fmla="*/ 17 h 784"/>
                <a:gd name="T26" fmla="*/ 638 w 912"/>
                <a:gd name="T27" fmla="*/ 52 h 784"/>
                <a:gd name="T28" fmla="*/ 640 w 912"/>
                <a:gd name="T29" fmla="*/ 66 h 784"/>
                <a:gd name="T30" fmla="*/ 611 w 912"/>
                <a:gd name="T31" fmla="*/ 101 h 784"/>
                <a:gd name="T32" fmla="*/ 586 w 912"/>
                <a:gd name="T33" fmla="*/ 158 h 784"/>
                <a:gd name="T34" fmla="*/ 675 w 912"/>
                <a:gd name="T35" fmla="*/ 191 h 784"/>
                <a:gd name="T36" fmla="*/ 678 w 912"/>
                <a:gd name="T37" fmla="*/ 241 h 784"/>
                <a:gd name="T38" fmla="*/ 691 w 912"/>
                <a:gd name="T39" fmla="*/ 202 h 784"/>
                <a:gd name="T40" fmla="*/ 691 w 912"/>
                <a:gd name="T41" fmla="*/ 129 h 784"/>
                <a:gd name="T42" fmla="*/ 753 w 912"/>
                <a:gd name="T43" fmla="*/ 148 h 784"/>
                <a:gd name="T44" fmla="*/ 793 w 912"/>
                <a:gd name="T45" fmla="*/ 127 h 784"/>
                <a:gd name="T46" fmla="*/ 862 w 912"/>
                <a:gd name="T47" fmla="*/ 181 h 784"/>
                <a:gd name="T48" fmla="*/ 911 w 912"/>
                <a:gd name="T49" fmla="*/ 227 h 784"/>
                <a:gd name="T50" fmla="*/ 873 w 912"/>
                <a:gd name="T51" fmla="*/ 245 h 784"/>
                <a:gd name="T52" fmla="*/ 806 w 912"/>
                <a:gd name="T53" fmla="*/ 261 h 784"/>
                <a:gd name="T54" fmla="*/ 853 w 912"/>
                <a:gd name="T55" fmla="*/ 271 h 784"/>
                <a:gd name="T56" fmla="*/ 873 w 912"/>
                <a:gd name="T57" fmla="*/ 312 h 784"/>
                <a:gd name="T58" fmla="*/ 854 w 912"/>
                <a:gd name="T59" fmla="*/ 314 h 784"/>
                <a:gd name="T60" fmla="*/ 827 w 912"/>
                <a:gd name="T61" fmla="*/ 332 h 784"/>
                <a:gd name="T62" fmla="*/ 785 w 912"/>
                <a:gd name="T63" fmla="*/ 370 h 784"/>
                <a:gd name="T64" fmla="*/ 781 w 912"/>
                <a:gd name="T65" fmla="*/ 425 h 784"/>
                <a:gd name="T66" fmla="*/ 737 w 912"/>
                <a:gd name="T67" fmla="*/ 507 h 784"/>
                <a:gd name="T68" fmla="*/ 748 w 912"/>
                <a:gd name="T69" fmla="*/ 577 h 784"/>
                <a:gd name="T70" fmla="*/ 724 w 912"/>
                <a:gd name="T71" fmla="*/ 529 h 784"/>
                <a:gd name="T72" fmla="*/ 680 w 912"/>
                <a:gd name="T73" fmla="*/ 508 h 784"/>
                <a:gd name="T74" fmla="*/ 642 w 912"/>
                <a:gd name="T75" fmla="*/ 522 h 784"/>
                <a:gd name="T76" fmla="*/ 579 w 912"/>
                <a:gd name="T77" fmla="*/ 529 h 784"/>
                <a:gd name="T78" fmla="*/ 547 w 912"/>
                <a:gd name="T79" fmla="*/ 580 h 784"/>
                <a:gd name="T80" fmla="*/ 619 w 912"/>
                <a:gd name="T81" fmla="*/ 652 h 784"/>
                <a:gd name="T82" fmla="*/ 632 w 912"/>
                <a:gd name="T83" fmla="*/ 612 h 784"/>
                <a:gd name="T84" fmla="*/ 672 w 912"/>
                <a:gd name="T85" fmla="*/ 640 h 784"/>
                <a:gd name="T86" fmla="*/ 694 w 912"/>
                <a:gd name="T87" fmla="*/ 679 h 784"/>
                <a:gd name="T88" fmla="*/ 713 w 912"/>
                <a:gd name="T89" fmla="*/ 715 h 784"/>
                <a:gd name="T90" fmla="*/ 754 w 912"/>
                <a:gd name="T91" fmla="*/ 769 h 784"/>
                <a:gd name="T92" fmla="*/ 818 w 912"/>
                <a:gd name="T93" fmla="*/ 768 h 784"/>
                <a:gd name="T94" fmla="*/ 780 w 912"/>
                <a:gd name="T95" fmla="*/ 774 h 784"/>
                <a:gd name="T96" fmla="*/ 705 w 912"/>
                <a:gd name="T97" fmla="*/ 767 h 784"/>
                <a:gd name="T98" fmla="*/ 654 w 912"/>
                <a:gd name="T99" fmla="*/ 718 h 784"/>
                <a:gd name="T100" fmla="*/ 614 w 912"/>
                <a:gd name="T101" fmla="*/ 699 h 784"/>
                <a:gd name="T102" fmla="*/ 554 w 912"/>
                <a:gd name="T103" fmla="*/ 677 h 784"/>
                <a:gd name="T104" fmla="*/ 448 w 912"/>
                <a:gd name="T105" fmla="*/ 600 h 784"/>
                <a:gd name="T106" fmla="*/ 360 w 912"/>
                <a:gd name="T107" fmla="*/ 491 h 784"/>
                <a:gd name="T108" fmla="*/ 391 w 912"/>
                <a:gd name="T109" fmla="*/ 590 h 784"/>
                <a:gd name="T110" fmla="*/ 334 w 912"/>
                <a:gd name="T111" fmla="*/ 520 h 784"/>
                <a:gd name="T112" fmla="*/ 281 w 912"/>
                <a:gd name="T113" fmla="*/ 387 h 784"/>
                <a:gd name="T114" fmla="*/ 288 w 912"/>
                <a:gd name="T115" fmla="*/ 287 h 784"/>
                <a:gd name="T116" fmla="*/ 270 w 912"/>
                <a:gd name="T117" fmla="*/ 211 h 784"/>
                <a:gd name="T118" fmla="*/ 254 w 912"/>
                <a:gd name="T119" fmla="*/ 166 h 784"/>
                <a:gd name="T120" fmla="*/ 219 w 912"/>
                <a:gd name="T121" fmla="*/ 139 h 784"/>
                <a:gd name="T122" fmla="*/ 146 w 912"/>
                <a:gd name="T123" fmla="*/ 147 h 784"/>
                <a:gd name="T124" fmla="*/ 89 w 912"/>
                <a:gd name="T125" fmla="*/ 174 h 784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912"/>
                <a:gd name="T190" fmla="*/ 0 h 784"/>
                <a:gd name="T191" fmla="*/ 912 w 912"/>
                <a:gd name="T192" fmla="*/ 784 h 784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912" h="784">
                  <a:moveTo>
                    <a:pt x="0" y="202"/>
                  </a:moveTo>
                  <a:lnTo>
                    <a:pt x="44" y="174"/>
                  </a:lnTo>
                  <a:lnTo>
                    <a:pt x="68" y="164"/>
                  </a:lnTo>
                  <a:lnTo>
                    <a:pt x="72" y="147"/>
                  </a:lnTo>
                  <a:lnTo>
                    <a:pt x="53" y="137"/>
                  </a:lnTo>
                  <a:lnTo>
                    <a:pt x="52" y="117"/>
                  </a:lnTo>
                  <a:lnTo>
                    <a:pt x="59" y="112"/>
                  </a:lnTo>
                  <a:lnTo>
                    <a:pt x="58" y="104"/>
                  </a:lnTo>
                  <a:lnTo>
                    <a:pt x="92" y="101"/>
                  </a:lnTo>
                  <a:lnTo>
                    <a:pt x="100" y="85"/>
                  </a:lnTo>
                  <a:lnTo>
                    <a:pt x="102" y="71"/>
                  </a:lnTo>
                  <a:lnTo>
                    <a:pt x="130" y="67"/>
                  </a:lnTo>
                  <a:lnTo>
                    <a:pt x="133" y="53"/>
                  </a:lnTo>
                  <a:lnTo>
                    <a:pt x="106" y="49"/>
                  </a:lnTo>
                  <a:lnTo>
                    <a:pt x="118" y="38"/>
                  </a:lnTo>
                  <a:lnTo>
                    <a:pt x="162" y="38"/>
                  </a:lnTo>
                  <a:lnTo>
                    <a:pt x="174" y="27"/>
                  </a:lnTo>
                  <a:lnTo>
                    <a:pt x="193" y="26"/>
                  </a:lnTo>
                  <a:lnTo>
                    <a:pt x="205" y="17"/>
                  </a:lnTo>
                  <a:lnTo>
                    <a:pt x="218" y="33"/>
                  </a:lnTo>
                  <a:lnTo>
                    <a:pt x="273" y="31"/>
                  </a:lnTo>
                  <a:lnTo>
                    <a:pt x="298" y="47"/>
                  </a:lnTo>
                  <a:lnTo>
                    <a:pt x="379" y="44"/>
                  </a:lnTo>
                  <a:lnTo>
                    <a:pt x="392" y="34"/>
                  </a:lnTo>
                  <a:lnTo>
                    <a:pt x="422" y="49"/>
                  </a:lnTo>
                  <a:lnTo>
                    <a:pt x="454" y="61"/>
                  </a:lnTo>
                  <a:lnTo>
                    <a:pt x="471" y="56"/>
                  </a:lnTo>
                  <a:lnTo>
                    <a:pt x="480" y="49"/>
                  </a:lnTo>
                  <a:lnTo>
                    <a:pt x="507" y="53"/>
                  </a:lnTo>
                  <a:lnTo>
                    <a:pt x="488" y="44"/>
                  </a:lnTo>
                  <a:lnTo>
                    <a:pt x="472" y="45"/>
                  </a:lnTo>
                  <a:lnTo>
                    <a:pt x="447" y="47"/>
                  </a:lnTo>
                  <a:lnTo>
                    <a:pt x="434" y="33"/>
                  </a:lnTo>
                  <a:lnTo>
                    <a:pt x="419" y="26"/>
                  </a:lnTo>
                  <a:lnTo>
                    <a:pt x="419" y="13"/>
                  </a:lnTo>
                  <a:lnTo>
                    <a:pt x="424" y="1"/>
                  </a:lnTo>
                  <a:lnTo>
                    <a:pt x="435" y="0"/>
                  </a:lnTo>
                  <a:lnTo>
                    <a:pt x="451" y="11"/>
                  </a:lnTo>
                  <a:lnTo>
                    <a:pt x="454" y="6"/>
                  </a:lnTo>
                  <a:lnTo>
                    <a:pt x="468" y="0"/>
                  </a:lnTo>
                  <a:lnTo>
                    <a:pt x="483" y="8"/>
                  </a:lnTo>
                  <a:lnTo>
                    <a:pt x="492" y="1"/>
                  </a:lnTo>
                  <a:lnTo>
                    <a:pt x="499" y="12"/>
                  </a:lnTo>
                  <a:lnTo>
                    <a:pt x="500" y="21"/>
                  </a:lnTo>
                  <a:lnTo>
                    <a:pt x="523" y="31"/>
                  </a:lnTo>
                  <a:lnTo>
                    <a:pt x="515" y="38"/>
                  </a:lnTo>
                  <a:lnTo>
                    <a:pt x="515" y="50"/>
                  </a:lnTo>
                  <a:lnTo>
                    <a:pt x="553" y="53"/>
                  </a:lnTo>
                  <a:lnTo>
                    <a:pt x="563" y="38"/>
                  </a:lnTo>
                  <a:lnTo>
                    <a:pt x="555" y="32"/>
                  </a:lnTo>
                  <a:lnTo>
                    <a:pt x="539" y="33"/>
                  </a:lnTo>
                  <a:lnTo>
                    <a:pt x="543" y="17"/>
                  </a:lnTo>
                  <a:lnTo>
                    <a:pt x="577" y="26"/>
                  </a:lnTo>
                  <a:lnTo>
                    <a:pt x="584" y="37"/>
                  </a:lnTo>
                  <a:lnTo>
                    <a:pt x="612" y="37"/>
                  </a:lnTo>
                  <a:lnTo>
                    <a:pt x="638" y="52"/>
                  </a:lnTo>
                  <a:lnTo>
                    <a:pt x="653" y="49"/>
                  </a:lnTo>
                  <a:lnTo>
                    <a:pt x="667" y="61"/>
                  </a:lnTo>
                  <a:lnTo>
                    <a:pt x="653" y="78"/>
                  </a:lnTo>
                  <a:lnTo>
                    <a:pt x="640" y="66"/>
                  </a:lnTo>
                  <a:lnTo>
                    <a:pt x="632" y="70"/>
                  </a:lnTo>
                  <a:lnTo>
                    <a:pt x="619" y="79"/>
                  </a:lnTo>
                  <a:lnTo>
                    <a:pt x="600" y="88"/>
                  </a:lnTo>
                  <a:lnTo>
                    <a:pt x="611" y="101"/>
                  </a:lnTo>
                  <a:lnTo>
                    <a:pt x="593" y="103"/>
                  </a:lnTo>
                  <a:lnTo>
                    <a:pt x="579" y="118"/>
                  </a:lnTo>
                  <a:lnTo>
                    <a:pt x="565" y="139"/>
                  </a:lnTo>
                  <a:lnTo>
                    <a:pt x="586" y="158"/>
                  </a:lnTo>
                  <a:lnTo>
                    <a:pt x="603" y="179"/>
                  </a:lnTo>
                  <a:lnTo>
                    <a:pt x="634" y="182"/>
                  </a:lnTo>
                  <a:lnTo>
                    <a:pt x="661" y="179"/>
                  </a:lnTo>
                  <a:lnTo>
                    <a:pt x="675" y="191"/>
                  </a:lnTo>
                  <a:lnTo>
                    <a:pt x="669" y="196"/>
                  </a:lnTo>
                  <a:lnTo>
                    <a:pt x="660" y="207"/>
                  </a:lnTo>
                  <a:lnTo>
                    <a:pt x="673" y="227"/>
                  </a:lnTo>
                  <a:lnTo>
                    <a:pt x="678" y="241"/>
                  </a:lnTo>
                  <a:lnTo>
                    <a:pt x="693" y="248"/>
                  </a:lnTo>
                  <a:lnTo>
                    <a:pt x="714" y="234"/>
                  </a:lnTo>
                  <a:lnTo>
                    <a:pt x="707" y="217"/>
                  </a:lnTo>
                  <a:lnTo>
                    <a:pt x="691" y="202"/>
                  </a:lnTo>
                  <a:lnTo>
                    <a:pt x="712" y="184"/>
                  </a:lnTo>
                  <a:lnTo>
                    <a:pt x="693" y="152"/>
                  </a:lnTo>
                  <a:lnTo>
                    <a:pt x="677" y="139"/>
                  </a:lnTo>
                  <a:lnTo>
                    <a:pt x="691" y="129"/>
                  </a:lnTo>
                  <a:lnTo>
                    <a:pt x="687" y="112"/>
                  </a:lnTo>
                  <a:lnTo>
                    <a:pt x="698" y="103"/>
                  </a:lnTo>
                  <a:lnTo>
                    <a:pt x="714" y="112"/>
                  </a:lnTo>
                  <a:lnTo>
                    <a:pt x="753" y="148"/>
                  </a:lnTo>
                  <a:lnTo>
                    <a:pt x="777" y="153"/>
                  </a:lnTo>
                  <a:lnTo>
                    <a:pt x="784" y="145"/>
                  </a:lnTo>
                  <a:lnTo>
                    <a:pt x="779" y="125"/>
                  </a:lnTo>
                  <a:lnTo>
                    <a:pt x="793" y="127"/>
                  </a:lnTo>
                  <a:lnTo>
                    <a:pt x="817" y="150"/>
                  </a:lnTo>
                  <a:lnTo>
                    <a:pt x="820" y="163"/>
                  </a:lnTo>
                  <a:lnTo>
                    <a:pt x="834" y="171"/>
                  </a:lnTo>
                  <a:lnTo>
                    <a:pt x="862" y="181"/>
                  </a:lnTo>
                  <a:lnTo>
                    <a:pt x="877" y="198"/>
                  </a:lnTo>
                  <a:lnTo>
                    <a:pt x="898" y="211"/>
                  </a:lnTo>
                  <a:lnTo>
                    <a:pt x="908" y="216"/>
                  </a:lnTo>
                  <a:lnTo>
                    <a:pt x="911" y="227"/>
                  </a:lnTo>
                  <a:lnTo>
                    <a:pt x="893" y="233"/>
                  </a:lnTo>
                  <a:lnTo>
                    <a:pt x="884" y="226"/>
                  </a:lnTo>
                  <a:lnTo>
                    <a:pt x="875" y="227"/>
                  </a:lnTo>
                  <a:lnTo>
                    <a:pt x="873" y="245"/>
                  </a:lnTo>
                  <a:lnTo>
                    <a:pt x="858" y="250"/>
                  </a:lnTo>
                  <a:lnTo>
                    <a:pt x="843" y="239"/>
                  </a:lnTo>
                  <a:lnTo>
                    <a:pt x="811" y="239"/>
                  </a:lnTo>
                  <a:lnTo>
                    <a:pt x="806" y="261"/>
                  </a:lnTo>
                  <a:lnTo>
                    <a:pt x="815" y="273"/>
                  </a:lnTo>
                  <a:lnTo>
                    <a:pt x="827" y="266"/>
                  </a:lnTo>
                  <a:lnTo>
                    <a:pt x="840" y="264"/>
                  </a:lnTo>
                  <a:lnTo>
                    <a:pt x="853" y="271"/>
                  </a:lnTo>
                  <a:lnTo>
                    <a:pt x="835" y="286"/>
                  </a:lnTo>
                  <a:lnTo>
                    <a:pt x="853" y="299"/>
                  </a:lnTo>
                  <a:lnTo>
                    <a:pt x="875" y="304"/>
                  </a:lnTo>
                  <a:lnTo>
                    <a:pt x="873" y="312"/>
                  </a:lnTo>
                  <a:lnTo>
                    <a:pt x="864" y="313"/>
                  </a:lnTo>
                  <a:lnTo>
                    <a:pt x="843" y="360"/>
                  </a:lnTo>
                  <a:lnTo>
                    <a:pt x="844" y="331"/>
                  </a:lnTo>
                  <a:lnTo>
                    <a:pt x="854" y="314"/>
                  </a:lnTo>
                  <a:lnTo>
                    <a:pt x="843" y="308"/>
                  </a:lnTo>
                  <a:lnTo>
                    <a:pt x="831" y="318"/>
                  </a:lnTo>
                  <a:lnTo>
                    <a:pt x="838" y="326"/>
                  </a:lnTo>
                  <a:lnTo>
                    <a:pt x="827" y="332"/>
                  </a:lnTo>
                  <a:lnTo>
                    <a:pt x="818" y="338"/>
                  </a:lnTo>
                  <a:lnTo>
                    <a:pt x="819" y="359"/>
                  </a:lnTo>
                  <a:lnTo>
                    <a:pt x="805" y="367"/>
                  </a:lnTo>
                  <a:lnTo>
                    <a:pt x="785" y="370"/>
                  </a:lnTo>
                  <a:lnTo>
                    <a:pt x="793" y="380"/>
                  </a:lnTo>
                  <a:lnTo>
                    <a:pt x="785" y="393"/>
                  </a:lnTo>
                  <a:lnTo>
                    <a:pt x="793" y="404"/>
                  </a:lnTo>
                  <a:lnTo>
                    <a:pt x="781" y="425"/>
                  </a:lnTo>
                  <a:lnTo>
                    <a:pt x="777" y="445"/>
                  </a:lnTo>
                  <a:lnTo>
                    <a:pt x="760" y="455"/>
                  </a:lnTo>
                  <a:lnTo>
                    <a:pt x="739" y="486"/>
                  </a:lnTo>
                  <a:lnTo>
                    <a:pt x="737" y="507"/>
                  </a:lnTo>
                  <a:lnTo>
                    <a:pt x="744" y="525"/>
                  </a:lnTo>
                  <a:lnTo>
                    <a:pt x="753" y="545"/>
                  </a:lnTo>
                  <a:lnTo>
                    <a:pt x="759" y="567"/>
                  </a:lnTo>
                  <a:lnTo>
                    <a:pt x="748" y="577"/>
                  </a:lnTo>
                  <a:lnTo>
                    <a:pt x="737" y="571"/>
                  </a:lnTo>
                  <a:lnTo>
                    <a:pt x="739" y="559"/>
                  </a:lnTo>
                  <a:lnTo>
                    <a:pt x="733" y="533"/>
                  </a:lnTo>
                  <a:lnTo>
                    <a:pt x="724" y="529"/>
                  </a:lnTo>
                  <a:lnTo>
                    <a:pt x="718" y="514"/>
                  </a:lnTo>
                  <a:lnTo>
                    <a:pt x="706" y="514"/>
                  </a:lnTo>
                  <a:lnTo>
                    <a:pt x="694" y="506"/>
                  </a:lnTo>
                  <a:lnTo>
                    <a:pt x="680" y="508"/>
                  </a:lnTo>
                  <a:lnTo>
                    <a:pt x="667" y="504"/>
                  </a:lnTo>
                  <a:lnTo>
                    <a:pt x="653" y="510"/>
                  </a:lnTo>
                  <a:lnTo>
                    <a:pt x="624" y="505"/>
                  </a:lnTo>
                  <a:lnTo>
                    <a:pt x="642" y="522"/>
                  </a:lnTo>
                  <a:lnTo>
                    <a:pt x="619" y="520"/>
                  </a:lnTo>
                  <a:lnTo>
                    <a:pt x="603" y="507"/>
                  </a:lnTo>
                  <a:lnTo>
                    <a:pt x="575" y="507"/>
                  </a:lnTo>
                  <a:lnTo>
                    <a:pt x="579" y="529"/>
                  </a:lnTo>
                  <a:lnTo>
                    <a:pt x="558" y="522"/>
                  </a:lnTo>
                  <a:lnTo>
                    <a:pt x="547" y="545"/>
                  </a:lnTo>
                  <a:lnTo>
                    <a:pt x="555" y="554"/>
                  </a:lnTo>
                  <a:lnTo>
                    <a:pt x="547" y="580"/>
                  </a:lnTo>
                  <a:lnTo>
                    <a:pt x="557" y="612"/>
                  </a:lnTo>
                  <a:lnTo>
                    <a:pt x="568" y="633"/>
                  </a:lnTo>
                  <a:lnTo>
                    <a:pt x="580" y="653"/>
                  </a:lnTo>
                  <a:lnTo>
                    <a:pt x="619" y="652"/>
                  </a:lnTo>
                  <a:lnTo>
                    <a:pt x="635" y="647"/>
                  </a:lnTo>
                  <a:lnTo>
                    <a:pt x="638" y="633"/>
                  </a:lnTo>
                  <a:lnTo>
                    <a:pt x="631" y="621"/>
                  </a:lnTo>
                  <a:lnTo>
                    <a:pt x="632" y="612"/>
                  </a:lnTo>
                  <a:lnTo>
                    <a:pt x="655" y="614"/>
                  </a:lnTo>
                  <a:lnTo>
                    <a:pt x="679" y="609"/>
                  </a:lnTo>
                  <a:lnTo>
                    <a:pt x="679" y="621"/>
                  </a:lnTo>
                  <a:lnTo>
                    <a:pt x="672" y="640"/>
                  </a:lnTo>
                  <a:lnTo>
                    <a:pt x="660" y="654"/>
                  </a:lnTo>
                  <a:lnTo>
                    <a:pt x="658" y="674"/>
                  </a:lnTo>
                  <a:lnTo>
                    <a:pt x="673" y="681"/>
                  </a:lnTo>
                  <a:lnTo>
                    <a:pt x="694" y="679"/>
                  </a:lnTo>
                  <a:lnTo>
                    <a:pt x="706" y="687"/>
                  </a:lnTo>
                  <a:lnTo>
                    <a:pt x="718" y="684"/>
                  </a:lnTo>
                  <a:lnTo>
                    <a:pt x="722" y="695"/>
                  </a:lnTo>
                  <a:lnTo>
                    <a:pt x="713" y="715"/>
                  </a:lnTo>
                  <a:lnTo>
                    <a:pt x="721" y="727"/>
                  </a:lnTo>
                  <a:lnTo>
                    <a:pt x="722" y="749"/>
                  </a:lnTo>
                  <a:lnTo>
                    <a:pt x="737" y="765"/>
                  </a:lnTo>
                  <a:lnTo>
                    <a:pt x="754" y="769"/>
                  </a:lnTo>
                  <a:lnTo>
                    <a:pt x="767" y="765"/>
                  </a:lnTo>
                  <a:lnTo>
                    <a:pt x="773" y="767"/>
                  </a:lnTo>
                  <a:lnTo>
                    <a:pt x="797" y="767"/>
                  </a:lnTo>
                  <a:lnTo>
                    <a:pt x="818" y="768"/>
                  </a:lnTo>
                  <a:lnTo>
                    <a:pt x="823" y="758"/>
                  </a:lnTo>
                  <a:lnTo>
                    <a:pt x="805" y="774"/>
                  </a:lnTo>
                  <a:lnTo>
                    <a:pt x="793" y="773"/>
                  </a:lnTo>
                  <a:lnTo>
                    <a:pt x="780" y="774"/>
                  </a:lnTo>
                  <a:lnTo>
                    <a:pt x="754" y="783"/>
                  </a:lnTo>
                  <a:lnTo>
                    <a:pt x="734" y="772"/>
                  </a:lnTo>
                  <a:lnTo>
                    <a:pt x="714" y="765"/>
                  </a:lnTo>
                  <a:lnTo>
                    <a:pt x="705" y="767"/>
                  </a:lnTo>
                  <a:lnTo>
                    <a:pt x="706" y="756"/>
                  </a:lnTo>
                  <a:lnTo>
                    <a:pt x="705" y="740"/>
                  </a:lnTo>
                  <a:lnTo>
                    <a:pt x="689" y="727"/>
                  </a:lnTo>
                  <a:lnTo>
                    <a:pt x="654" y="718"/>
                  </a:lnTo>
                  <a:lnTo>
                    <a:pt x="648" y="712"/>
                  </a:lnTo>
                  <a:lnTo>
                    <a:pt x="638" y="713"/>
                  </a:lnTo>
                  <a:lnTo>
                    <a:pt x="629" y="706"/>
                  </a:lnTo>
                  <a:lnTo>
                    <a:pt x="614" y="699"/>
                  </a:lnTo>
                  <a:lnTo>
                    <a:pt x="598" y="679"/>
                  </a:lnTo>
                  <a:lnTo>
                    <a:pt x="578" y="674"/>
                  </a:lnTo>
                  <a:lnTo>
                    <a:pt x="567" y="687"/>
                  </a:lnTo>
                  <a:lnTo>
                    <a:pt x="554" y="677"/>
                  </a:lnTo>
                  <a:lnTo>
                    <a:pt x="539" y="677"/>
                  </a:lnTo>
                  <a:lnTo>
                    <a:pt x="508" y="669"/>
                  </a:lnTo>
                  <a:lnTo>
                    <a:pt x="452" y="635"/>
                  </a:lnTo>
                  <a:lnTo>
                    <a:pt x="448" y="600"/>
                  </a:lnTo>
                  <a:lnTo>
                    <a:pt x="441" y="587"/>
                  </a:lnTo>
                  <a:lnTo>
                    <a:pt x="433" y="577"/>
                  </a:lnTo>
                  <a:lnTo>
                    <a:pt x="419" y="557"/>
                  </a:lnTo>
                  <a:lnTo>
                    <a:pt x="360" y="491"/>
                  </a:lnTo>
                  <a:lnTo>
                    <a:pt x="360" y="515"/>
                  </a:lnTo>
                  <a:lnTo>
                    <a:pt x="398" y="560"/>
                  </a:lnTo>
                  <a:lnTo>
                    <a:pt x="413" y="598"/>
                  </a:lnTo>
                  <a:lnTo>
                    <a:pt x="391" y="590"/>
                  </a:lnTo>
                  <a:lnTo>
                    <a:pt x="387" y="567"/>
                  </a:lnTo>
                  <a:lnTo>
                    <a:pt x="357" y="553"/>
                  </a:lnTo>
                  <a:lnTo>
                    <a:pt x="373" y="545"/>
                  </a:lnTo>
                  <a:lnTo>
                    <a:pt x="334" y="520"/>
                  </a:lnTo>
                  <a:lnTo>
                    <a:pt x="350" y="507"/>
                  </a:lnTo>
                  <a:lnTo>
                    <a:pt x="335" y="479"/>
                  </a:lnTo>
                  <a:lnTo>
                    <a:pt x="288" y="420"/>
                  </a:lnTo>
                  <a:lnTo>
                    <a:pt x="281" y="387"/>
                  </a:lnTo>
                  <a:lnTo>
                    <a:pt x="286" y="359"/>
                  </a:lnTo>
                  <a:lnTo>
                    <a:pt x="298" y="332"/>
                  </a:lnTo>
                  <a:lnTo>
                    <a:pt x="298" y="304"/>
                  </a:lnTo>
                  <a:lnTo>
                    <a:pt x="288" y="287"/>
                  </a:lnTo>
                  <a:lnTo>
                    <a:pt x="314" y="280"/>
                  </a:lnTo>
                  <a:lnTo>
                    <a:pt x="281" y="248"/>
                  </a:lnTo>
                  <a:lnTo>
                    <a:pt x="285" y="232"/>
                  </a:lnTo>
                  <a:lnTo>
                    <a:pt x="270" y="211"/>
                  </a:lnTo>
                  <a:lnTo>
                    <a:pt x="275" y="198"/>
                  </a:lnTo>
                  <a:lnTo>
                    <a:pt x="266" y="192"/>
                  </a:lnTo>
                  <a:lnTo>
                    <a:pt x="265" y="177"/>
                  </a:lnTo>
                  <a:lnTo>
                    <a:pt x="254" y="166"/>
                  </a:lnTo>
                  <a:lnTo>
                    <a:pt x="266" y="157"/>
                  </a:lnTo>
                  <a:lnTo>
                    <a:pt x="251" y="150"/>
                  </a:lnTo>
                  <a:lnTo>
                    <a:pt x="238" y="159"/>
                  </a:lnTo>
                  <a:lnTo>
                    <a:pt x="219" y="139"/>
                  </a:lnTo>
                  <a:lnTo>
                    <a:pt x="199" y="134"/>
                  </a:lnTo>
                  <a:lnTo>
                    <a:pt x="172" y="134"/>
                  </a:lnTo>
                  <a:lnTo>
                    <a:pt x="153" y="152"/>
                  </a:lnTo>
                  <a:lnTo>
                    <a:pt x="146" y="147"/>
                  </a:lnTo>
                  <a:lnTo>
                    <a:pt x="160" y="124"/>
                  </a:lnTo>
                  <a:lnTo>
                    <a:pt x="147" y="127"/>
                  </a:lnTo>
                  <a:lnTo>
                    <a:pt x="118" y="152"/>
                  </a:lnTo>
                  <a:lnTo>
                    <a:pt x="89" y="174"/>
                  </a:lnTo>
                  <a:lnTo>
                    <a:pt x="62" y="181"/>
                  </a:lnTo>
                  <a:lnTo>
                    <a:pt x="18" y="204"/>
                  </a:lnTo>
                  <a:lnTo>
                    <a:pt x="0" y="202"/>
                  </a:lnTo>
                </a:path>
              </a:pathLst>
            </a:custGeom>
            <a:solidFill>
              <a:srgbClr val="333399"/>
            </a:solidFill>
            <a:ln w="12700" cap="rnd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1787" name="Freeform 31">
              <a:extLst>
                <a:ext uri="{FF2B5EF4-FFF2-40B4-BE49-F238E27FC236}">
                  <a16:creationId xmlns:a16="http://schemas.microsoft.com/office/drawing/2014/main" id="{79FC19B1-7C0F-4EEE-BAD2-F55C1D8E2FFF}"/>
                </a:ext>
              </a:extLst>
            </p:cNvPr>
            <p:cNvSpPr>
              <a:spLocks/>
            </p:cNvSpPr>
            <p:nvPr/>
          </p:nvSpPr>
          <p:spPr bwMode="auto">
            <a:xfrm>
              <a:off x="1898" y="1440"/>
              <a:ext cx="311" cy="207"/>
            </a:xfrm>
            <a:custGeom>
              <a:avLst/>
              <a:gdLst>
                <a:gd name="T0" fmla="*/ 0 w 311"/>
                <a:gd name="T1" fmla="*/ 42 h 207"/>
                <a:gd name="T2" fmla="*/ 7 w 311"/>
                <a:gd name="T3" fmla="*/ 26 h 207"/>
                <a:gd name="T4" fmla="*/ 7 w 311"/>
                <a:gd name="T5" fmla="*/ 14 h 207"/>
                <a:gd name="T6" fmla="*/ 17 w 311"/>
                <a:gd name="T7" fmla="*/ 0 h 207"/>
                <a:gd name="T8" fmla="*/ 73 w 311"/>
                <a:gd name="T9" fmla="*/ 10 h 207"/>
                <a:gd name="T10" fmla="*/ 170 w 311"/>
                <a:gd name="T11" fmla="*/ 27 h 207"/>
                <a:gd name="T12" fmla="*/ 208 w 311"/>
                <a:gd name="T13" fmla="*/ 44 h 207"/>
                <a:gd name="T14" fmla="*/ 260 w 311"/>
                <a:gd name="T15" fmla="*/ 57 h 207"/>
                <a:gd name="T16" fmla="*/ 284 w 311"/>
                <a:gd name="T17" fmla="*/ 84 h 207"/>
                <a:gd name="T18" fmla="*/ 310 w 311"/>
                <a:gd name="T19" fmla="*/ 98 h 207"/>
                <a:gd name="T20" fmla="*/ 300 w 311"/>
                <a:gd name="T21" fmla="*/ 107 h 207"/>
                <a:gd name="T22" fmla="*/ 300 w 311"/>
                <a:gd name="T23" fmla="*/ 120 h 207"/>
                <a:gd name="T24" fmla="*/ 289 w 311"/>
                <a:gd name="T25" fmla="*/ 124 h 207"/>
                <a:gd name="T26" fmla="*/ 282 w 311"/>
                <a:gd name="T27" fmla="*/ 134 h 207"/>
                <a:gd name="T28" fmla="*/ 289 w 311"/>
                <a:gd name="T29" fmla="*/ 146 h 207"/>
                <a:gd name="T30" fmla="*/ 288 w 311"/>
                <a:gd name="T31" fmla="*/ 153 h 207"/>
                <a:gd name="T32" fmla="*/ 279 w 311"/>
                <a:gd name="T33" fmla="*/ 165 h 207"/>
                <a:gd name="T34" fmla="*/ 280 w 311"/>
                <a:gd name="T35" fmla="*/ 176 h 207"/>
                <a:gd name="T36" fmla="*/ 297 w 311"/>
                <a:gd name="T37" fmla="*/ 187 h 207"/>
                <a:gd name="T38" fmla="*/ 298 w 311"/>
                <a:gd name="T39" fmla="*/ 198 h 207"/>
                <a:gd name="T40" fmla="*/ 295 w 311"/>
                <a:gd name="T41" fmla="*/ 204 h 207"/>
                <a:gd name="T42" fmla="*/ 277 w 311"/>
                <a:gd name="T43" fmla="*/ 206 h 207"/>
                <a:gd name="T44" fmla="*/ 264 w 311"/>
                <a:gd name="T45" fmla="*/ 199 h 207"/>
                <a:gd name="T46" fmla="*/ 250 w 311"/>
                <a:gd name="T47" fmla="*/ 186 h 207"/>
                <a:gd name="T48" fmla="*/ 245 w 311"/>
                <a:gd name="T49" fmla="*/ 186 h 207"/>
                <a:gd name="T50" fmla="*/ 238 w 311"/>
                <a:gd name="T51" fmla="*/ 180 h 207"/>
                <a:gd name="T52" fmla="*/ 230 w 311"/>
                <a:gd name="T53" fmla="*/ 163 h 207"/>
                <a:gd name="T54" fmla="*/ 222 w 311"/>
                <a:gd name="T55" fmla="*/ 158 h 207"/>
                <a:gd name="T56" fmla="*/ 204 w 311"/>
                <a:gd name="T57" fmla="*/ 150 h 207"/>
                <a:gd name="T58" fmla="*/ 188 w 311"/>
                <a:gd name="T59" fmla="*/ 145 h 207"/>
                <a:gd name="T60" fmla="*/ 167 w 311"/>
                <a:gd name="T61" fmla="*/ 128 h 207"/>
                <a:gd name="T62" fmla="*/ 157 w 311"/>
                <a:gd name="T63" fmla="*/ 117 h 207"/>
                <a:gd name="T64" fmla="*/ 158 w 311"/>
                <a:gd name="T65" fmla="*/ 109 h 207"/>
                <a:gd name="T66" fmla="*/ 168 w 311"/>
                <a:gd name="T67" fmla="*/ 101 h 207"/>
                <a:gd name="T68" fmla="*/ 160 w 311"/>
                <a:gd name="T69" fmla="*/ 92 h 207"/>
                <a:gd name="T70" fmla="*/ 150 w 311"/>
                <a:gd name="T71" fmla="*/ 98 h 207"/>
                <a:gd name="T72" fmla="*/ 137 w 311"/>
                <a:gd name="T73" fmla="*/ 84 h 207"/>
                <a:gd name="T74" fmla="*/ 134 w 311"/>
                <a:gd name="T75" fmla="*/ 91 h 207"/>
                <a:gd name="T76" fmla="*/ 122 w 311"/>
                <a:gd name="T77" fmla="*/ 91 h 207"/>
                <a:gd name="T78" fmla="*/ 119 w 311"/>
                <a:gd name="T79" fmla="*/ 85 h 207"/>
                <a:gd name="T80" fmla="*/ 119 w 311"/>
                <a:gd name="T81" fmla="*/ 75 h 207"/>
                <a:gd name="T82" fmla="*/ 113 w 311"/>
                <a:gd name="T83" fmla="*/ 70 h 207"/>
                <a:gd name="T84" fmla="*/ 105 w 311"/>
                <a:gd name="T85" fmla="*/ 71 h 207"/>
                <a:gd name="T86" fmla="*/ 93 w 311"/>
                <a:gd name="T87" fmla="*/ 56 h 207"/>
                <a:gd name="T88" fmla="*/ 85 w 311"/>
                <a:gd name="T89" fmla="*/ 54 h 207"/>
                <a:gd name="T90" fmla="*/ 72 w 311"/>
                <a:gd name="T91" fmla="*/ 47 h 207"/>
                <a:gd name="T92" fmla="*/ 46 w 311"/>
                <a:gd name="T93" fmla="*/ 48 h 207"/>
                <a:gd name="T94" fmla="*/ 20 w 311"/>
                <a:gd name="T95" fmla="*/ 47 h 207"/>
                <a:gd name="T96" fmla="*/ 0 w 311"/>
                <a:gd name="T97" fmla="*/ 42 h 207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311"/>
                <a:gd name="T148" fmla="*/ 0 h 207"/>
                <a:gd name="T149" fmla="*/ 311 w 311"/>
                <a:gd name="T150" fmla="*/ 207 h 207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311" h="207">
                  <a:moveTo>
                    <a:pt x="0" y="42"/>
                  </a:moveTo>
                  <a:lnTo>
                    <a:pt x="7" y="26"/>
                  </a:lnTo>
                  <a:lnTo>
                    <a:pt x="7" y="14"/>
                  </a:lnTo>
                  <a:lnTo>
                    <a:pt x="17" y="0"/>
                  </a:lnTo>
                  <a:lnTo>
                    <a:pt x="73" y="10"/>
                  </a:lnTo>
                  <a:lnTo>
                    <a:pt x="170" y="27"/>
                  </a:lnTo>
                  <a:lnTo>
                    <a:pt x="208" y="44"/>
                  </a:lnTo>
                  <a:lnTo>
                    <a:pt x="260" y="57"/>
                  </a:lnTo>
                  <a:lnTo>
                    <a:pt x="284" y="84"/>
                  </a:lnTo>
                  <a:lnTo>
                    <a:pt x="310" y="98"/>
                  </a:lnTo>
                  <a:lnTo>
                    <a:pt x="300" y="107"/>
                  </a:lnTo>
                  <a:lnTo>
                    <a:pt x="300" y="120"/>
                  </a:lnTo>
                  <a:lnTo>
                    <a:pt x="289" y="124"/>
                  </a:lnTo>
                  <a:lnTo>
                    <a:pt x="282" y="134"/>
                  </a:lnTo>
                  <a:lnTo>
                    <a:pt x="289" y="146"/>
                  </a:lnTo>
                  <a:lnTo>
                    <a:pt x="288" y="153"/>
                  </a:lnTo>
                  <a:lnTo>
                    <a:pt x="279" y="165"/>
                  </a:lnTo>
                  <a:lnTo>
                    <a:pt x="280" y="176"/>
                  </a:lnTo>
                  <a:lnTo>
                    <a:pt x="297" y="187"/>
                  </a:lnTo>
                  <a:lnTo>
                    <a:pt x="298" y="198"/>
                  </a:lnTo>
                  <a:lnTo>
                    <a:pt x="295" y="204"/>
                  </a:lnTo>
                  <a:lnTo>
                    <a:pt x="277" y="206"/>
                  </a:lnTo>
                  <a:lnTo>
                    <a:pt x="264" y="199"/>
                  </a:lnTo>
                  <a:lnTo>
                    <a:pt x="250" y="186"/>
                  </a:lnTo>
                  <a:lnTo>
                    <a:pt x="245" y="186"/>
                  </a:lnTo>
                  <a:lnTo>
                    <a:pt x="238" y="180"/>
                  </a:lnTo>
                  <a:lnTo>
                    <a:pt x="230" y="163"/>
                  </a:lnTo>
                  <a:lnTo>
                    <a:pt x="222" y="158"/>
                  </a:lnTo>
                  <a:lnTo>
                    <a:pt x="204" y="150"/>
                  </a:lnTo>
                  <a:lnTo>
                    <a:pt x="188" y="145"/>
                  </a:lnTo>
                  <a:lnTo>
                    <a:pt x="167" y="128"/>
                  </a:lnTo>
                  <a:lnTo>
                    <a:pt x="157" y="117"/>
                  </a:lnTo>
                  <a:lnTo>
                    <a:pt x="158" y="109"/>
                  </a:lnTo>
                  <a:lnTo>
                    <a:pt x="168" y="101"/>
                  </a:lnTo>
                  <a:lnTo>
                    <a:pt x="160" y="92"/>
                  </a:lnTo>
                  <a:lnTo>
                    <a:pt x="150" y="98"/>
                  </a:lnTo>
                  <a:lnTo>
                    <a:pt x="137" y="84"/>
                  </a:lnTo>
                  <a:lnTo>
                    <a:pt x="134" y="91"/>
                  </a:lnTo>
                  <a:lnTo>
                    <a:pt x="122" y="91"/>
                  </a:lnTo>
                  <a:lnTo>
                    <a:pt x="119" y="85"/>
                  </a:lnTo>
                  <a:lnTo>
                    <a:pt x="119" y="75"/>
                  </a:lnTo>
                  <a:lnTo>
                    <a:pt x="113" y="70"/>
                  </a:lnTo>
                  <a:lnTo>
                    <a:pt x="105" y="71"/>
                  </a:lnTo>
                  <a:lnTo>
                    <a:pt x="93" y="56"/>
                  </a:lnTo>
                  <a:lnTo>
                    <a:pt x="85" y="54"/>
                  </a:lnTo>
                  <a:lnTo>
                    <a:pt x="72" y="47"/>
                  </a:lnTo>
                  <a:lnTo>
                    <a:pt x="46" y="48"/>
                  </a:lnTo>
                  <a:lnTo>
                    <a:pt x="20" y="47"/>
                  </a:lnTo>
                  <a:lnTo>
                    <a:pt x="0" y="42"/>
                  </a:lnTo>
                </a:path>
              </a:pathLst>
            </a:custGeom>
            <a:solidFill>
              <a:srgbClr val="333399"/>
            </a:solidFill>
            <a:ln w="12700" cap="rnd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1788" name="Freeform 32">
              <a:extLst>
                <a:ext uri="{FF2B5EF4-FFF2-40B4-BE49-F238E27FC236}">
                  <a16:creationId xmlns:a16="http://schemas.microsoft.com/office/drawing/2014/main" id="{E9E1E471-D0CE-4F76-BB9A-75108DDB580D}"/>
                </a:ext>
              </a:extLst>
            </p:cNvPr>
            <p:cNvSpPr>
              <a:spLocks/>
            </p:cNvSpPr>
            <p:nvPr/>
          </p:nvSpPr>
          <p:spPr bwMode="auto">
            <a:xfrm>
              <a:off x="1834" y="1513"/>
              <a:ext cx="202" cy="108"/>
            </a:xfrm>
            <a:custGeom>
              <a:avLst/>
              <a:gdLst>
                <a:gd name="T0" fmla="*/ 7 w 202"/>
                <a:gd name="T1" fmla="*/ 0 h 108"/>
                <a:gd name="T2" fmla="*/ 0 w 202"/>
                <a:gd name="T3" fmla="*/ 8 h 108"/>
                <a:gd name="T4" fmla="*/ 0 w 202"/>
                <a:gd name="T5" fmla="*/ 18 h 108"/>
                <a:gd name="T6" fmla="*/ 13 w 202"/>
                <a:gd name="T7" fmla="*/ 29 h 108"/>
                <a:gd name="T8" fmla="*/ 22 w 202"/>
                <a:gd name="T9" fmla="*/ 27 h 108"/>
                <a:gd name="T10" fmla="*/ 25 w 202"/>
                <a:gd name="T11" fmla="*/ 31 h 108"/>
                <a:gd name="T12" fmla="*/ 34 w 202"/>
                <a:gd name="T13" fmla="*/ 32 h 108"/>
                <a:gd name="T14" fmla="*/ 40 w 202"/>
                <a:gd name="T15" fmla="*/ 25 h 108"/>
                <a:gd name="T16" fmla="*/ 60 w 202"/>
                <a:gd name="T17" fmla="*/ 27 h 108"/>
                <a:gd name="T18" fmla="*/ 63 w 202"/>
                <a:gd name="T19" fmla="*/ 33 h 108"/>
                <a:gd name="T20" fmla="*/ 70 w 202"/>
                <a:gd name="T21" fmla="*/ 35 h 108"/>
                <a:gd name="T22" fmla="*/ 86 w 202"/>
                <a:gd name="T23" fmla="*/ 34 h 108"/>
                <a:gd name="T24" fmla="*/ 93 w 202"/>
                <a:gd name="T25" fmla="*/ 39 h 108"/>
                <a:gd name="T26" fmla="*/ 101 w 202"/>
                <a:gd name="T27" fmla="*/ 44 h 108"/>
                <a:gd name="T28" fmla="*/ 107 w 202"/>
                <a:gd name="T29" fmla="*/ 52 h 108"/>
                <a:gd name="T30" fmla="*/ 107 w 202"/>
                <a:gd name="T31" fmla="*/ 62 h 108"/>
                <a:gd name="T32" fmla="*/ 102 w 202"/>
                <a:gd name="T33" fmla="*/ 66 h 108"/>
                <a:gd name="T34" fmla="*/ 105 w 202"/>
                <a:gd name="T35" fmla="*/ 71 h 108"/>
                <a:gd name="T36" fmla="*/ 97 w 202"/>
                <a:gd name="T37" fmla="*/ 77 h 108"/>
                <a:gd name="T38" fmla="*/ 97 w 202"/>
                <a:gd name="T39" fmla="*/ 87 h 108"/>
                <a:gd name="T40" fmla="*/ 108 w 202"/>
                <a:gd name="T41" fmla="*/ 88 h 108"/>
                <a:gd name="T42" fmla="*/ 117 w 202"/>
                <a:gd name="T43" fmla="*/ 86 h 108"/>
                <a:gd name="T44" fmla="*/ 119 w 202"/>
                <a:gd name="T45" fmla="*/ 81 h 108"/>
                <a:gd name="T46" fmla="*/ 124 w 202"/>
                <a:gd name="T47" fmla="*/ 86 h 108"/>
                <a:gd name="T48" fmla="*/ 131 w 202"/>
                <a:gd name="T49" fmla="*/ 82 h 108"/>
                <a:gd name="T50" fmla="*/ 145 w 202"/>
                <a:gd name="T51" fmla="*/ 88 h 108"/>
                <a:gd name="T52" fmla="*/ 155 w 202"/>
                <a:gd name="T53" fmla="*/ 98 h 108"/>
                <a:gd name="T54" fmla="*/ 158 w 202"/>
                <a:gd name="T55" fmla="*/ 98 h 108"/>
                <a:gd name="T56" fmla="*/ 160 w 202"/>
                <a:gd name="T57" fmla="*/ 104 h 108"/>
                <a:gd name="T58" fmla="*/ 170 w 202"/>
                <a:gd name="T59" fmla="*/ 107 h 108"/>
                <a:gd name="T60" fmla="*/ 180 w 202"/>
                <a:gd name="T61" fmla="*/ 107 h 108"/>
                <a:gd name="T62" fmla="*/ 174 w 202"/>
                <a:gd name="T63" fmla="*/ 100 h 108"/>
                <a:gd name="T64" fmla="*/ 177 w 202"/>
                <a:gd name="T65" fmla="*/ 95 h 108"/>
                <a:gd name="T66" fmla="*/ 186 w 202"/>
                <a:gd name="T67" fmla="*/ 100 h 108"/>
                <a:gd name="T68" fmla="*/ 195 w 202"/>
                <a:gd name="T69" fmla="*/ 102 h 108"/>
                <a:gd name="T70" fmla="*/ 196 w 202"/>
                <a:gd name="T71" fmla="*/ 94 h 108"/>
                <a:gd name="T72" fmla="*/ 187 w 202"/>
                <a:gd name="T73" fmla="*/ 87 h 108"/>
                <a:gd name="T74" fmla="*/ 179 w 202"/>
                <a:gd name="T75" fmla="*/ 87 h 108"/>
                <a:gd name="T76" fmla="*/ 170 w 202"/>
                <a:gd name="T77" fmla="*/ 80 h 108"/>
                <a:gd name="T78" fmla="*/ 179 w 202"/>
                <a:gd name="T79" fmla="*/ 80 h 108"/>
                <a:gd name="T80" fmla="*/ 187 w 202"/>
                <a:gd name="T81" fmla="*/ 84 h 108"/>
                <a:gd name="T82" fmla="*/ 201 w 202"/>
                <a:gd name="T83" fmla="*/ 84 h 108"/>
                <a:gd name="T84" fmla="*/ 198 w 202"/>
                <a:gd name="T85" fmla="*/ 75 h 108"/>
                <a:gd name="T86" fmla="*/ 186 w 202"/>
                <a:gd name="T87" fmla="*/ 67 h 108"/>
                <a:gd name="T88" fmla="*/ 177 w 202"/>
                <a:gd name="T89" fmla="*/ 66 h 108"/>
                <a:gd name="T90" fmla="*/ 165 w 202"/>
                <a:gd name="T91" fmla="*/ 55 h 108"/>
                <a:gd name="T92" fmla="*/ 149 w 202"/>
                <a:gd name="T93" fmla="*/ 53 h 108"/>
                <a:gd name="T94" fmla="*/ 135 w 202"/>
                <a:gd name="T95" fmla="*/ 49 h 108"/>
                <a:gd name="T96" fmla="*/ 126 w 202"/>
                <a:gd name="T97" fmla="*/ 35 h 108"/>
                <a:gd name="T98" fmla="*/ 119 w 202"/>
                <a:gd name="T99" fmla="*/ 19 h 108"/>
                <a:gd name="T100" fmla="*/ 108 w 202"/>
                <a:gd name="T101" fmla="*/ 19 h 108"/>
                <a:gd name="T102" fmla="*/ 106 w 202"/>
                <a:gd name="T103" fmla="*/ 14 h 108"/>
                <a:gd name="T104" fmla="*/ 101 w 202"/>
                <a:gd name="T105" fmla="*/ 17 h 108"/>
                <a:gd name="T106" fmla="*/ 92 w 202"/>
                <a:gd name="T107" fmla="*/ 9 h 108"/>
                <a:gd name="T108" fmla="*/ 74 w 202"/>
                <a:gd name="T109" fmla="*/ 7 h 108"/>
                <a:gd name="T110" fmla="*/ 67 w 202"/>
                <a:gd name="T111" fmla="*/ 11 h 108"/>
                <a:gd name="T112" fmla="*/ 51 w 202"/>
                <a:gd name="T113" fmla="*/ 7 h 108"/>
                <a:gd name="T114" fmla="*/ 42 w 202"/>
                <a:gd name="T115" fmla="*/ 7 h 108"/>
                <a:gd name="T116" fmla="*/ 38 w 202"/>
                <a:gd name="T117" fmla="*/ 1 h 108"/>
                <a:gd name="T118" fmla="*/ 32 w 202"/>
                <a:gd name="T119" fmla="*/ 0 h 108"/>
                <a:gd name="T120" fmla="*/ 25 w 202"/>
                <a:gd name="T121" fmla="*/ 1 h 108"/>
                <a:gd name="T122" fmla="*/ 7 w 202"/>
                <a:gd name="T123" fmla="*/ 0 h 108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202"/>
                <a:gd name="T187" fmla="*/ 0 h 108"/>
                <a:gd name="T188" fmla="*/ 202 w 202"/>
                <a:gd name="T189" fmla="*/ 108 h 108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202" h="108">
                  <a:moveTo>
                    <a:pt x="7" y="0"/>
                  </a:moveTo>
                  <a:lnTo>
                    <a:pt x="0" y="8"/>
                  </a:lnTo>
                  <a:lnTo>
                    <a:pt x="0" y="18"/>
                  </a:lnTo>
                  <a:lnTo>
                    <a:pt x="13" y="29"/>
                  </a:lnTo>
                  <a:lnTo>
                    <a:pt x="22" y="27"/>
                  </a:lnTo>
                  <a:lnTo>
                    <a:pt x="25" y="31"/>
                  </a:lnTo>
                  <a:lnTo>
                    <a:pt x="34" y="32"/>
                  </a:lnTo>
                  <a:lnTo>
                    <a:pt x="40" y="25"/>
                  </a:lnTo>
                  <a:lnTo>
                    <a:pt x="60" y="27"/>
                  </a:lnTo>
                  <a:lnTo>
                    <a:pt x="63" y="33"/>
                  </a:lnTo>
                  <a:lnTo>
                    <a:pt x="70" y="35"/>
                  </a:lnTo>
                  <a:lnTo>
                    <a:pt x="86" y="34"/>
                  </a:lnTo>
                  <a:lnTo>
                    <a:pt x="93" y="39"/>
                  </a:lnTo>
                  <a:lnTo>
                    <a:pt x="101" y="44"/>
                  </a:lnTo>
                  <a:lnTo>
                    <a:pt x="107" y="52"/>
                  </a:lnTo>
                  <a:lnTo>
                    <a:pt x="107" y="62"/>
                  </a:lnTo>
                  <a:lnTo>
                    <a:pt x="102" y="66"/>
                  </a:lnTo>
                  <a:lnTo>
                    <a:pt x="105" y="71"/>
                  </a:lnTo>
                  <a:lnTo>
                    <a:pt x="97" y="77"/>
                  </a:lnTo>
                  <a:lnTo>
                    <a:pt x="97" y="87"/>
                  </a:lnTo>
                  <a:lnTo>
                    <a:pt x="108" y="88"/>
                  </a:lnTo>
                  <a:lnTo>
                    <a:pt x="117" y="86"/>
                  </a:lnTo>
                  <a:lnTo>
                    <a:pt x="119" y="81"/>
                  </a:lnTo>
                  <a:lnTo>
                    <a:pt x="124" y="86"/>
                  </a:lnTo>
                  <a:lnTo>
                    <a:pt x="131" y="82"/>
                  </a:lnTo>
                  <a:lnTo>
                    <a:pt x="145" y="88"/>
                  </a:lnTo>
                  <a:lnTo>
                    <a:pt x="155" y="98"/>
                  </a:lnTo>
                  <a:lnTo>
                    <a:pt x="158" y="98"/>
                  </a:lnTo>
                  <a:lnTo>
                    <a:pt x="160" y="104"/>
                  </a:lnTo>
                  <a:lnTo>
                    <a:pt x="170" y="107"/>
                  </a:lnTo>
                  <a:lnTo>
                    <a:pt x="180" y="107"/>
                  </a:lnTo>
                  <a:lnTo>
                    <a:pt x="174" y="100"/>
                  </a:lnTo>
                  <a:lnTo>
                    <a:pt x="177" y="95"/>
                  </a:lnTo>
                  <a:lnTo>
                    <a:pt x="186" y="100"/>
                  </a:lnTo>
                  <a:lnTo>
                    <a:pt x="195" y="102"/>
                  </a:lnTo>
                  <a:lnTo>
                    <a:pt x="196" y="94"/>
                  </a:lnTo>
                  <a:lnTo>
                    <a:pt x="187" y="87"/>
                  </a:lnTo>
                  <a:lnTo>
                    <a:pt x="179" y="87"/>
                  </a:lnTo>
                  <a:lnTo>
                    <a:pt x="170" y="80"/>
                  </a:lnTo>
                  <a:lnTo>
                    <a:pt x="179" y="80"/>
                  </a:lnTo>
                  <a:lnTo>
                    <a:pt x="187" y="84"/>
                  </a:lnTo>
                  <a:lnTo>
                    <a:pt x="201" y="84"/>
                  </a:lnTo>
                  <a:lnTo>
                    <a:pt x="198" y="75"/>
                  </a:lnTo>
                  <a:lnTo>
                    <a:pt x="186" y="67"/>
                  </a:lnTo>
                  <a:lnTo>
                    <a:pt x="177" y="66"/>
                  </a:lnTo>
                  <a:lnTo>
                    <a:pt x="165" y="55"/>
                  </a:lnTo>
                  <a:lnTo>
                    <a:pt x="149" y="53"/>
                  </a:lnTo>
                  <a:lnTo>
                    <a:pt x="135" y="49"/>
                  </a:lnTo>
                  <a:lnTo>
                    <a:pt x="126" y="35"/>
                  </a:lnTo>
                  <a:lnTo>
                    <a:pt x="119" y="19"/>
                  </a:lnTo>
                  <a:lnTo>
                    <a:pt x="108" y="19"/>
                  </a:lnTo>
                  <a:lnTo>
                    <a:pt x="106" y="14"/>
                  </a:lnTo>
                  <a:lnTo>
                    <a:pt x="101" y="17"/>
                  </a:lnTo>
                  <a:lnTo>
                    <a:pt x="92" y="9"/>
                  </a:lnTo>
                  <a:lnTo>
                    <a:pt x="74" y="7"/>
                  </a:lnTo>
                  <a:lnTo>
                    <a:pt x="67" y="11"/>
                  </a:lnTo>
                  <a:lnTo>
                    <a:pt x="51" y="7"/>
                  </a:lnTo>
                  <a:lnTo>
                    <a:pt x="42" y="7"/>
                  </a:lnTo>
                  <a:lnTo>
                    <a:pt x="38" y="1"/>
                  </a:lnTo>
                  <a:lnTo>
                    <a:pt x="32" y="0"/>
                  </a:lnTo>
                  <a:lnTo>
                    <a:pt x="25" y="1"/>
                  </a:lnTo>
                  <a:lnTo>
                    <a:pt x="7" y="0"/>
                  </a:lnTo>
                </a:path>
              </a:pathLst>
            </a:custGeom>
            <a:solidFill>
              <a:srgbClr val="333399"/>
            </a:solidFill>
            <a:ln w="12700" cap="rnd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1789" name="Freeform 33">
              <a:extLst>
                <a:ext uri="{FF2B5EF4-FFF2-40B4-BE49-F238E27FC236}">
                  <a16:creationId xmlns:a16="http://schemas.microsoft.com/office/drawing/2014/main" id="{A718D655-D3E6-46CB-AADF-0EFA6E314F4C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7" y="2102"/>
              <a:ext cx="143" cy="48"/>
            </a:xfrm>
            <a:custGeom>
              <a:avLst/>
              <a:gdLst>
                <a:gd name="T0" fmla="*/ 0 w 143"/>
                <a:gd name="T1" fmla="*/ 24 h 48"/>
                <a:gd name="T2" fmla="*/ 12 w 143"/>
                <a:gd name="T3" fmla="*/ 10 h 48"/>
                <a:gd name="T4" fmla="*/ 18 w 143"/>
                <a:gd name="T5" fmla="*/ 10 h 48"/>
                <a:gd name="T6" fmla="*/ 28 w 143"/>
                <a:gd name="T7" fmla="*/ 3 h 48"/>
                <a:gd name="T8" fmla="*/ 39 w 143"/>
                <a:gd name="T9" fmla="*/ 3 h 48"/>
                <a:gd name="T10" fmla="*/ 42 w 143"/>
                <a:gd name="T11" fmla="*/ 2 h 48"/>
                <a:gd name="T12" fmla="*/ 46 w 143"/>
                <a:gd name="T13" fmla="*/ 0 h 48"/>
                <a:gd name="T14" fmla="*/ 61 w 143"/>
                <a:gd name="T15" fmla="*/ 9 h 48"/>
                <a:gd name="T16" fmla="*/ 65 w 143"/>
                <a:gd name="T17" fmla="*/ 13 h 48"/>
                <a:gd name="T18" fmla="*/ 67 w 143"/>
                <a:gd name="T19" fmla="*/ 11 h 48"/>
                <a:gd name="T20" fmla="*/ 78 w 143"/>
                <a:gd name="T21" fmla="*/ 16 h 48"/>
                <a:gd name="T22" fmla="*/ 86 w 143"/>
                <a:gd name="T23" fmla="*/ 16 h 48"/>
                <a:gd name="T24" fmla="*/ 91 w 143"/>
                <a:gd name="T25" fmla="*/ 20 h 48"/>
                <a:gd name="T26" fmla="*/ 100 w 143"/>
                <a:gd name="T27" fmla="*/ 24 h 48"/>
                <a:gd name="T28" fmla="*/ 100 w 143"/>
                <a:gd name="T29" fmla="*/ 31 h 48"/>
                <a:gd name="T30" fmla="*/ 119 w 143"/>
                <a:gd name="T31" fmla="*/ 31 h 48"/>
                <a:gd name="T32" fmla="*/ 124 w 143"/>
                <a:gd name="T33" fmla="*/ 37 h 48"/>
                <a:gd name="T34" fmla="*/ 134 w 143"/>
                <a:gd name="T35" fmla="*/ 37 h 48"/>
                <a:gd name="T36" fmla="*/ 142 w 143"/>
                <a:gd name="T37" fmla="*/ 45 h 48"/>
                <a:gd name="T38" fmla="*/ 138 w 143"/>
                <a:gd name="T39" fmla="*/ 47 h 48"/>
                <a:gd name="T40" fmla="*/ 134 w 143"/>
                <a:gd name="T41" fmla="*/ 44 h 48"/>
                <a:gd name="T42" fmla="*/ 133 w 143"/>
                <a:gd name="T43" fmla="*/ 43 h 48"/>
                <a:gd name="T44" fmla="*/ 124 w 143"/>
                <a:gd name="T45" fmla="*/ 44 h 48"/>
                <a:gd name="T46" fmla="*/ 120 w 143"/>
                <a:gd name="T47" fmla="*/ 45 h 48"/>
                <a:gd name="T48" fmla="*/ 112 w 143"/>
                <a:gd name="T49" fmla="*/ 47 h 48"/>
                <a:gd name="T50" fmla="*/ 99 w 143"/>
                <a:gd name="T51" fmla="*/ 47 h 48"/>
                <a:gd name="T52" fmla="*/ 91 w 143"/>
                <a:gd name="T53" fmla="*/ 47 h 48"/>
                <a:gd name="T54" fmla="*/ 91 w 143"/>
                <a:gd name="T55" fmla="*/ 43 h 48"/>
                <a:gd name="T56" fmla="*/ 78 w 143"/>
                <a:gd name="T57" fmla="*/ 32 h 48"/>
                <a:gd name="T58" fmla="*/ 78 w 143"/>
                <a:gd name="T59" fmla="*/ 25 h 48"/>
                <a:gd name="T60" fmla="*/ 65 w 143"/>
                <a:gd name="T61" fmla="*/ 25 h 48"/>
                <a:gd name="T62" fmla="*/ 58 w 143"/>
                <a:gd name="T63" fmla="*/ 20 h 48"/>
                <a:gd name="T64" fmla="*/ 54 w 143"/>
                <a:gd name="T65" fmla="*/ 25 h 48"/>
                <a:gd name="T66" fmla="*/ 51 w 143"/>
                <a:gd name="T67" fmla="*/ 19 h 48"/>
                <a:gd name="T68" fmla="*/ 46 w 143"/>
                <a:gd name="T69" fmla="*/ 19 h 48"/>
                <a:gd name="T70" fmla="*/ 46 w 143"/>
                <a:gd name="T71" fmla="*/ 12 h 48"/>
                <a:gd name="T72" fmla="*/ 42 w 143"/>
                <a:gd name="T73" fmla="*/ 10 h 48"/>
                <a:gd name="T74" fmla="*/ 30 w 143"/>
                <a:gd name="T75" fmla="*/ 11 h 48"/>
                <a:gd name="T76" fmla="*/ 21 w 143"/>
                <a:gd name="T77" fmla="*/ 19 h 48"/>
                <a:gd name="T78" fmla="*/ 11 w 143"/>
                <a:gd name="T79" fmla="*/ 20 h 48"/>
                <a:gd name="T80" fmla="*/ 0 w 143"/>
                <a:gd name="T81" fmla="*/ 24 h 48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43"/>
                <a:gd name="T124" fmla="*/ 0 h 48"/>
                <a:gd name="T125" fmla="*/ 143 w 143"/>
                <a:gd name="T126" fmla="*/ 48 h 48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43" h="48">
                  <a:moveTo>
                    <a:pt x="0" y="24"/>
                  </a:moveTo>
                  <a:lnTo>
                    <a:pt x="12" y="10"/>
                  </a:lnTo>
                  <a:lnTo>
                    <a:pt x="18" y="10"/>
                  </a:lnTo>
                  <a:lnTo>
                    <a:pt x="28" y="3"/>
                  </a:lnTo>
                  <a:lnTo>
                    <a:pt x="39" y="3"/>
                  </a:lnTo>
                  <a:lnTo>
                    <a:pt x="42" y="2"/>
                  </a:lnTo>
                  <a:lnTo>
                    <a:pt x="46" y="0"/>
                  </a:lnTo>
                  <a:lnTo>
                    <a:pt x="61" y="9"/>
                  </a:lnTo>
                  <a:lnTo>
                    <a:pt x="65" y="13"/>
                  </a:lnTo>
                  <a:lnTo>
                    <a:pt x="67" y="11"/>
                  </a:lnTo>
                  <a:lnTo>
                    <a:pt x="78" y="16"/>
                  </a:lnTo>
                  <a:lnTo>
                    <a:pt x="86" y="16"/>
                  </a:lnTo>
                  <a:lnTo>
                    <a:pt x="91" y="20"/>
                  </a:lnTo>
                  <a:lnTo>
                    <a:pt x="100" y="24"/>
                  </a:lnTo>
                  <a:lnTo>
                    <a:pt x="100" y="31"/>
                  </a:lnTo>
                  <a:lnTo>
                    <a:pt x="119" y="31"/>
                  </a:lnTo>
                  <a:lnTo>
                    <a:pt x="124" y="37"/>
                  </a:lnTo>
                  <a:lnTo>
                    <a:pt x="134" y="37"/>
                  </a:lnTo>
                  <a:lnTo>
                    <a:pt x="142" y="45"/>
                  </a:lnTo>
                  <a:lnTo>
                    <a:pt x="138" y="47"/>
                  </a:lnTo>
                  <a:lnTo>
                    <a:pt x="134" y="44"/>
                  </a:lnTo>
                  <a:lnTo>
                    <a:pt x="133" y="43"/>
                  </a:lnTo>
                  <a:lnTo>
                    <a:pt x="124" y="44"/>
                  </a:lnTo>
                  <a:lnTo>
                    <a:pt x="120" y="45"/>
                  </a:lnTo>
                  <a:lnTo>
                    <a:pt x="112" y="47"/>
                  </a:lnTo>
                  <a:lnTo>
                    <a:pt x="99" y="47"/>
                  </a:lnTo>
                  <a:lnTo>
                    <a:pt x="91" y="47"/>
                  </a:lnTo>
                  <a:lnTo>
                    <a:pt x="91" y="43"/>
                  </a:lnTo>
                  <a:lnTo>
                    <a:pt x="78" y="32"/>
                  </a:lnTo>
                  <a:lnTo>
                    <a:pt x="78" y="25"/>
                  </a:lnTo>
                  <a:lnTo>
                    <a:pt x="65" y="25"/>
                  </a:lnTo>
                  <a:lnTo>
                    <a:pt x="58" y="20"/>
                  </a:lnTo>
                  <a:lnTo>
                    <a:pt x="54" y="25"/>
                  </a:lnTo>
                  <a:lnTo>
                    <a:pt x="51" y="19"/>
                  </a:lnTo>
                  <a:lnTo>
                    <a:pt x="46" y="19"/>
                  </a:lnTo>
                  <a:lnTo>
                    <a:pt x="46" y="12"/>
                  </a:lnTo>
                  <a:lnTo>
                    <a:pt x="42" y="10"/>
                  </a:lnTo>
                  <a:lnTo>
                    <a:pt x="30" y="11"/>
                  </a:lnTo>
                  <a:lnTo>
                    <a:pt x="21" y="19"/>
                  </a:lnTo>
                  <a:lnTo>
                    <a:pt x="11" y="20"/>
                  </a:lnTo>
                  <a:lnTo>
                    <a:pt x="0" y="24"/>
                  </a:lnTo>
                </a:path>
              </a:pathLst>
            </a:custGeom>
            <a:solidFill>
              <a:srgbClr val="333399"/>
            </a:solidFill>
            <a:ln w="12700" cap="rnd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1790" name="Freeform 34">
              <a:extLst>
                <a:ext uri="{FF2B5EF4-FFF2-40B4-BE49-F238E27FC236}">
                  <a16:creationId xmlns:a16="http://schemas.microsoft.com/office/drawing/2014/main" id="{BD9B59B4-1667-4B36-AED4-2F85C637BF4A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2" y="2138"/>
              <a:ext cx="91" cy="41"/>
            </a:xfrm>
            <a:custGeom>
              <a:avLst/>
              <a:gdLst>
                <a:gd name="T0" fmla="*/ 0 w 91"/>
                <a:gd name="T1" fmla="*/ 29 h 41"/>
                <a:gd name="T2" fmla="*/ 8 w 91"/>
                <a:gd name="T3" fmla="*/ 30 h 41"/>
                <a:gd name="T4" fmla="*/ 27 w 91"/>
                <a:gd name="T5" fmla="*/ 29 h 41"/>
                <a:gd name="T6" fmla="*/ 36 w 91"/>
                <a:gd name="T7" fmla="*/ 37 h 41"/>
                <a:gd name="T8" fmla="*/ 47 w 91"/>
                <a:gd name="T9" fmla="*/ 40 h 41"/>
                <a:gd name="T10" fmla="*/ 54 w 91"/>
                <a:gd name="T11" fmla="*/ 29 h 41"/>
                <a:gd name="T12" fmla="*/ 49 w 91"/>
                <a:gd name="T13" fmla="*/ 27 h 41"/>
                <a:gd name="T14" fmla="*/ 56 w 91"/>
                <a:gd name="T15" fmla="*/ 22 h 41"/>
                <a:gd name="T16" fmla="*/ 67 w 91"/>
                <a:gd name="T17" fmla="*/ 29 h 41"/>
                <a:gd name="T18" fmla="*/ 76 w 91"/>
                <a:gd name="T19" fmla="*/ 29 h 41"/>
                <a:gd name="T20" fmla="*/ 76 w 91"/>
                <a:gd name="T21" fmla="*/ 26 h 41"/>
                <a:gd name="T22" fmla="*/ 81 w 91"/>
                <a:gd name="T23" fmla="*/ 26 h 41"/>
                <a:gd name="T24" fmla="*/ 90 w 91"/>
                <a:gd name="T25" fmla="*/ 18 h 41"/>
                <a:gd name="T26" fmla="*/ 83 w 91"/>
                <a:gd name="T27" fmla="*/ 17 h 41"/>
                <a:gd name="T28" fmla="*/ 83 w 91"/>
                <a:gd name="T29" fmla="*/ 10 h 41"/>
                <a:gd name="T30" fmla="*/ 83 w 91"/>
                <a:gd name="T31" fmla="*/ 4 h 41"/>
                <a:gd name="T32" fmla="*/ 72 w 91"/>
                <a:gd name="T33" fmla="*/ 3 h 41"/>
                <a:gd name="T34" fmla="*/ 62 w 91"/>
                <a:gd name="T35" fmla="*/ 4 h 41"/>
                <a:gd name="T36" fmla="*/ 54 w 91"/>
                <a:gd name="T37" fmla="*/ 4 h 41"/>
                <a:gd name="T38" fmla="*/ 41 w 91"/>
                <a:gd name="T39" fmla="*/ 3 h 41"/>
                <a:gd name="T40" fmla="*/ 30 w 91"/>
                <a:gd name="T41" fmla="*/ 0 h 41"/>
                <a:gd name="T42" fmla="*/ 27 w 91"/>
                <a:gd name="T43" fmla="*/ 3 h 41"/>
                <a:gd name="T44" fmla="*/ 26 w 91"/>
                <a:gd name="T45" fmla="*/ 11 h 41"/>
                <a:gd name="T46" fmla="*/ 15 w 91"/>
                <a:gd name="T47" fmla="*/ 11 h 41"/>
                <a:gd name="T48" fmla="*/ 13 w 91"/>
                <a:gd name="T49" fmla="*/ 18 h 41"/>
                <a:gd name="T50" fmla="*/ 8 w 91"/>
                <a:gd name="T51" fmla="*/ 21 h 41"/>
                <a:gd name="T52" fmla="*/ 0 w 91"/>
                <a:gd name="T53" fmla="*/ 29 h 41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91"/>
                <a:gd name="T82" fmla="*/ 0 h 41"/>
                <a:gd name="T83" fmla="*/ 91 w 91"/>
                <a:gd name="T84" fmla="*/ 41 h 41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91" h="41">
                  <a:moveTo>
                    <a:pt x="0" y="29"/>
                  </a:moveTo>
                  <a:lnTo>
                    <a:pt x="8" y="30"/>
                  </a:lnTo>
                  <a:lnTo>
                    <a:pt x="27" y="29"/>
                  </a:lnTo>
                  <a:lnTo>
                    <a:pt x="36" y="37"/>
                  </a:lnTo>
                  <a:lnTo>
                    <a:pt x="47" y="40"/>
                  </a:lnTo>
                  <a:lnTo>
                    <a:pt x="54" y="29"/>
                  </a:lnTo>
                  <a:lnTo>
                    <a:pt x="49" y="27"/>
                  </a:lnTo>
                  <a:lnTo>
                    <a:pt x="56" y="22"/>
                  </a:lnTo>
                  <a:lnTo>
                    <a:pt x="67" y="29"/>
                  </a:lnTo>
                  <a:lnTo>
                    <a:pt x="76" y="29"/>
                  </a:lnTo>
                  <a:lnTo>
                    <a:pt x="76" y="26"/>
                  </a:lnTo>
                  <a:lnTo>
                    <a:pt x="81" y="26"/>
                  </a:lnTo>
                  <a:lnTo>
                    <a:pt x="90" y="18"/>
                  </a:lnTo>
                  <a:lnTo>
                    <a:pt x="83" y="17"/>
                  </a:lnTo>
                  <a:lnTo>
                    <a:pt x="83" y="10"/>
                  </a:lnTo>
                  <a:lnTo>
                    <a:pt x="83" y="4"/>
                  </a:lnTo>
                  <a:lnTo>
                    <a:pt x="72" y="3"/>
                  </a:lnTo>
                  <a:lnTo>
                    <a:pt x="62" y="4"/>
                  </a:lnTo>
                  <a:lnTo>
                    <a:pt x="54" y="4"/>
                  </a:lnTo>
                  <a:lnTo>
                    <a:pt x="41" y="3"/>
                  </a:lnTo>
                  <a:lnTo>
                    <a:pt x="30" y="0"/>
                  </a:lnTo>
                  <a:lnTo>
                    <a:pt x="27" y="3"/>
                  </a:lnTo>
                  <a:lnTo>
                    <a:pt x="26" y="11"/>
                  </a:lnTo>
                  <a:lnTo>
                    <a:pt x="15" y="11"/>
                  </a:lnTo>
                  <a:lnTo>
                    <a:pt x="13" y="18"/>
                  </a:lnTo>
                  <a:lnTo>
                    <a:pt x="8" y="21"/>
                  </a:lnTo>
                  <a:lnTo>
                    <a:pt x="0" y="29"/>
                  </a:lnTo>
                </a:path>
              </a:pathLst>
            </a:custGeom>
            <a:solidFill>
              <a:srgbClr val="333399"/>
            </a:solidFill>
            <a:ln w="12700" cap="rnd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1791" name="Freeform 35">
              <a:extLst>
                <a:ext uri="{FF2B5EF4-FFF2-40B4-BE49-F238E27FC236}">
                  <a16:creationId xmlns:a16="http://schemas.microsoft.com/office/drawing/2014/main" id="{F93AAC2E-28C7-40EF-9E47-3D96D983B615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5" y="2256"/>
              <a:ext cx="576" cy="855"/>
            </a:xfrm>
            <a:custGeom>
              <a:avLst/>
              <a:gdLst>
                <a:gd name="T0" fmla="*/ 66 w 576"/>
                <a:gd name="T1" fmla="*/ 13 h 855"/>
                <a:gd name="T2" fmla="*/ 110 w 576"/>
                <a:gd name="T3" fmla="*/ 2 h 855"/>
                <a:gd name="T4" fmla="*/ 91 w 576"/>
                <a:gd name="T5" fmla="*/ 30 h 855"/>
                <a:gd name="T6" fmla="*/ 110 w 576"/>
                <a:gd name="T7" fmla="*/ 28 h 855"/>
                <a:gd name="T8" fmla="*/ 126 w 576"/>
                <a:gd name="T9" fmla="*/ 26 h 855"/>
                <a:gd name="T10" fmla="*/ 152 w 576"/>
                <a:gd name="T11" fmla="*/ 36 h 855"/>
                <a:gd name="T12" fmla="*/ 230 w 576"/>
                <a:gd name="T13" fmla="*/ 51 h 855"/>
                <a:gd name="T14" fmla="*/ 266 w 576"/>
                <a:gd name="T15" fmla="*/ 67 h 855"/>
                <a:gd name="T16" fmla="*/ 312 w 576"/>
                <a:gd name="T17" fmla="*/ 76 h 855"/>
                <a:gd name="T18" fmla="*/ 379 w 576"/>
                <a:gd name="T19" fmla="*/ 117 h 855"/>
                <a:gd name="T20" fmla="*/ 416 w 576"/>
                <a:gd name="T21" fmla="*/ 170 h 855"/>
                <a:gd name="T22" fmla="*/ 559 w 576"/>
                <a:gd name="T23" fmla="*/ 212 h 855"/>
                <a:gd name="T24" fmla="*/ 560 w 576"/>
                <a:gd name="T25" fmla="*/ 284 h 855"/>
                <a:gd name="T26" fmla="*/ 524 w 576"/>
                <a:gd name="T27" fmla="*/ 324 h 855"/>
                <a:gd name="T28" fmla="*/ 518 w 576"/>
                <a:gd name="T29" fmla="*/ 378 h 855"/>
                <a:gd name="T30" fmla="*/ 497 w 576"/>
                <a:gd name="T31" fmla="*/ 402 h 855"/>
                <a:gd name="T32" fmla="*/ 463 w 576"/>
                <a:gd name="T33" fmla="*/ 443 h 855"/>
                <a:gd name="T34" fmla="*/ 415 w 576"/>
                <a:gd name="T35" fmla="*/ 457 h 855"/>
                <a:gd name="T36" fmla="*/ 390 w 576"/>
                <a:gd name="T37" fmla="*/ 499 h 855"/>
                <a:gd name="T38" fmla="*/ 384 w 576"/>
                <a:gd name="T39" fmla="*/ 533 h 855"/>
                <a:gd name="T40" fmla="*/ 345 w 576"/>
                <a:gd name="T41" fmla="*/ 565 h 855"/>
                <a:gd name="T42" fmla="*/ 322 w 576"/>
                <a:gd name="T43" fmla="*/ 591 h 855"/>
                <a:gd name="T44" fmla="*/ 306 w 576"/>
                <a:gd name="T45" fmla="*/ 604 h 855"/>
                <a:gd name="T46" fmla="*/ 297 w 576"/>
                <a:gd name="T47" fmla="*/ 638 h 855"/>
                <a:gd name="T48" fmla="*/ 258 w 576"/>
                <a:gd name="T49" fmla="*/ 651 h 855"/>
                <a:gd name="T50" fmla="*/ 227 w 576"/>
                <a:gd name="T51" fmla="*/ 665 h 855"/>
                <a:gd name="T52" fmla="*/ 226 w 576"/>
                <a:gd name="T53" fmla="*/ 699 h 855"/>
                <a:gd name="T54" fmla="*/ 197 w 576"/>
                <a:gd name="T55" fmla="*/ 724 h 855"/>
                <a:gd name="T56" fmla="*/ 216 w 576"/>
                <a:gd name="T57" fmla="*/ 746 h 855"/>
                <a:gd name="T58" fmla="*/ 185 w 576"/>
                <a:gd name="T59" fmla="*/ 767 h 855"/>
                <a:gd name="T60" fmla="*/ 171 w 576"/>
                <a:gd name="T61" fmla="*/ 804 h 855"/>
                <a:gd name="T62" fmla="*/ 209 w 576"/>
                <a:gd name="T63" fmla="*/ 854 h 855"/>
                <a:gd name="T64" fmla="*/ 163 w 576"/>
                <a:gd name="T65" fmla="*/ 828 h 855"/>
                <a:gd name="T66" fmla="*/ 134 w 576"/>
                <a:gd name="T67" fmla="*/ 784 h 855"/>
                <a:gd name="T68" fmla="*/ 131 w 576"/>
                <a:gd name="T69" fmla="*/ 665 h 855"/>
                <a:gd name="T70" fmla="*/ 126 w 576"/>
                <a:gd name="T71" fmla="*/ 614 h 855"/>
                <a:gd name="T72" fmla="*/ 130 w 576"/>
                <a:gd name="T73" fmla="*/ 560 h 855"/>
                <a:gd name="T74" fmla="*/ 136 w 576"/>
                <a:gd name="T75" fmla="*/ 517 h 855"/>
                <a:gd name="T76" fmla="*/ 133 w 576"/>
                <a:gd name="T77" fmla="*/ 446 h 855"/>
                <a:gd name="T78" fmla="*/ 137 w 576"/>
                <a:gd name="T79" fmla="*/ 389 h 855"/>
                <a:gd name="T80" fmla="*/ 103 w 576"/>
                <a:gd name="T81" fmla="*/ 350 h 855"/>
                <a:gd name="T82" fmla="*/ 52 w 576"/>
                <a:gd name="T83" fmla="*/ 318 h 855"/>
                <a:gd name="T84" fmla="*/ 33 w 576"/>
                <a:gd name="T85" fmla="*/ 270 h 855"/>
                <a:gd name="T86" fmla="*/ 10 w 576"/>
                <a:gd name="T87" fmla="*/ 244 h 855"/>
                <a:gd name="T88" fmla="*/ 11 w 576"/>
                <a:gd name="T89" fmla="*/ 199 h 855"/>
                <a:gd name="T90" fmla="*/ 6 w 576"/>
                <a:gd name="T91" fmla="*/ 155 h 855"/>
                <a:gd name="T92" fmla="*/ 41 w 576"/>
                <a:gd name="T93" fmla="*/ 70 h 855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576"/>
                <a:gd name="T142" fmla="*/ 0 h 855"/>
                <a:gd name="T143" fmla="*/ 576 w 576"/>
                <a:gd name="T144" fmla="*/ 855 h 855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576" h="855">
                  <a:moveTo>
                    <a:pt x="45" y="37"/>
                  </a:moveTo>
                  <a:lnTo>
                    <a:pt x="52" y="28"/>
                  </a:lnTo>
                  <a:lnTo>
                    <a:pt x="66" y="13"/>
                  </a:lnTo>
                  <a:lnTo>
                    <a:pt x="87" y="5"/>
                  </a:lnTo>
                  <a:lnTo>
                    <a:pt x="98" y="0"/>
                  </a:lnTo>
                  <a:lnTo>
                    <a:pt x="110" y="2"/>
                  </a:lnTo>
                  <a:lnTo>
                    <a:pt x="105" y="9"/>
                  </a:lnTo>
                  <a:lnTo>
                    <a:pt x="93" y="15"/>
                  </a:lnTo>
                  <a:lnTo>
                    <a:pt x="91" y="30"/>
                  </a:lnTo>
                  <a:lnTo>
                    <a:pt x="93" y="40"/>
                  </a:lnTo>
                  <a:lnTo>
                    <a:pt x="104" y="40"/>
                  </a:lnTo>
                  <a:lnTo>
                    <a:pt x="110" y="28"/>
                  </a:lnTo>
                  <a:lnTo>
                    <a:pt x="112" y="15"/>
                  </a:lnTo>
                  <a:lnTo>
                    <a:pt x="118" y="20"/>
                  </a:lnTo>
                  <a:lnTo>
                    <a:pt x="126" y="26"/>
                  </a:lnTo>
                  <a:lnTo>
                    <a:pt x="140" y="24"/>
                  </a:lnTo>
                  <a:lnTo>
                    <a:pt x="150" y="30"/>
                  </a:lnTo>
                  <a:lnTo>
                    <a:pt x="152" y="36"/>
                  </a:lnTo>
                  <a:lnTo>
                    <a:pt x="173" y="33"/>
                  </a:lnTo>
                  <a:lnTo>
                    <a:pt x="216" y="30"/>
                  </a:lnTo>
                  <a:lnTo>
                    <a:pt x="230" y="51"/>
                  </a:lnTo>
                  <a:lnTo>
                    <a:pt x="257" y="63"/>
                  </a:lnTo>
                  <a:lnTo>
                    <a:pt x="256" y="72"/>
                  </a:lnTo>
                  <a:lnTo>
                    <a:pt x="266" y="67"/>
                  </a:lnTo>
                  <a:lnTo>
                    <a:pt x="279" y="67"/>
                  </a:lnTo>
                  <a:lnTo>
                    <a:pt x="295" y="77"/>
                  </a:lnTo>
                  <a:lnTo>
                    <a:pt x="312" y="76"/>
                  </a:lnTo>
                  <a:lnTo>
                    <a:pt x="329" y="77"/>
                  </a:lnTo>
                  <a:lnTo>
                    <a:pt x="353" y="95"/>
                  </a:lnTo>
                  <a:lnTo>
                    <a:pt x="379" y="117"/>
                  </a:lnTo>
                  <a:lnTo>
                    <a:pt x="391" y="143"/>
                  </a:lnTo>
                  <a:lnTo>
                    <a:pt x="384" y="163"/>
                  </a:lnTo>
                  <a:lnTo>
                    <a:pt x="416" y="170"/>
                  </a:lnTo>
                  <a:lnTo>
                    <a:pt x="470" y="179"/>
                  </a:lnTo>
                  <a:lnTo>
                    <a:pt x="524" y="190"/>
                  </a:lnTo>
                  <a:lnTo>
                    <a:pt x="559" y="212"/>
                  </a:lnTo>
                  <a:lnTo>
                    <a:pt x="575" y="233"/>
                  </a:lnTo>
                  <a:lnTo>
                    <a:pt x="575" y="260"/>
                  </a:lnTo>
                  <a:lnTo>
                    <a:pt x="560" y="284"/>
                  </a:lnTo>
                  <a:lnTo>
                    <a:pt x="544" y="296"/>
                  </a:lnTo>
                  <a:lnTo>
                    <a:pt x="536" y="305"/>
                  </a:lnTo>
                  <a:lnTo>
                    <a:pt x="524" y="324"/>
                  </a:lnTo>
                  <a:lnTo>
                    <a:pt x="522" y="339"/>
                  </a:lnTo>
                  <a:lnTo>
                    <a:pt x="524" y="359"/>
                  </a:lnTo>
                  <a:lnTo>
                    <a:pt x="518" y="378"/>
                  </a:lnTo>
                  <a:lnTo>
                    <a:pt x="509" y="383"/>
                  </a:lnTo>
                  <a:lnTo>
                    <a:pt x="506" y="393"/>
                  </a:lnTo>
                  <a:lnTo>
                    <a:pt x="497" y="402"/>
                  </a:lnTo>
                  <a:lnTo>
                    <a:pt x="496" y="411"/>
                  </a:lnTo>
                  <a:lnTo>
                    <a:pt x="483" y="423"/>
                  </a:lnTo>
                  <a:lnTo>
                    <a:pt x="463" y="443"/>
                  </a:lnTo>
                  <a:lnTo>
                    <a:pt x="446" y="447"/>
                  </a:lnTo>
                  <a:lnTo>
                    <a:pt x="436" y="446"/>
                  </a:lnTo>
                  <a:lnTo>
                    <a:pt x="415" y="457"/>
                  </a:lnTo>
                  <a:lnTo>
                    <a:pt x="393" y="479"/>
                  </a:lnTo>
                  <a:lnTo>
                    <a:pt x="390" y="487"/>
                  </a:lnTo>
                  <a:lnTo>
                    <a:pt x="390" y="499"/>
                  </a:lnTo>
                  <a:lnTo>
                    <a:pt x="393" y="511"/>
                  </a:lnTo>
                  <a:lnTo>
                    <a:pt x="384" y="524"/>
                  </a:lnTo>
                  <a:lnTo>
                    <a:pt x="384" y="533"/>
                  </a:lnTo>
                  <a:lnTo>
                    <a:pt x="367" y="545"/>
                  </a:lnTo>
                  <a:lnTo>
                    <a:pt x="355" y="552"/>
                  </a:lnTo>
                  <a:lnTo>
                    <a:pt x="345" y="565"/>
                  </a:lnTo>
                  <a:lnTo>
                    <a:pt x="341" y="578"/>
                  </a:lnTo>
                  <a:lnTo>
                    <a:pt x="326" y="593"/>
                  </a:lnTo>
                  <a:lnTo>
                    <a:pt x="322" y="591"/>
                  </a:lnTo>
                  <a:lnTo>
                    <a:pt x="310" y="591"/>
                  </a:lnTo>
                  <a:lnTo>
                    <a:pt x="296" y="597"/>
                  </a:lnTo>
                  <a:lnTo>
                    <a:pt x="306" y="604"/>
                  </a:lnTo>
                  <a:lnTo>
                    <a:pt x="306" y="618"/>
                  </a:lnTo>
                  <a:lnTo>
                    <a:pt x="305" y="629"/>
                  </a:lnTo>
                  <a:lnTo>
                    <a:pt x="297" y="638"/>
                  </a:lnTo>
                  <a:lnTo>
                    <a:pt x="279" y="639"/>
                  </a:lnTo>
                  <a:lnTo>
                    <a:pt x="265" y="643"/>
                  </a:lnTo>
                  <a:lnTo>
                    <a:pt x="258" y="651"/>
                  </a:lnTo>
                  <a:lnTo>
                    <a:pt x="258" y="665"/>
                  </a:lnTo>
                  <a:lnTo>
                    <a:pt x="242" y="667"/>
                  </a:lnTo>
                  <a:lnTo>
                    <a:pt x="227" y="665"/>
                  </a:lnTo>
                  <a:lnTo>
                    <a:pt x="223" y="671"/>
                  </a:lnTo>
                  <a:lnTo>
                    <a:pt x="230" y="678"/>
                  </a:lnTo>
                  <a:lnTo>
                    <a:pt x="226" y="699"/>
                  </a:lnTo>
                  <a:lnTo>
                    <a:pt x="220" y="717"/>
                  </a:lnTo>
                  <a:lnTo>
                    <a:pt x="203" y="717"/>
                  </a:lnTo>
                  <a:lnTo>
                    <a:pt x="197" y="724"/>
                  </a:lnTo>
                  <a:lnTo>
                    <a:pt x="198" y="738"/>
                  </a:lnTo>
                  <a:lnTo>
                    <a:pt x="207" y="738"/>
                  </a:lnTo>
                  <a:lnTo>
                    <a:pt x="216" y="746"/>
                  </a:lnTo>
                  <a:lnTo>
                    <a:pt x="210" y="760"/>
                  </a:lnTo>
                  <a:lnTo>
                    <a:pt x="200" y="761"/>
                  </a:lnTo>
                  <a:lnTo>
                    <a:pt x="185" y="767"/>
                  </a:lnTo>
                  <a:lnTo>
                    <a:pt x="181" y="779"/>
                  </a:lnTo>
                  <a:lnTo>
                    <a:pt x="180" y="795"/>
                  </a:lnTo>
                  <a:lnTo>
                    <a:pt x="171" y="804"/>
                  </a:lnTo>
                  <a:lnTo>
                    <a:pt x="205" y="831"/>
                  </a:lnTo>
                  <a:lnTo>
                    <a:pt x="216" y="845"/>
                  </a:lnTo>
                  <a:lnTo>
                    <a:pt x="209" y="854"/>
                  </a:lnTo>
                  <a:lnTo>
                    <a:pt x="194" y="848"/>
                  </a:lnTo>
                  <a:lnTo>
                    <a:pt x="181" y="838"/>
                  </a:lnTo>
                  <a:lnTo>
                    <a:pt x="163" y="828"/>
                  </a:lnTo>
                  <a:lnTo>
                    <a:pt x="146" y="815"/>
                  </a:lnTo>
                  <a:lnTo>
                    <a:pt x="136" y="798"/>
                  </a:lnTo>
                  <a:lnTo>
                    <a:pt x="134" y="784"/>
                  </a:lnTo>
                  <a:lnTo>
                    <a:pt x="137" y="772"/>
                  </a:lnTo>
                  <a:lnTo>
                    <a:pt x="136" y="681"/>
                  </a:lnTo>
                  <a:lnTo>
                    <a:pt x="131" y="665"/>
                  </a:lnTo>
                  <a:lnTo>
                    <a:pt x="118" y="647"/>
                  </a:lnTo>
                  <a:lnTo>
                    <a:pt x="118" y="632"/>
                  </a:lnTo>
                  <a:lnTo>
                    <a:pt x="126" y="614"/>
                  </a:lnTo>
                  <a:lnTo>
                    <a:pt x="134" y="592"/>
                  </a:lnTo>
                  <a:lnTo>
                    <a:pt x="131" y="570"/>
                  </a:lnTo>
                  <a:lnTo>
                    <a:pt x="130" y="560"/>
                  </a:lnTo>
                  <a:lnTo>
                    <a:pt x="129" y="547"/>
                  </a:lnTo>
                  <a:lnTo>
                    <a:pt x="133" y="542"/>
                  </a:lnTo>
                  <a:lnTo>
                    <a:pt x="136" y="517"/>
                  </a:lnTo>
                  <a:lnTo>
                    <a:pt x="133" y="504"/>
                  </a:lnTo>
                  <a:lnTo>
                    <a:pt x="138" y="472"/>
                  </a:lnTo>
                  <a:lnTo>
                    <a:pt x="133" y="446"/>
                  </a:lnTo>
                  <a:lnTo>
                    <a:pt x="137" y="432"/>
                  </a:lnTo>
                  <a:lnTo>
                    <a:pt x="144" y="406"/>
                  </a:lnTo>
                  <a:lnTo>
                    <a:pt x="137" y="389"/>
                  </a:lnTo>
                  <a:lnTo>
                    <a:pt x="123" y="376"/>
                  </a:lnTo>
                  <a:lnTo>
                    <a:pt x="118" y="363"/>
                  </a:lnTo>
                  <a:lnTo>
                    <a:pt x="103" y="350"/>
                  </a:lnTo>
                  <a:lnTo>
                    <a:pt x="87" y="342"/>
                  </a:lnTo>
                  <a:lnTo>
                    <a:pt x="64" y="338"/>
                  </a:lnTo>
                  <a:lnTo>
                    <a:pt x="52" y="318"/>
                  </a:lnTo>
                  <a:lnTo>
                    <a:pt x="36" y="300"/>
                  </a:lnTo>
                  <a:lnTo>
                    <a:pt x="34" y="284"/>
                  </a:lnTo>
                  <a:lnTo>
                    <a:pt x="33" y="270"/>
                  </a:lnTo>
                  <a:lnTo>
                    <a:pt x="30" y="260"/>
                  </a:lnTo>
                  <a:lnTo>
                    <a:pt x="20" y="249"/>
                  </a:lnTo>
                  <a:lnTo>
                    <a:pt x="10" y="244"/>
                  </a:lnTo>
                  <a:lnTo>
                    <a:pt x="1" y="232"/>
                  </a:lnTo>
                  <a:lnTo>
                    <a:pt x="11" y="223"/>
                  </a:lnTo>
                  <a:lnTo>
                    <a:pt x="11" y="199"/>
                  </a:lnTo>
                  <a:lnTo>
                    <a:pt x="6" y="186"/>
                  </a:lnTo>
                  <a:lnTo>
                    <a:pt x="0" y="173"/>
                  </a:lnTo>
                  <a:lnTo>
                    <a:pt x="6" y="155"/>
                  </a:lnTo>
                  <a:lnTo>
                    <a:pt x="27" y="110"/>
                  </a:lnTo>
                  <a:lnTo>
                    <a:pt x="30" y="91"/>
                  </a:lnTo>
                  <a:lnTo>
                    <a:pt x="41" y="70"/>
                  </a:lnTo>
                  <a:lnTo>
                    <a:pt x="41" y="58"/>
                  </a:lnTo>
                  <a:lnTo>
                    <a:pt x="45" y="37"/>
                  </a:lnTo>
                </a:path>
              </a:pathLst>
            </a:custGeom>
            <a:solidFill>
              <a:srgbClr val="333399"/>
            </a:solidFill>
            <a:ln w="12700" cap="rnd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31747" name="Rectangle 36">
            <a:extLst>
              <a:ext uri="{FF2B5EF4-FFF2-40B4-BE49-F238E27FC236}">
                <a16:creationId xmlns:a16="http://schemas.microsoft.com/office/drawing/2014/main" id="{7773B3F8-31B8-4AD7-8869-E0C1A9105C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51100" y="5170485"/>
            <a:ext cx="1676400" cy="90328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 algn="ctr">
            <a:solidFill>
              <a:srgbClr val="002060"/>
            </a:solidFill>
            <a:miter lim="800000"/>
            <a:headEnd/>
            <a:tailEnd/>
          </a:ln>
        </p:spPr>
        <p:txBody>
          <a:bodyPr wrap="none" lIns="92075" tIns="46038" rIns="92075" bIns="46038" anchor="ctr"/>
          <a:lstStyle>
            <a:lvl1pPr>
              <a:spcBef>
                <a:spcPct val="20000"/>
              </a:spcBef>
              <a:buClr>
                <a:srgbClr val="003399"/>
              </a:buClr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None/>
            </a:pPr>
            <a:r>
              <a:rPr lang="en-US" altLang="en-US" sz="18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2</a:t>
            </a:r>
            <a:br>
              <a:rPr lang="en-US" altLang="en-US" sz="1200" dirty="0">
                <a:solidFill>
                  <a:srgbClr val="002060"/>
                </a:solidFill>
                <a:latin typeface="Century Gothic" panose="020B0502020202020204" pitchFamily="34" charset="0"/>
              </a:rPr>
            </a:br>
            <a:r>
              <a:rPr lang="en-US" altLang="en-US" sz="1200" dirty="0">
                <a:solidFill>
                  <a:srgbClr val="002060"/>
                </a:solidFill>
                <a:latin typeface="Century Gothic" panose="020B0502020202020204" pitchFamily="34" charset="0"/>
              </a:rPr>
              <a:t>UNIOGBIS</a:t>
            </a:r>
          </a:p>
          <a:p>
            <a:pPr algn="ctr">
              <a:spcBef>
                <a:spcPct val="0"/>
              </a:spcBef>
              <a:buClrTx/>
              <a:buNone/>
            </a:pPr>
            <a:r>
              <a:rPr lang="en-US" altLang="en-US" sz="1200" dirty="0">
                <a:solidFill>
                  <a:srgbClr val="002060"/>
                </a:solidFill>
                <a:latin typeface="Century Gothic" panose="020B0502020202020204" pitchFamily="34" charset="0"/>
              </a:rPr>
              <a:t>Guinea Bissau</a:t>
            </a:r>
          </a:p>
        </p:txBody>
      </p:sp>
      <p:sp>
        <p:nvSpPr>
          <p:cNvPr id="31751" name="Rectangle 42">
            <a:extLst>
              <a:ext uri="{FF2B5EF4-FFF2-40B4-BE49-F238E27FC236}">
                <a16:creationId xmlns:a16="http://schemas.microsoft.com/office/drawing/2014/main" id="{DBF0AF4E-9044-437F-9903-55FA880C4F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137" y="3765721"/>
            <a:ext cx="1658271" cy="86836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rgbClr val="002060"/>
            </a:solidFill>
            <a:miter lim="800000"/>
            <a:headEnd/>
            <a:tailEnd/>
          </a:ln>
        </p:spPr>
        <p:txBody>
          <a:bodyPr wrap="none" lIns="92075" tIns="46038" rIns="92075" bIns="46038" anchor="ctr"/>
          <a:lstStyle>
            <a:lvl1pPr>
              <a:spcBef>
                <a:spcPct val="20000"/>
              </a:spcBef>
              <a:buClr>
                <a:srgbClr val="003399"/>
              </a:buClr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None/>
            </a:pPr>
            <a:r>
              <a:rPr lang="en-US" altLang="en-US" sz="18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60</a:t>
            </a:r>
          </a:p>
          <a:p>
            <a:pPr algn="ctr">
              <a:spcBef>
                <a:spcPct val="0"/>
              </a:spcBef>
              <a:buClrTx/>
              <a:buNone/>
            </a:pPr>
            <a:r>
              <a:rPr lang="en-US" altLang="en-US" sz="1200" dirty="0">
                <a:solidFill>
                  <a:srgbClr val="002060"/>
                </a:solidFill>
                <a:latin typeface="Century Gothic" panose="020B0502020202020204" pitchFamily="34" charset="0"/>
              </a:rPr>
              <a:t>UN Verification </a:t>
            </a:r>
          </a:p>
          <a:p>
            <a:pPr algn="ctr">
              <a:spcBef>
                <a:spcPct val="0"/>
              </a:spcBef>
              <a:buClrTx/>
              <a:buNone/>
            </a:pPr>
            <a:r>
              <a:rPr lang="en-US" altLang="en-US" sz="1200" dirty="0">
                <a:solidFill>
                  <a:srgbClr val="002060"/>
                </a:solidFill>
                <a:latin typeface="Century Gothic" panose="020B0502020202020204" pitchFamily="34" charset="0"/>
              </a:rPr>
              <a:t>Mission </a:t>
            </a:r>
          </a:p>
          <a:p>
            <a:pPr algn="ctr">
              <a:spcBef>
                <a:spcPct val="0"/>
              </a:spcBef>
              <a:buClrTx/>
              <a:buNone/>
            </a:pPr>
            <a:r>
              <a:rPr lang="en-US" altLang="en-US" sz="1200" dirty="0">
                <a:solidFill>
                  <a:srgbClr val="002060"/>
                </a:solidFill>
                <a:latin typeface="Century Gothic" panose="020B0502020202020204" pitchFamily="34" charset="0"/>
              </a:rPr>
              <a:t>in Colombia</a:t>
            </a:r>
          </a:p>
        </p:txBody>
      </p:sp>
      <p:sp>
        <p:nvSpPr>
          <p:cNvPr id="31753" name="Rectangle 44">
            <a:extLst>
              <a:ext uri="{FF2B5EF4-FFF2-40B4-BE49-F238E27FC236}">
                <a16:creationId xmlns:a16="http://schemas.microsoft.com/office/drawing/2014/main" id="{8AFD7215-3977-4F9E-8A56-65367722E4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00588" y="5138399"/>
            <a:ext cx="1676400" cy="927966"/>
          </a:xfrm>
          <a:prstGeom prst="rect">
            <a:avLst/>
          </a:prstGeom>
          <a:solidFill>
            <a:schemeClr val="accent1">
              <a:lumMod val="40000"/>
              <a:lumOff val="60000"/>
              <a:alpha val="50195"/>
            </a:schemeClr>
          </a:solidFill>
          <a:ln w="19050">
            <a:solidFill>
              <a:srgbClr val="002060"/>
            </a:solidFill>
            <a:miter lim="800000"/>
            <a:headEnd/>
            <a:tailEnd/>
          </a:ln>
        </p:spPr>
        <p:txBody>
          <a:bodyPr wrap="none" lIns="92075" tIns="46038" rIns="92075" bIns="46038" anchor="ctr"/>
          <a:lstStyle>
            <a:lvl1pPr>
              <a:spcBef>
                <a:spcPct val="20000"/>
              </a:spcBef>
              <a:buClr>
                <a:srgbClr val="003399"/>
              </a:buClr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None/>
            </a:pPr>
            <a:r>
              <a:rPr lang="en-US" altLang="en-US" sz="18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18</a:t>
            </a:r>
          </a:p>
          <a:p>
            <a:pPr algn="ctr">
              <a:spcBef>
                <a:spcPct val="0"/>
              </a:spcBef>
              <a:buClrTx/>
              <a:buNone/>
            </a:pPr>
            <a:r>
              <a:rPr lang="en-US" altLang="en-US" sz="1200" dirty="0">
                <a:solidFill>
                  <a:srgbClr val="002060"/>
                </a:solidFill>
                <a:latin typeface="Century Gothic" panose="020B0502020202020204" pitchFamily="34" charset="0"/>
              </a:rPr>
              <a:t>UNSOM</a:t>
            </a:r>
          </a:p>
          <a:p>
            <a:pPr algn="ctr">
              <a:spcBef>
                <a:spcPct val="0"/>
              </a:spcBef>
              <a:buClrTx/>
              <a:buNone/>
            </a:pPr>
            <a:r>
              <a:rPr lang="en-US" altLang="en-US" sz="1200" dirty="0">
                <a:solidFill>
                  <a:srgbClr val="002060"/>
                </a:solidFill>
                <a:latin typeface="Century Gothic" panose="020B0502020202020204" pitchFamily="34" charset="0"/>
              </a:rPr>
              <a:t>Somalia</a:t>
            </a:r>
          </a:p>
        </p:txBody>
      </p:sp>
      <p:sp>
        <p:nvSpPr>
          <p:cNvPr id="31755" name="Oval 46">
            <a:extLst>
              <a:ext uri="{FF2B5EF4-FFF2-40B4-BE49-F238E27FC236}">
                <a16:creationId xmlns:a16="http://schemas.microsoft.com/office/drawing/2014/main" id="{3B998B3C-05D6-4E97-88EB-7345F9D917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0" y="3733800"/>
            <a:ext cx="63500" cy="63500"/>
          </a:xfrm>
          <a:prstGeom prst="ellipse">
            <a:avLst/>
          </a:prstGeom>
          <a:solidFill>
            <a:srgbClr val="FF0000"/>
          </a:solidFill>
          <a:ln w="12700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003399"/>
              </a:buClr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s-UY" altLang="en-US" sz="1600" dirty="0"/>
          </a:p>
        </p:txBody>
      </p:sp>
      <p:sp>
        <p:nvSpPr>
          <p:cNvPr id="31756" name="Oval 47">
            <a:extLst>
              <a:ext uri="{FF2B5EF4-FFF2-40B4-BE49-F238E27FC236}">
                <a16:creationId xmlns:a16="http://schemas.microsoft.com/office/drawing/2014/main" id="{F8765CB3-D14F-4F03-A917-65D4D3D89B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09875" y="3810000"/>
            <a:ext cx="63500" cy="63500"/>
          </a:xfrm>
          <a:prstGeom prst="ellipse">
            <a:avLst/>
          </a:prstGeom>
          <a:solidFill>
            <a:srgbClr val="FF0000"/>
          </a:solidFill>
          <a:ln w="12700" algn="ctr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003399"/>
              </a:buClr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s-UY" altLang="en-US" sz="1600" dirty="0"/>
          </a:p>
        </p:txBody>
      </p:sp>
      <p:sp>
        <p:nvSpPr>
          <p:cNvPr id="53261" name="Rectangle 48">
            <a:extLst>
              <a:ext uri="{FF2B5EF4-FFF2-40B4-BE49-F238E27FC236}">
                <a16:creationId xmlns:a16="http://schemas.microsoft.com/office/drawing/2014/main" id="{B2879832-E186-40CD-A81B-E09476A7B3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3538" y="4838913"/>
            <a:ext cx="1676400" cy="9906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75000"/>
                  <a:tint val="66000"/>
                  <a:satMod val="160000"/>
                </a:schemeClr>
              </a:gs>
              <a:gs pos="50000">
                <a:schemeClr val="accent1">
                  <a:lumMod val="75000"/>
                  <a:tint val="44500"/>
                  <a:satMod val="160000"/>
                </a:schemeClr>
              </a:gs>
              <a:gs pos="100000">
                <a:schemeClr val="accent1">
                  <a:lumMod val="75000"/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solidFill>
              <a:srgbClr val="002060"/>
            </a:solidFill>
            <a:headEnd/>
            <a:tailEnd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none" lIns="92075" tIns="46038" rIns="92075" bIns="46038" anchor="ctr"/>
          <a:lstStyle/>
          <a:p>
            <a:pPr algn="ctr">
              <a:spcBef>
                <a:spcPct val="0"/>
              </a:spcBef>
              <a:defRPr/>
            </a:pPr>
            <a:r>
              <a:rPr lang="en-US" altLang="en-US" sz="1200" dirty="0">
                <a:solidFill>
                  <a:srgbClr val="002060"/>
                </a:solidFill>
                <a:latin typeface="Century Gothic" panose="020B0502020202020204" pitchFamily="34" charset="0"/>
              </a:rPr>
              <a:t>T O T A L </a:t>
            </a:r>
            <a:br>
              <a:rPr lang="en-US" altLang="en-US" sz="1200" dirty="0">
                <a:solidFill>
                  <a:srgbClr val="002060"/>
                </a:solidFill>
                <a:latin typeface="Century Gothic" panose="020B0502020202020204" pitchFamily="34" charset="0"/>
              </a:rPr>
            </a:br>
            <a:r>
              <a:rPr lang="en-US" altLang="en-US" sz="1200" dirty="0">
                <a:solidFill>
                  <a:srgbClr val="002060"/>
                </a:solidFill>
                <a:latin typeface="Century Gothic" panose="020B0502020202020204" pitchFamily="34" charset="0"/>
              </a:rPr>
              <a:t>authorized:</a:t>
            </a:r>
          </a:p>
          <a:p>
            <a:pPr algn="ctr">
              <a:spcBef>
                <a:spcPct val="0"/>
              </a:spcBef>
              <a:defRPr/>
            </a:pPr>
            <a:r>
              <a:rPr lang="en-US" altLang="en-US" b="1" dirty="0">
                <a:solidFill>
                  <a:srgbClr val="002060"/>
                </a:solidFill>
                <a:latin typeface="Century Gothic" panose="020B0502020202020204" pitchFamily="34" charset="0"/>
              </a:rPr>
              <a:t>132</a:t>
            </a:r>
          </a:p>
        </p:txBody>
      </p:sp>
      <p:sp>
        <p:nvSpPr>
          <p:cNvPr id="31758" name="Oval 49">
            <a:extLst>
              <a:ext uri="{FF2B5EF4-FFF2-40B4-BE49-F238E27FC236}">
                <a16:creationId xmlns:a16="http://schemas.microsoft.com/office/drawing/2014/main" id="{CEE30230-F1BD-4459-900A-8DF0FDA648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4800" y="3581400"/>
            <a:ext cx="63500" cy="63500"/>
          </a:xfrm>
          <a:prstGeom prst="ellipse">
            <a:avLst/>
          </a:prstGeom>
          <a:solidFill>
            <a:srgbClr val="FF0000"/>
          </a:solidFill>
          <a:ln w="12700" algn="ctr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003399"/>
              </a:buClr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s-UY" altLang="en-US" sz="1600" dirty="0"/>
          </a:p>
        </p:txBody>
      </p:sp>
      <p:sp>
        <p:nvSpPr>
          <p:cNvPr id="326708" name="Rectangle 52">
            <a:extLst>
              <a:ext uri="{FF2B5EF4-FFF2-40B4-BE49-F238E27FC236}">
                <a16:creationId xmlns:a16="http://schemas.microsoft.com/office/drawing/2014/main" id="{2E99BBC4-B9F5-4806-8537-D5394A77F1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0438" y="585394"/>
            <a:ext cx="7620000" cy="6715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0"/>
              </a:spcBef>
            </a:pPr>
            <a:endParaRPr lang="en-US" sz="3200" b="1" dirty="0">
              <a:solidFill>
                <a:srgbClr val="002060"/>
              </a:solidFill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31764" name="Rectangle 58">
            <a:extLst>
              <a:ext uri="{FF2B5EF4-FFF2-40B4-BE49-F238E27FC236}">
                <a16:creationId xmlns:a16="http://schemas.microsoft.com/office/drawing/2014/main" id="{C8E08A62-8E1A-4B7A-B550-5186D2F32E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94550" y="2378233"/>
            <a:ext cx="1676400" cy="939800"/>
          </a:xfrm>
          <a:prstGeom prst="rect">
            <a:avLst/>
          </a:prstGeom>
          <a:solidFill>
            <a:schemeClr val="accent3">
              <a:lumMod val="20000"/>
              <a:lumOff val="80000"/>
              <a:alpha val="50195"/>
            </a:schemeClr>
          </a:solidFill>
          <a:ln w="19050">
            <a:solidFill>
              <a:srgbClr val="002060"/>
            </a:solidFill>
            <a:miter lim="800000"/>
            <a:headEnd/>
            <a:tailEnd/>
          </a:ln>
        </p:spPr>
        <p:txBody>
          <a:bodyPr wrap="none" lIns="92075" tIns="46038" rIns="92075" bIns="46038" anchor="ctr"/>
          <a:lstStyle>
            <a:lvl1pPr>
              <a:spcBef>
                <a:spcPct val="20000"/>
              </a:spcBef>
              <a:buClr>
                <a:srgbClr val="003399"/>
              </a:buClr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None/>
            </a:pPr>
            <a:r>
              <a:rPr lang="en-US" altLang="en-US" sz="18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26</a:t>
            </a:r>
          </a:p>
          <a:p>
            <a:pPr algn="ctr">
              <a:spcBef>
                <a:spcPct val="0"/>
              </a:spcBef>
              <a:buClrTx/>
              <a:buNone/>
            </a:pPr>
            <a:r>
              <a:rPr lang="en-US" altLang="en-US" sz="1200" dirty="0">
                <a:solidFill>
                  <a:srgbClr val="002060"/>
                </a:solidFill>
                <a:latin typeface="Century Gothic" panose="020B0502020202020204" pitchFamily="34" charset="0"/>
              </a:rPr>
              <a:t>UNMAH</a:t>
            </a:r>
          </a:p>
          <a:p>
            <a:pPr algn="ctr">
              <a:spcBef>
                <a:spcPct val="0"/>
              </a:spcBef>
              <a:buClrTx/>
              <a:buNone/>
            </a:pPr>
            <a:r>
              <a:rPr lang="en-US" altLang="en-US" sz="1200" dirty="0">
                <a:solidFill>
                  <a:srgbClr val="002060"/>
                </a:solidFill>
                <a:latin typeface="Century Gothic" panose="020B0502020202020204" pitchFamily="34" charset="0"/>
              </a:rPr>
              <a:t>Yemen</a:t>
            </a:r>
          </a:p>
        </p:txBody>
      </p:sp>
      <p:sp>
        <p:nvSpPr>
          <p:cNvPr id="31767" name="Rectangle 61">
            <a:extLst>
              <a:ext uri="{FF2B5EF4-FFF2-40B4-BE49-F238E27FC236}">
                <a16:creationId xmlns:a16="http://schemas.microsoft.com/office/drawing/2014/main" id="{58B545D8-C7A0-4EED-BEE2-38609A935B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87687" y="1700317"/>
            <a:ext cx="1627280" cy="804091"/>
          </a:xfrm>
          <a:prstGeom prst="rect">
            <a:avLst/>
          </a:prstGeom>
          <a:solidFill>
            <a:schemeClr val="accent1">
              <a:lumMod val="40000"/>
              <a:lumOff val="60000"/>
              <a:alpha val="50195"/>
            </a:schemeClr>
          </a:solidFill>
          <a:ln w="19050">
            <a:solidFill>
              <a:srgbClr val="002060"/>
            </a:solidFill>
            <a:miter lim="800000"/>
            <a:headEnd/>
            <a:tailEnd/>
          </a:ln>
        </p:spPr>
        <p:txBody>
          <a:bodyPr wrap="none" lIns="92075" tIns="46038" rIns="92075" bIns="46038" anchor="ctr"/>
          <a:lstStyle>
            <a:lvl1pPr>
              <a:spcBef>
                <a:spcPct val="20000"/>
              </a:spcBef>
              <a:buClr>
                <a:srgbClr val="003399"/>
              </a:buClr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None/>
            </a:pPr>
            <a:r>
              <a:rPr lang="en-US" altLang="en-US" sz="18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5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200" dirty="0">
                <a:solidFill>
                  <a:srgbClr val="002060"/>
                </a:solidFill>
                <a:latin typeface="Century Gothic" panose="020B0502020202020204" pitchFamily="34" charset="0"/>
              </a:rPr>
              <a:t>UNSMIL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200" dirty="0">
                <a:solidFill>
                  <a:srgbClr val="002060"/>
                </a:solidFill>
                <a:latin typeface="Century Gothic" panose="020B0502020202020204" pitchFamily="34" charset="0"/>
              </a:rPr>
              <a:t>Libya</a:t>
            </a:r>
          </a:p>
        </p:txBody>
      </p:sp>
      <p:sp>
        <p:nvSpPr>
          <p:cNvPr id="31769" name="Oval 63">
            <a:extLst>
              <a:ext uri="{FF2B5EF4-FFF2-40B4-BE49-F238E27FC236}">
                <a16:creationId xmlns:a16="http://schemas.microsoft.com/office/drawing/2014/main" id="{40186129-E0BA-48D4-9811-4EF725558E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0" y="3136900"/>
            <a:ext cx="63500" cy="63500"/>
          </a:xfrm>
          <a:prstGeom prst="ellipse">
            <a:avLst/>
          </a:prstGeom>
          <a:solidFill>
            <a:srgbClr val="FF0000"/>
          </a:solidFill>
          <a:ln w="12700" algn="ctr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003399"/>
              </a:buClr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s-UY" altLang="en-US" sz="1600" dirty="0"/>
          </a:p>
        </p:txBody>
      </p:sp>
      <p:sp>
        <p:nvSpPr>
          <p:cNvPr id="53278" name="Text Box 81">
            <a:extLst>
              <a:ext uri="{FF2B5EF4-FFF2-40B4-BE49-F238E27FC236}">
                <a16:creationId xmlns:a16="http://schemas.microsoft.com/office/drawing/2014/main" id="{A70D1CEF-530C-4E40-A3BD-3E6AF55E78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363" y="5818401"/>
            <a:ext cx="1676400" cy="2762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2060"/>
            </a:solidFill>
            <a:headEnd/>
            <a:tailEnd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none" lIns="92075" tIns="46038" rIns="92075" bIns="46038" anchor="ctr"/>
          <a:lstStyle>
            <a:defPPr>
              <a:defRPr lang="en-AU"/>
            </a:defPPr>
            <a:lvl1pPr algn="ctr" eaLnBrk="1" hangingPunct="1">
              <a:defRPr sz="1200">
                <a:solidFill>
                  <a:srgbClr val="990000"/>
                </a:solidFill>
                <a:latin typeface="Tahoma" pitchFamily="34" charset="0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cs typeface="+mn-cs"/>
              </a:defRPr>
            </a:lvl9pPr>
          </a:lstStyle>
          <a:p>
            <a:pPr>
              <a:spcBef>
                <a:spcPct val="0"/>
              </a:spcBef>
              <a:defRPr/>
            </a:pPr>
            <a:r>
              <a:rPr lang="en-US" altLang="en-US" dirty="0">
                <a:solidFill>
                  <a:srgbClr val="002060"/>
                </a:solidFill>
                <a:latin typeface="Century Gothic" panose="020B0502020202020204" pitchFamily="34" charset="0"/>
              </a:rPr>
              <a:t>May 2020</a:t>
            </a:r>
          </a:p>
        </p:txBody>
      </p:sp>
      <p:sp>
        <p:nvSpPr>
          <p:cNvPr id="67" name="Oval 47">
            <a:extLst>
              <a:ext uri="{FF2B5EF4-FFF2-40B4-BE49-F238E27FC236}">
                <a16:creationId xmlns:a16="http://schemas.microsoft.com/office/drawing/2014/main" id="{38ECD14C-2879-4645-84B3-39C5B5E7D8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57799" y="3541540"/>
            <a:ext cx="76201" cy="60513"/>
          </a:xfrm>
          <a:prstGeom prst="ellipse">
            <a:avLst/>
          </a:prstGeom>
          <a:solidFill>
            <a:srgbClr val="FF0000"/>
          </a:solidFill>
          <a:ln w="12700" algn="ctr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003399"/>
              </a:buClr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s-UY" altLang="en-US" sz="1600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E130BFB-4A9E-3E41-8B77-EFF06DA60CFD}"/>
              </a:ext>
            </a:extLst>
          </p:cNvPr>
          <p:cNvGrpSpPr/>
          <p:nvPr/>
        </p:nvGrpSpPr>
        <p:grpSpPr>
          <a:xfrm>
            <a:off x="7399337" y="4878670"/>
            <a:ext cx="1479549" cy="1344952"/>
            <a:chOff x="7013575" y="4531057"/>
            <a:chExt cx="1865312" cy="1695620"/>
          </a:xfrm>
        </p:grpSpPr>
        <p:sp>
          <p:nvSpPr>
            <p:cNvPr id="62" name="Rectangle 40">
              <a:extLst>
                <a:ext uri="{FF2B5EF4-FFF2-40B4-BE49-F238E27FC236}">
                  <a16:creationId xmlns:a16="http://schemas.microsoft.com/office/drawing/2014/main" id="{D48E74DE-E896-4581-9624-F0F50F7475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24687" y="5935660"/>
              <a:ext cx="1854200" cy="291017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9525">
              <a:solidFill>
                <a:srgbClr val="00206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altLang="en-US" sz="900" dirty="0">
                  <a:solidFill>
                    <a:srgbClr val="002060"/>
                  </a:solidFill>
                  <a:latin typeface="Century Gothic" panose="020B0502020202020204" pitchFamily="34" charset="0"/>
                  <a:cs typeface="Arial" charset="0"/>
                </a:rPr>
                <a:t>ARABIC  Language</a:t>
              </a:r>
            </a:p>
          </p:txBody>
        </p:sp>
        <p:sp>
          <p:nvSpPr>
            <p:cNvPr id="68" name="Rectangle 40">
              <a:extLst>
                <a:ext uri="{FF2B5EF4-FFF2-40B4-BE49-F238E27FC236}">
                  <a16:creationId xmlns:a16="http://schemas.microsoft.com/office/drawing/2014/main" id="{7A6F3D4E-D805-4644-9FE0-D090BF06E5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13575" y="4531057"/>
              <a:ext cx="1854200" cy="3048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9050" algn="ctr">
              <a:solidFill>
                <a:srgbClr val="002060"/>
              </a:solidFill>
              <a:miter lim="800000"/>
              <a:headEnd/>
              <a:tailEnd/>
            </a:ln>
          </p:spPr>
          <p:txBody>
            <a:bodyPr wrap="none" lIns="92075" tIns="46038" rIns="92075" bIns="46038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>
                <a:spcBef>
                  <a:spcPct val="0"/>
                </a:spcBef>
                <a:buNone/>
                <a:defRPr/>
              </a:pPr>
              <a:r>
                <a:rPr lang="en-US" altLang="en-US" sz="900" dirty="0">
                  <a:solidFill>
                    <a:srgbClr val="002060"/>
                  </a:solidFill>
                  <a:latin typeface="Century Gothic" panose="020B0502020202020204" pitchFamily="34" charset="0"/>
                  <a:cs typeface="+mn-cs"/>
                </a:rPr>
                <a:t>ENGLISH Language</a:t>
              </a:r>
            </a:p>
          </p:txBody>
        </p:sp>
        <p:sp>
          <p:nvSpPr>
            <p:cNvPr id="69" name="Rectangle 41">
              <a:extLst>
                <a:ext uri="{FF2B5EF4-FFF2-40B4-BE49-F238E27FC236}">
                  <a16:creationId xmlns:a16="http://schemas.microsoft.com/office/drawing/2014/main" id="{570B9EA9-3E03-49A6-AF8D-6980325275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13575" y="4894595"/>
              <a:ext cx="1854200" cy="30480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19050" algn="ctr">
              <a:solidFill>
                <a:srgbClr val="002060"/>
              </a:solidFill>
              <a:miter lim="800000"/>
              <a:headEnd/>
              <a:tailEnd/>
            </a:ln>
          </p:spPr>
          <p:txBody>
            <a:bodyPr wrap="none" lIns="92075" tIns="46038" rIns="92075" bIns="46038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>
                <a:spcBef>
                  <a:spcPct val="0"/>
                </a:spcBef>
                <a:buNone/>
                <a:defRPr/>
              </a:pPr>
              <a:r>
                <a:rPr lang="en-US" altLang="en-US" sz="900" dirty="0">
                  <a:solidFill>
                    <a:srgbClr val="002060"/>
                  </a:solidFill>
                  <a:latin typeface="Century Gothic" panose="020B0502020202020204" pitchFamily="34" charset="0"/>
                  <a:cs typeface="+mn-cs"/>
                </a:rPr>
                <a:t>FRENCH Language</a:t>
              </a:r>
            </a:p>
          </p:txBody>
        </p:sp>
        <p:sp>
          <p:nvSpPr>
            <p:cNvPr id="70" name="Rectangle 40">
              <a:extLst>
                <a:ext uri="{FF2B5EF4-FFF2-40B4-BE49-F238E27FC236}">
                  <a16:creationId xmlns:a16="http://schemas.microsoft.com/office/drawing/2014/main" id="{303C2C28-36BA-4B98-BEFF-6F90EDA58A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13575" y="5239082"/>
              <a:ext cx="1854200" cy="30480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19050" algn="ctr">
              <a:solidFill>
                <a:srgbClr val="002060"/>
              </a:solidFill>
              <a:miter lim="800000"/>
              <a:headEnd/>
              <a:tailEnd/>
            </a:ln>
          </p:spPr>
          <p:txBody>
            <a:bodyPr wrap="none" lIns="92075" tIns="46038" rIns="92075" bIns="46038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>
                <a:spcBef>
                  <a:spcPct val="0"/>
                </a:spcBef>
                <a:buNone/>
                <a:defRPr/>
              </a:pPr>
              <a:r>
                <a:rPr lang="en-US" altLang="en-US" sz="900" dirty="0">
                  <a:solidFill>
                    <a:srgbClr val="002060"/>
                  </a:solidFill>
                  <a:latin typeface="Century Gothic" panose="020B0502020202020204" pitchFamily="34" charset="0"/>
                  <a:cs typeface="+mn-cs"/>
                </a:rPr>
                <a:t>PORTUGUESE Language</a:t>
              </a:r>
            </a:p>
          </p:txBody>
        </p:sp>
        <p:sp>
          <p:nvSpPr>
            <p:cNvPr id="71" name="Rectangle 40">
              <a:extLst>
                <a:ext uri="{FF2B5EF4-FFF2-40B4-BE49-F238E27FC236}">
                  <a16:creationId xmlns:a16="http://schemas.microsoft.com/office/drawing/2014/main" id="{E0D18731-261A-4038-8C53-2F7E9F47C7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13575" y="5594681"/>
              <a:ext cx="1854200" cy="291017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9525">
              <a:solidFill>
                <a:srgbClr val="00206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altLang="en-US" sz="900" dirty="0">
                  <a:solidFill>
                    <a:srgbClr val="002060"/>
                  </a:solidFill>
                  <a:latin typeface="Century Gothic" panose="020B0502020202020204" pitchFamily="34" charset="0"/>
                </a:rPr>
                <a:t>SPANISH</a:t>
              </a:r>
              <a:r>
                <a:rPr lang="en-US" altLang="en-US" sz="900" dirty="0">
                  <a:solidFill>
                    <a:srgbClr val="002060"/>
                  </a:solidFill>
                  <a:latin typeface="Century Gothic" panose="020B0502020202020204" pitchFamily="34" charset="0"/>
                  <a:cs typeface="Arial" charset="0"/>
                </a:rPr>
                <a:t>  Language</a:t>
              </a:r>
            </a:p>
          </p:txBody>
        </p:sp>
      </p:grpSp>
      <p:sp>
        <p:nvSpPr>
          <p:cNvPr id="61" name="Rectangle 42">
            <a:extLst>
              <a:ext uri="{FF2B5EF4-FFF2-40B4-BE49-F238E27FC236}">
                <a16:creationId xmlns:a16="http://schemas.microsoft.com/office/drawing/2014/main" id="{E2062B51-0C04-41B8-9677-AE48A77E81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885" y="2801205"/>
            <a:ext cx="1630362" cy="86836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 algn="ctr">
            <a:solidFill>
              <a:srgbClr val="002060"/>
            </a:solidFill>
            <a:miter lim="800000"/>
            <a:headEnd/>
            <a:tailEnd/>
          </a:ln>
        </p:spPr>
        <p:txBody>
          <a:bodyPr wrap="none" lIns="92075" tIns="46038" rIns="92075" bIns="46038" anchor="ctr"/>
          <a:lstStyle>
            <a:lvl1pPr>
              <a:spcBef>
                <a:spcPct val="20000"/>
              </a:spcBef>
              <a:buClr>
                <a:srgbClr val="003399"/>
              </a:buClr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None/>
            </a:pPr>
            <a:r>
              <a:rPr lang="en-US" altLang="en-US" sz="18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21</a:t>
            </a:r>
            <a:endParaRPr lang="en-US" altLang="en-US" sz="1800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algn="ctr">
              <a:spcBef>
                <a:spcPct val="0"/>
              </a:spcBef>
              <a:buClrTx/>
              <a:buNone/>
            </a:pPr>
            <a:r>
              <a:rPr lang="en-US" altLang="en-US" sz="1200" dirty="0">
                <a:solidFill>
                  <a:srgbClr val="002060"/>
                </a:solidFill>
                <a:latin typeface="Century Gothic" panose="020B0502020202020204" pitchFamily="34" charset="0"/>
              </a:rPr>
              <a:t>UN Integrated </a:t>
            </a:r>
            <a:br>
              <a:rPr lang="en-US" altLang="en-US" sz="1200" dirty="0">
                <a:solidFill>
                  <a:srgbClr val="002060"/>
                </a:solidFill>
                <a:latin typeface="Century Gothic" panose="020B0502020202020204" pitchFamily="34" charset="0"/>
              </a:rPr>
            </a:br>
            <a:r>
              <a:rPr lang="en-US" altLang="en-US" sz="1200" dirty="0">
                <a:solidFill>
                  <a:srgbClr val="002060"/>
                </a:solidFill>
                <a:latin typeface="Century Gothic" panose="020B0502020202020204" pitchFamily="34" charset="0"/>
              </a:rPr>
              <a:t>Office </a:t>
            </a:r>
            <a:br>
              <a:rPr lang="en-US" altLang="en-US" sz="1200" dirty="0">
                <a:solidFill>
                  <a:srgbClr val="002060"/>
                </a:solidFill>
                <a:latin typeface="Century Gothic" panose="020B0502020202020204" pitchFamily="34" charset="0"/>
              </a:rPr>
            </a:br>
            <a:r>
              <a:rPr lang="en-US" altLang="en-US" sz="1200" dirty="0">
                <a:solidFill>
                  <a:srgbClr val="002060"/>
                </a:solidFill>
                <a:latin typeface="Century Gothic" panose="020B0502020202020204" pitchFamily="34" charset="0"/>
              </a:rPr>
              <a:t>in Haiti</a:t>
            </a:r>
          </a:p>
        </p:txBody>
      </p:sp>
      <p:sp>
        <p:nvSpPr>
          <p:cNvPr id="63" name="Oval 47">
            <a:extLst>
              <a:ext uri="{FF2B5EF4-FFF2-40B4-BE49-F238E27FC236}">
                <a16:creationId xmlns:a16="http://schemas.microsoft.com/office/drawing/2014/main" id="{ED5740D4-A0BB-4D28-A30D-FFF551F56D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89106" y="3435574"/>
            <a:ext cx="63500" cy="63500"/>
          </a:xfrm>
          <a:prstGeom prst="ellipse">
            <a:avLst/>
          </a:prstGeom>
          <a:solidFill>
            <a:srgbClr val="FF0000"/>
          </a:solidFill>
          <a:ln w="12700" algn="ctr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003399"/>
              </a:buClr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s-UY" altLang="en-US" sz="16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490FFA4-3956-417A-AC0C-93F9FFFDB1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5577840" cy="960437"/>
          </a:xfrm>
        </p:spPr>
        <p:txBody>
          <a:bodyPr/>
          <a:lstStyle/>
          <a:p>
            <a:r>
              <a:rPr lang="en-US" sz="3200" b="1" dirty="0">
                <a:solidFill>
                  <a:srgbClr val="002060"/>
                </a:solidFill>
                <a:latin typeface="Century Gothic" panose="020B0502020202020204" pitchFamily="34" charset="0"/>
                <a:ea typeface="+mj-ea"/>
                <a:cs typeface="+mj-cs"/>
              </a:rPr>
              <a:t>UN Police in Special Political Missions</a:t>
            </a:r>
            <a:endParaRPr lang="en-US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44C99055-D2D1-B54F-BA1F-CBD904C4AC73}"/>
              </a:ext>
            </a:extLst>
          </p:cNvPr>
          <p:cNvCxnSpPr>
            <a:stCxn id="31753" idx="0"/>
            <a:endCxn id="31755" idx="4"/>
          </p:cNvCxnSpPr>
          <p:nvPr/>
        </p:nvCxnSpPr>
        <p:spPr>
          <a:xfrm flipH="1" flipV="1">
            <a:off x="5365750" y="3797300"/>
            <a:ext cx="173038" cy="134109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88496C18-73DC-CE42-9F0D-9D3BEF8B4522}"/>
              </a:ext>
            </a:extLst>
          </p:cNvPr>
          <p:cNvCxnSpPr>
            <a:cxnSpLocks/>
            <a:stCxn id="31747" idx="0"/>
            <a:endCxn id="31782" idx="28"/>
          </p:cNvCxnSpPr>
          <p:nvPr/>
        </p:nvCxnSpPr>
        <p:spPr>
          <a:xfrm flipV="1">
            <a:off x="3289300" y="3706074"/>
            <a:ext cx="842963" cy="146441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BCCE3287-BA8F-9C49-B725-6D0815067638}"/>
              </a:ext>
            </a:extLst>
          </p:cNvPr>
          <p:cNvCxnSpPr>
            <a:cxnSpLocks/>
            <a:stCxn id="31764" idx="1"/>
          </p:cNvCxnSpPr>
          <p:nvPr/>
        </p:nvCxnSpPr>
        <p:spPr>
          <a:xfrm flipH="1">
            <a:off x="5286238" y="2848133"/>
            <a:ext cx="1908312" cy="71062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442DD4A8-020D-F240-ABE3-05F8106D98CA}"/>
              </a:ext>
            </a:extLst>
          </p:cNvPr>
          <p:cNvCxnSpPr>
            <a:cxnSpLocks/>
            <a:stCxn id="31767" idx="2"/>
            <a:endCxn id="31769" idx="4"/>
          </p:cNvCxnSpPr>
          <p:nvPr/>
        </p:nvCxnSpPr>
        <p:spPr>
          <a:xfrm>
            <a:off x="3901327" y="2504408"/>
            <a:ext cx="702423" cy="6959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D4B792F2-1635-CF48-952A-8E5CEF4DC58A}"/>
              </a:ext>
            </a:extLst>
          </p:cNvPr>
          <p:cNvCxnSpPr>
            <a:cxnSpLocks/>
            <a:stCxn id="61" idx="3"/>
            <a:endCxn id="63" idx="1"/>
          </p:cNvCxnSpPr>
          <p:nvPr/>
        </p:nvCxnSpPr>
        <p:spPr>
          <a:xfrm>
            <a:off x="1722247" y="3235387"/>
            <a:ext cx="1176158" cy="20948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756B2652-B920-494F-B55B-BD8EC9E50C12}"/>
              </a:ext>
            </a:extLst>
          </p:cNvPr>
          <p:cNvCxnSpPr>
            <a:cxnSpLocks/>
            <a:stCxn id="31751" idx="3"/>
            <a:endCxn id="31756" idx="2"/>
          </p:cNvCxnSpPr>
          <p:nvPr/>
        </p:nvCxnSpPr>
        <p:spPr>
          <a:xfrm flipV="1">
            <a:off x="1742408" y="3841750"/>
            <a:ext cx="1067467" cy="35815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4041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7162800" cy="960437"/>
          </a:xfrm>
        </p:spPr>
        <p:txBody>
          <a:bodyPr>
            <a:normAutofit/>
          </a:bodyPr>
          <a:lstStyle/>
          <a:p>
            <a:r>
              <a:rPr lang="en-US" dirty="0"/>
              <a:t>Categories of UN Police Personnel</a:t>
            </a:r>
          </a:p>
        </p:txBody>
      </p:sp>
      <p:sp>
        <p:nvSpPr>
          <p:cNvPr id="26" name="Номер слайда 3">
            <a:extLst>
              <a:ext uri="{FF2B5EF4-FFF2-40B4-BE49-F238E27FC236}">
                <a16:creationId xmlns:a16="http://schemas.microsoft.com/office/drawing/2014/main" id="{FBFDB3BC-D1BF-7340-9A81-0C887EBD8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91399" y="6403423"/>
            <a:ext cx="1141343" cy="365125"/>
          </a:xfrm>
        </p:spPr>
        <p:txBody>
          <a:bodyPr/>
          <a:lstStyle/>
          <a:p>
            <a:fld id="{97261161-F363-4909-B3BA-F2D719A844EB}" type="slidenum">
              <a:rPr lang="en-US" smtClean="0"/>
              <a:pPr/>
              <a:t>12</a:t>
            </a:fld>
            <a:endParaRPr lang="en-US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9A516FD2-DDA3-D64D-BFC6-C48DA02702C8}"/>
              </a:ext>
            </a:extLst>
          </p:cNvPr>
          <p:cNvGrpSpPr/>
          <p:nvPr/>
        </p:nvGrpSpPr>
        <p:grpSpPr>
          <a:xfrm>
            <a:off x="1234440" y="1977007"/>
            <a:ext cx="6858000" cy="636480"/>
            <a:chOff x="0" y="20637"/>
            <a:chExt cx="6858000" cy="636480"/>
          </a:xfrm>
        </p:grpSpPr>
        <p:sp>
          <p:nvSpPr>
            <p:cNvPr id="19" name="Rounded Rectangle 18">
              <a:extLst>
                <a:ext uri="{FF2B5EF4-FFF2-40B4-BE49-F238E27FC236}">
                  <a16:creationId xmlns:a16="http://schemas.microsoft.com/office/drawing/2014/main" id="{D20FC393-E6F7-9A48-8E7F-CEABFC594050}"/>
                </a:ext>
              </a:extLst>
            </p:cNvPr>
            <p:cNvSpPr/>
            <p:nvPr/>
          </p:nvSpPr>
          <p:spPr>
            <a:xfrm>
              <a:off x="0" y="20637"/>
              <a:ext cx="6858000" cy="636480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0" name="Rounded Rectangle 4">
              <a:extLst>
                <a:ext uri="{FF2B5EF4-FFF2-40B4-BE49-F238E27FC236}">
                  <a16:creationId xmlns:a16="http://schemas.microsoft.com/office/drawing/2014/main" id="{E108016C-707D-B649-84F0-194565E677CA}"/>
                </a:ext>
              </a:extLst>
            </p:cNvPr>
            <p:cNvSpPr txBox="1"/>
            <p:nvPr/>
          </p:nvSpPr>
          <p:spPr>
            <a:xfrm>
              <a:off x="31070" y="51707"/>
              <a:ext cx="6795860" cy="57434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marL="0" lvl="0" indent="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400" b="0" kern="1200" dirty="0">
                  <a:solidFill>
                    <a:srgbClr val="FFFFFF"/>
                  </a:solidFill>
                  <a:latin typeface="Century Gothic" panose="020B0502020202020204" pitchFamily="34" charset="0"/>
                  <a:cs typeface="Arial" pitchFamily="34" charset="0"/>
                </a:rPr>
                <a:t>Individual Police Officers on Secondment</a:t>
              </a:r>
              <a:endParaRPr lang="en-GB" sz="2400" b="0" kern="1200" dirty="0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172E6D3D-AC4A-374E-A50A-A7E8F3ACEE1F}"/>
              </a:ext>
            </a:extLst>
          </p:cNvPr>
          <p:cNvGrpSpPr/>
          <p:nvPr/>
        </p:nvGrpSpPr>
        <p:grpSpPr>
          <a:xfrm>
            <a:off x="3215613" y="2769168"/>
            <a:ext cx="4876792" cy="636480"/>
            <a:chOff x="1981173" y="812798"/>
            <a:chExt cx="4876792" cy="636480"/>
          </a:xfrm>
        </p:grpSpPr>
        <p:sp>
          <p:nvSpPr>
            <p:cNvPr id="17" name="Rounded Rectangle 16">
              <a:extLst>
                <a:ext uri="{FF2B5EF4-FFF2-40B4-BE49-F238E27FC236}">
                  <a16:creationId xmlns:a16="http://schemas.microsoft.com/office/drawing/2014/main" id="{77DC3580-1088-2D4B-81FC-FD932B1B466F}"/>
                </a:ext>
              </a:extLst>
            </p:cNvPr>
            <p:cNvSpPr/>
            <p:nvPr/>
          </p:nvSpPr>
          <p:spPr>
            <a:xfrm>
              <a:off x="1981173" y="812798"/>
              <a:ext cx="4876792" cy="636480"/>
            </a:xfrm>
            <a:prstGeom prst="roundRect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" name="Rounded Rectangle 6">
              <a:extLst>
                <a:ext uri="{FF2B5EF4-FFF2-40B4-BE49-F238E27FC236}">
                  <a16:creationId xmlns:a16="http://schemas.microsoft.com/office/drawing/2014/main" id="{388487EC-ABBB-6B4C-B5F8-2D732E738591}"/>
                </a:ext>
              </a:extLst>
            </p:cNvPr>
            <p:cNvSpPr txBox="1"/>
            <p:nvPr/>
          </p:nvSpPr>
          <p:spPr>
            <a:xfrm>
              <a:off x="2012243" y="843868"/>
              <a:ext cx="4814652" cy="57434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marL="0" lvl="0" indent="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2400" i="1" kern="1200" dirty="0">
                  <a:latin typeface="Century Gothic" panose="020B0502020202020204" pitchFamily="34" charset="0"/>
                </a:rPr>
                <a:t>Police Officers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66E24BD7-A688-0E49-A255-702B74DEDC76}"/>
              </a:ext>
            </a:extLst>
          </p:cNvPr>
          <p:cNvGrpSpPr/>
          <p:nvPr/>
        </p:nvGrpSpPr>
        <p:grpSpPr>
          <a:xfrm>
            <a:off x="3215613" y="3431678"/>
            <a:ext cx="4876792" cy="636480"/>
            <a:chOff x="1981173" y="1475308"/>
            <a:chExt cx="4876792" cy="636480"/>
          </a:xfrm>
        </p:grpSpPr>
        <p:sp>
          <p:nvSpPr>
            <p:cNvPr id="15" name="Rounded Rectangle 14">
              <a:extLst>
                <a:ext uri="{FF2B5EF4-FFF2-40B4-BE49-F238E27FC236}">
                  <a16:creationId xmlns:a16="http://schemas.microsoft.com/office/drawing/2014/main" id="{F6FC4A83-C4E3-AF4D-A77A-D4A21113734C}"/>
                </a:ext>
              </a:extLst>
            </p:cNvPr>
            <p:cNvSpPr/>
            <p:nvPr/>
          </p:nvSpPr>
          <p:spPr>
            <a:xfrm>
              <a:off x="1981173" y="1475308"/>
              <a:ext cx="4876792" cy="636480"/>
            </a:xfrm>
            <a:prstGeom prst="roundRect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Rounded Rectangle 8">
              <a:extLst>
                <a:ext uri="{FF2B5EF4-FFF2-40B4-BE49-F238E27FC236}">
                  <a16:creationId xmlns:a16="http://schemas.microsoft.com/office/drawing/2014/main" id="{CAAE1A9A-5DB4-BB4C-B9C7-2CDF0635849F}"/>
                </a:ext>
              </a:extLst>
            </p:cNvPr>
            <p:cNvSpPr txBox="1"/>
            <p:nvPr/>
          </p:nvSpPr>
          <p:spPr>
            <a:xfrm>
              <a:off x="2012243" y="1506378"/>
              <a:ext cx="4814652" cy="57434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marL="0" lvl="0" indent="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2400" i="1" kern="1200" dirty="0">
                  <a:latin typeface="Century Gothic" panose="020B0502020202020204" pitchFamily="34" charset="0"/>
                </a:rPr>
                <a:t>Civilian Experts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FA92525D-E219-A341-88D3-AFCB5CD18052}"/>
              </a:ext>
            </a:extLst>
          </p:cNvPr>
          <p:cNvGrpSpPr/>
          <p:nvPr/>
        </p:nvGrpSpPr>
        <p:grpSpPr>
          <a:xfrm>
            <a:off x="1234440" y="4369369"/>
            <a:ext cx="6858000" cy="636480"/>
            <a:chOff x="0" y="2412999"/>
            <a:chExt cx="6858000" cy="636480"/>
          </a:xfrm>
        </p:grpSpPr>
        <p:sp>
          <p:nvSpPr>
            <p:cNvPr id="13" name="Rounded Rectangle 12">
              <a:extLst>
                <a:ext uri="{FF2B5EF4-FFF2-40B4-BE49-F238E27FC236}">
                  <a16:creationId xmlns:a16="http://schemas.microsoft.com/office/drawing/2014/main" id="{7C503BBD-57B2-FD4E-B529-41C15C91EA17}"/>
                </a:ext>
              </a:extLst>
            </p:cNvPr>
            <p:cNvSpPr/>
            <p:nvPr/>
          </p:nvSpPr>
          <p:spPr>
            <a:xfrm>
              <a:off x="0" y="2412999"/>
              <a:ext cx="6858000" cy="636480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Rounded Rectangle 10">
              <a:extLst>
                <a:ext uri="{FF2B5EF4-FFF2-40B4-BE49-F238E27FC236}">
                  <a16:creationId xmlns:a16="http://schemas.microsoft.com/office/drawing/2014/main" id="{E4B40F20-8986-BF41-BB8F-FA7ECCA9982E}"/>
                </a:ext>
              </a:extLst>
            </p:cNvPr>
            <p:cNvSpPr txBox="1"/>
            <p:nvPr/>
          </p:nvSpPr>
          <p:spPr>
            <a:xfrm>
              <a:off x="31070" y="2444069"/>
              <a:ext cx="6795860" cy="57434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marL="0" lvl="0" indent="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400" b="0" kern="1200" dirty="0">
                  <a:solidFill>
                    <a:srgbClr val="FFFFFF"/>
                  </a:solidFill>
                  <a:latin typeface="Century Gothic" panose="020B0502020202020204" pitchFamily="34" charset="0"/>
                  <a:cs typeface="Arial" pitchFamily="34" charset="0"/>
                </a:rPr>
                <a:t>Specialized Police Teams</a:t>
              </a:r>
              <a:endParaRPr lang="en-GB" sz="2400" b="0" kern="1200" dirty="0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49A4453A-B476-6148-9F9F-F020CCB87442}"/>
              </a:ext>
            </a:extLst>
          </p:cNvPr>
          <p:cNvGrpSpPr/>
          <p:nvPr/>
        </p:nvGrpSpPr>
        <p:grpSpPr>
          <a:xfrm>
            <a:off x="1234440" y="5207573"/>
            <a:ext cx="6858000" cy="636480"/>
            <a:chOff x="0" y="3251203"/>
            <a:chExt cx="6858000" cy="636480"/>
          </a:xfrm>
        </p:grpSpPr>
        <p:sp>
          <p:nvSpPr>
            <p:cNvPr id="11" name="Rounded Rectangle 10">
              <a:extLst>
                <a:ext uri="{FF2B5EF4-FFF2-40B4-BE49-F238E27FC236}">
                  <a16:creationId xmlns:a16="http://schemas.microsoft.com/office/drawing/2014/main" id="{EC071655-F01D-1F4B-9C60-C3C5FF013C74}"/>
                </a:ext>
              </a:extLst>
            </p:cNvPr>
            <p:cNvSpPr/>
            <p:nvPr/>
          </p:nvSpPr>
          <p:spPr>
            <a:xfrm>
              <a:off x="0" y="3251203"/>
              <a:ext cx="6858000" cy="636480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Rounded Rectangle 12">
              <a:extLst>
                <a:ext uri="{FF2B5EF4-FFF2-40B4-BE49-F238E27FC236}">
                  <a16:creationId xmlns:a16="http://schemas.microsoft.com/office/drawing/2014/main" id="{E13A56F1-803C-A249-BD49-0C129D530CD4}"/>
                </a:ext>
              </a:extLst>
            </p:cNvPr>
            <p:cNvSpPr txBox="1"/>
            <p:nvPr/>
          </p:nvSpPr>
          <p:spPr>
            <a:xfrm>
              <a:off x="31070" y="3282273"/>
              <a:ext cx="6795860" cy="57434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marL="0" lvl="0" indent="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400" b="0" kern="1200" dirty="0">
                  <a:solidFill>
                    <a:srgbClr val="FFFFFF"/>
                  </a:solidFill>
                  <a:latin typeface="Century Gothic" panose="020B0502020202020204" pitchFamily="34" charset="0"/>
                  <a:cs typeface="Arial" pitchFamily="34" charset="0"/>
                </a:rPr>
                <a:t>Formed Police Units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43218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DF38A42-3C7D-415F-92D7-EBAA7FCAF8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Categories of UN Police Personnel*</a:t>
            </a:r>
            <a:endParaRPr lang="en-US" dirty="0"/>
          </a:p>
        </p:txBody>
      </p:sp>
      <p:sp>
        <p:nvSpPr>
          <p:cNvPr id="11" name="Номер слайда 3">
            <a:extLst>
              <a:ext uri="{FF2B5EF4-FFF2-40B4-BE49-F238E27FC236}">
                <a16:creationId xmlns:a16="http://schemas.microsoft.com/office/drawing/2014/main" id="{932361A7-65AC-B64D-A75B-4F130AB9B5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13</a:t>
            </a:fld>
            <a:endParaRPr lang="en-US" dirty="0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A6907A59-6ED7-4071-B3EC-C2E945969323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351628009"/>
              </p:ext>
            </p:extLst>
          </p:nvPr>
        </p:nvGraphicFramePr>
        <p:xfrm>
          <a:off x="1561382" y="2031249"/>
          <a:ext cx="5587886" cy="355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1C02B46F-FA79-452C-8A62-D6CF17DB15D2}"/>
              </a:ext>
            </a:extLst>
          </p:cNvPr>
          <p:cNvSpPr txBox="1"/>
          <p:nvPr/>
        </p:nvSpPr>
        <p:spPr>
          <a:xfrm>
            <a:off x="1900436" y="5797188"/>
            <a:ext cx="534312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i="1" dirty="0">
                <a:solidFill>
                  <a:schemeClr val="bg1">
                    <a:lumMod val="75000"/>
                  </a:schemeClr>
                </a:solidFill>
                <a:latin typeface="Century Gothic" panose="020B0502020202020204" pitchFamily="34" charset="0"/>
              </a:rPr>
              <a:t>* In percent of all deployed UNPOL officers. As of May 2021.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D2AE47D-078C-FC4B-AAD7-EF1041C29777}"/>
              </a:ext>
            </a:extLst>
          </p:cNvPr>
          <p:cNvSpPr txBox="1"/>
          <p:nvPr/>
        </p:nvSpPr>
        <p:spPr>
          <a:xfrm>
            <a:off x="5160546" y="2400581"/>
            <a:ext cx="2011680" cy="646331"/>
          </a:xfrm>
          <a:prstGeom prst="rect">
            <a:avLst/>
          </a:prstGeom>
          <a:solidFill>
            <a:srgbClr val="5B92E5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b="1" dirty="0">
                <a:solidFill>
                  <a:schemeClr val="bg1"/>
                </a:solidFill>
                <a:latin typeface="Century Gothic" panose="020B0502020202020204" pitchFamily="34" charset="0"/>
              </a:rPr>
              <a:t>IPOs, including all categories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5D0F450-384B-A740-876F-7CB75E6D6E69}"/>
              </a:ext>
            </a:extLst>
          </p:cNvPr>
          <p:cNvSpPr txBox="1"/>
          <p:nvPr/>
        </p:nvSpPr>
        <p:spPr>
          <a:xfrm>
            <a:off x="2136234" y="4012238"/>
            <a:ext cx="884750" cy="369332"/>
          </a:xfrm>
          <a:prstGeom prst="rect">
            <a:avLst/>
          </a:prstGeom>
          <a:solidFill>
            <a:srgbClr val="8D9C36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Century Gothic" panose="020B0502020202020204" pitchFamily="34" charset="0"/>
              </a:rPr>
              <a:t>FPUs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89020E6-D99D-B74B-86D5-1B4B14A15BC6}"/>
              </a:ext>
            </a:extLst>
          </p:cNvPr>
          <p:cNvSpPr txBox="1"/>
          <p:nvPr/>
        </p:nvSpPr>
        <p:spPr>
          <a:xfrm>
            <a:off x="3983454" y="1761480"/>
            <a:ext cx="1177092" cy="369332"/>
          </a:xfrm>
          <a:prstGeom prst="rect">
            <a:avLst/>
          </a:prstGeom>
          <a:solidFill>
            <a:srgbClr val="DCE6F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Century Gothic" panose="020B0502020202020204" pitchFamily="34" charset="0"/>
              </a:rPr>
              <a:t>SPTs</a:t>
            </a:r>
          </a:p>
        </p:txBody>
      </p:sp>
    </p:spTree>
    <p:extLst>
      <p:ext uri="{BB962C8B-B14F-4D97-AF65-F5344CB8AC3E}">
        <p14:creationId xmlns:p14="http://schemas.microsoft.com/office/powerpoint/2010/main" val="2393842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6D04EED-5C7D-49F7-87A4-5A958B502F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UNPOL - Towards Gender Equality</a:t>
            </a:r>
            <a:endParaRPr lang="en-US" dirty="0"/>
          </a:p>
        </p:txBody>
      </p:sp>
      <p:sp>
        <p:nvSpPr>
          <p:cNvPr id="17" name="Номер слайда 3">
            <a:extLst>
              <a:ext uri="{FF2B5EF4-FFF2-40B4-BE49-F238E27FC236}">
                <a16:creationId xmlns:a16="http://schemas.microsoft.com/office/drawing/2014/main" id="{5E5D88BE-8362-4A49-9C28-51EE9BA544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14</a:t>
            </a:fld>
            <a:endParaRPr lang="en-US" dirty="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DA39CA6D-F370-6C48-9E6F-C0ECF5C02F63}"/>
              </a:ext>
            </a:extLst>
          </p:cNvPr>
          <p:cNvSpPr txBox="1">
            <a:spLocks/>
          </p:cNvSpPr>
          <p:nvPr/>
        </p:nvSpPr>
        <p:spPr>
          <a:xfrm>
            <a:off x="624254" y="34293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GB" sz="32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6" name="Picture 5" descr="A picture containing person, indoor, ceiling, posing&#10;&#10;Description automatically generated">
            <a:extLst>
              <a:ext uri="{FF2B5EF4-FFF2-40B4-BE49-F238E27FC236}">
                <a16:creationId xmlns:a16="http://schemas.microsoft.com/office/drawing/2014/main" id="{A44D50BB-A3EC-4953-B052-5A2C9460137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63" t="1045" r="44637" b="-1045"/>
          <a:stretch/>
        </p:blipFill>
        <p:spPr>
          <a:xfrm>
            <a:off x="6788090" y="2309722"/>
            <a:ext cx="2355910" cy="3258573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A9D7B7C2-2583-024E-B96A-2682BDDCD126}"/>
              </a:ext>
            </a:extLst>
          </p:cNvPr>
          <p:cNvGrpSpPr/>
          <p:nvPr/>
        </p:nvGrpSpPr>
        <p:grpSpPr>
          <a:xfrm>
            <a:off x="971550" y="2120915"/>
            <a:ext cx="1943725" cy="1272961"/>
            <a:chOff x="-120632" y="619615"/>
            <a:chExt cx="1943725" cy="1272961"/>
          </a:xfrm>
        </p:grpSpPr>
        <p:sp>
          <p:nvSpPr>
            <p:cNvPr id="29" name="Right Arrow 28">
              <a:extLst>
                <a:ext uri="{FF2B5EF4-FFF2-40B4-BE49-F238E27FC236}">
                  <a16:creationId xmlns:a16="http://schemas.microsoft.com/office/drawing/2014/main" id="{5B1BAE1A-F2CB-FF48-A86E-98990E97B764}"/>
                </a:ext>
              </a:extLst>
            </p:cNvPr>
            <p:cNvSpPr/>
            <p:nvPr/>
          </p:nvSpPr>
          <p:spPr>
            <a:xfrm>
              <a:off x="-120632" y="619615"/>
              <a:ext cx="1943725" cy="1272961"/>
            </a:xfrm>
            <a:prstGeom prst="rightArrow">
              <a:avLst>
                <a:gd name="adj1" fmla="val 70000"/>
                <a:gd name="adj2" fmla="val 50000"/>
              </a:avLst>
            </a:prstGeom>
            <a:solidFill>
              <a:schemeClr val="bg2">
                <a:alpha val="90000"/>
              </a:schemeClr>
            </a:solid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0" name="Right Arrow 4">
              <a:extLst>
                <a:ext uri="{FF2B5EF4-FFF2-40B4-BE49-F238E27FC236}">
                  <a16:creationId xmlns:a16="http://schemas.microsoft.com/office/drawing/2014/main" id="{26860FE1-292B-1E44-9BC4-F4D5B72ECAB9}"/>
                </a:ext>
              </a:extLst>
            </p:cNvPr>
            <p:cNvSpPr txBox="1"/>
            <p:nvPr/>
          </p:nvSpPr>
          <p:spPr>
            <a:xfrm>
              <a:off x="730892" y="810559"/>
              <a:ext cx="709931" cy="89107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0480" tIns="7620" rIns="15240" bIns="7620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200" b="1" kern="1200" dirty="0">
                  <a:solidFill>
                    <a:srgbClr val="002060"/>
                  </a:solidFill>
                  <a:latin typeface="Century Gothic" panose="020B0502020202020204" pitchFamily="34" charset="0"/>
                </a:rPr>
                <a:t>Police Division Gender Strategy	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33F16E2-D17A-2241-A9CC-8454B49E76F8}"/>
              </a:ext>
            </a:extLst>
          </p:cNvPr>
          <p:cNvGrpSpPr/>
          <p:nvPr/>
        </p:nvGrpSpPr>
        <p:grpSpPr>
          <a:xfrm>
            <a:off x="1094940" y="2375215"/>
            <a:ext cx="728134" cy="728134"/>
            <a:chOff x="2758" y="873915"/>
            <a:chExt cx="728134" cy="728134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52C66221-99EE-5647-870E-7FBD5DCD52D3}"/>
                </a:ext>
              </a:extLst>
            </p:cNvPr>
            <p:cNvSpPr/>
            <p:nvPr/>
          </p:nvSpPr>
          <p:spPr>
            <a:xfrm>
              <a:off x="2758" y="873915"/>
              <a:ext cx="728134" cy="728134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8" name="Oval 6">
              <a:extLst>
                <a:ext uri="{FF2B5EF4-FFF2-40B4-BE49-F238E27FC236}">
                  <a16:creationId xmlns:a16="http://schemas.microsoft.com/office/drawing/2014/main" id="{17A42E4B-A04A-BA4F-B54F-4230F9E5C607}"/>
                </a:ext>
              </a:extLst>
            </p:cNvPr>
            <p:cNvSpPr txBox="1"/>
            <p:nvPr/>
          </p:nvSpPr>
          <p:spPr>
            <a:xfrm>
              <a:off x="109391" y="980548"/>
              <a:ext cx="514868" cy="51486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0955" tIns="20955" rIns="20955" bIns="20955" numCol="1" spcCol="1270" anchor="ctr" anchorCtr="0">
              <a:noAutofit/>
            </a:bodyPr>
            <a:lstStyle/>
            <a:p>
              <a:pPr marL="0" lvl="0" indent="0" algn="ctr" defTabSz="1466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3300" b="1" kern="12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1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405C338-A484-6640-BF72-421DBE77DAD7}"/>
              </a:ext>
            </a:extLst>
          </p:cNvPr>
          <p:cNvGrpSpPr/>
          <p:nvPr/>
        </p:nvGrpSpPr>
        <p:grpSpPr>
          <a:xfrm>
            <a:off x="2894377" y="2102801"/>
            <a:ext cx="1932249" cy="1272961"/>
            <a:chOff x="1802195" y="601501"/>
            <a:chExt cx="1932249" cy="1272961"/>
          </a:xfrm>
        </p:grpSpPr>
        <p:sp>
          <p:nvSpPr>
            <p:cNvPr id="25" name="Right Arrow 24">
              <a:extLst>
                <a:ext uri="{FF2B5EF4-FFF2-40B4-BE49-F238E27FC236}">
                  <a16:creationId xmlns:a16="http://schemas.microsoft.com/office/drawing/2014/main" id="{0476ECC9-0A6F-1A40-B9E3-CB41C589DC93}"/>
                </a:ext>
              </a:extLst>
            </p:cNvPr>
            <p:cNvSpPr/>
            <p:nvPr/>
          </p:nvSpPr>
          <p:spPr>
            <a:xfrm>
              <a:off x="1802195" y="601501"/>
              <a:ext cx="1932249" cy="1272961"/>
            </a:xfrm>
            <a:prstGeom prst="rightArrow">
              <a:avLst>
                <a:gd name="adj1" fmla="val 70000"/>
                <a:gd name="adj2" fmla="val 50000"/>
              </a:avLst>
            </a:prstGeom>
            <a:solidFill>
              <a:schemeClr val="bg2">
                <a:alpha val="90000"/>
              </a:schemeClr>
            </a:solid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6" name="Right Arrow 8">
              <a:extLst>
                <a:ext uri="{FF2B5EF4-FFF2-40B4-BE49-F238E27FC236}">
                  <a16:creationId xmlns:a16="http://schemas.microsoft.com/office/drawing/2014/main" id="{F3B35E29-0ADB-FD47-A0EE-F5A6667A057E}"/>
                </a:ext>
              </a:extLst>
            </p:cNvPr>
            <p:cNvSpPr txBox="1"/>
            <p:nvPr/>
          </p:nvSpPr>
          <p:spPr>
            <a:xfrm>
              <a:off x="2642243" y="792445"/>
              <a:ext cx="709931" cy="89107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0480" tIns="7620" rIns="15240" bIns="7620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200" b="1" kern="1200" dirty="0">
                  <a:solidFill>
                    <a:srgbClr val="002060"/>
                  </a:solidFill>
                  <a:latin typeface="Century Gothic" panose="020B0502020202020204" pitchFamily="34" charset="0"/>
                </a:rPr>
                <a:t>UN Police Gender Toolkit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E1800B3-3B40-3948-9E84-423608E5803E}"/>
              </a:ext>
            </a:extLst>
          </p:cNvPr>
          <p:cNvGrpSpPr/>
          <p:nvPr/>
        </p:nvGrpSpPr>
        <p:grpSpPr>
          <a:xfrm>
            <a:off x="2954849" y="2375215"/>
            <a:ext cx="728134" cy="728134"/>
            <a:chOff x="1862667" y="873915"/>
            <a:chExt cx="728134" cy="728134"/>
          </a:xfrm>
        </p:grpSpPr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7A6F8B18-FCD3-2443-96C9-241DEB8D4BDD}"/>
                </a:ext>
              </a:extLst>
            </p:cNvPr>
            <p:cNvSpPr/>
            <p:nvPr/>
          </p:nvSpPr>
          <p:spPr>
            <a:xfrm>
              <a:off x="1862667" y="873915"/>
              <a:ext cx="728134" cy="728134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4" name="Oval 10">
              <a:extLst>
                <a:ext uri="{FF2B5EF4-FFF2-40B4-BE49-F238E27FC236}">
                  <a16:creationId xmlns:a16="http://schemas.microsoft.com/office/drawing/2014/main" id="{24F47FB4-AB74-A249-AF41-C6A6C922394E}"/>
                </a:ext>
              </a:extLst>
            </p:cNvPr>
            <p:cNvSpPr txBox="1"/>
            <p:nvPr/>
          </p:nvSpPr>
          <p:spPr>
            <a:xfrm>
              <a:off x="1969300" y="980548"/>
              <a:ext cx="514868" cy="51486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0955" tIns="20955" rIns="20955" bIns="20955" numCol="1" spcCol="1270" anchor="ctr" anchorCtr="0">
              <a:noAutofit/>
            </a:bodyPr>
            <a:lstStyle/>
            <a:p>
              <a:pPr marL="0" lvl="0" indent="0" algn="ctr" defTabSz="1466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3300" b="1" kern="12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2</a:t>
              </a:r>
              <a:endParaRPr lang="en-GB" sz="3300" b="1" kern="1200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0FC4DD0-F4AE-5A46-94ED-042F7383863E}"/>
              </a:ext>
            </a:extLst>
          </p:cNvPr>
          <p:cNvGrpSpPr/>
          <p:nvPr/>
        </p:nvGrpSpPr>
        <p:grpSpPr>
          <a:xfrm>
            <a:off x="4805729" y="2102801"/>
            <a:ext cx="1932249" cy="1272961"/>
            <a:chOff x="3713547" y="601501"/>
            <a:chExt cx="1932249" cy="1272961"/>
          </a:xfrm>
        </p:grpSpPr>
        <p:sp>
          <p:nvSpPr>
            <p:cNvPr id="21" name="Right Arrow 20">
              <a:extLst>
                <a:ext uri="{FF2B5EF4-FFF2-40B4-BE49-F238E27FC236}">
                  <a16:creationId xmlns:a16="http://schemas.microsoft.com/office/drawing/2014/main" id="{CC198F4C-95E4-BB4C-894D-806A2ACFD446}"/>
                </a:ext>
              </a:extLst>
            </p:cNvPr>
            <p:cNvSpPr/>
            <p:nvPr/>
          </p:nvSpPr>
          <p:spPr>
            <a:xfrm>
              <a:off x="3713547" y="601501"/>
              <a:ext cx="1932249" cy="1272961"/>
            </a:xfrm>
            <a:prstGeom prst="rightArrow">
              <a:avLst>
                <a:gd name="adj1" fmla="val 70000"/>
                <a:gd name="adj2" fmla="val 50000"/>
              </a:avLst>
            </a:prstGeom>
            <a:solidFill>
              <a:schemeClr val="bg2">
                <a:alpha val="90000"/>
              </a:schemeClr>
            </a:solid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2" name="Right Arrow 12">
              <a:extLst>
                <a:ext uri="{FF2B5EF4-FFF2-40B4-BE49-F238E27FC236}">
                  <a16:creationId xmlns:a16="http://schemas.microsoft.com/office/drawing/2014/main" id="{5D6EE73A-AAB4-7847-8C89-3119983FC39E}"/>
                </a:ext>
              </a:extLst>
            </p:cNvPr>
            <p:cNvSpPr txBox="1"/>
            <p:nvPr/>
          </p:nvSpPr>
          <p:spPr>
            <a:xfrm>
              <a:off x="4553595" y="792445"/>
              <a:ext cx="709931" cy="89107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0480" tIns="7620" rIns="15240" bIns="7620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200" b="1" kern="1200" dirty="0">
                  <a:solidFill>
                    <a:srgbClr val="002060"/>
                  </a:solidFill>
                  <a:latin typeface="Century Gothic" panose="020B0502020202020204" pitchFamily="34" charset="0"/>
                </a:rPr>
                <a:t>UN Police Gender Advisers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4712F2D-40C5-A246-95DD-BBA0E61A57AA}"/>
              </a:ext>
            </a:extLst>
          </p:cNvPr>
          <p:cNvGrpSpPr/>
          <p:nvPr/>
        </p:nvGrpSpPr>
        <p:grpSpPr>
          <a:xfrm>
            <a:off x="4917643" y="2375215"/>
            <a:ext cx="728134" cy="728134"/>
            <a:chOff x="3825461" y="873915"/>
            <a:chExt cx="728134" cy="728134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B0427DC7-89A5-E74E-99F8-B073C02B87A5}"/>
                </a:ext>
              </a:extLst>
            </p:cNvPr>
            <p:cNvSpPr/>
            <p:nvPr/>
          </p:nvSpPr>
          <p:spPr>
            <a:xfrm>
              <a:off x="3825461" y="873915"/>
              <a:ext cx="728134" cy="728134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0" name="Oval 14">
              <a:extLst>
                <a:ext uri="{FF2B5EF4-FFF2-40B4-BE49-F238E27FC236}">
                  <a16:creationId xmlns:a16="http://schemas.microsoft.com/office/drawing/2014/main" id="{37A2902F-D8CB-284D-B291-C4834EF6D1BE}"/>
                </a:ext>
              </a:extLst>
            </p:cNvPr>
            <p:cNvSpPr txBox="1"/>
            <p:nvPr/>
          </p:nvSpPr>
          <p:spPr>
            <a:xfrm>
              <a:off x="3932094" y="980548"/>
              <a:ext cx="514868" cy="51486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0955" tIns="20955" rIns="20955" bIns="20955" numCol="1" spcCol="1270" anchor="ctr" anchorCtr="0">
              <a:noAutofit/>
            </a:bodyPr>
            <a:lstStyle/>
            <a:p>
              <a:pPr marL="0" lvl="0" indent="0" algn="ctr" defTabSz="1466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3300" b="1" kern="12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3</a:t>
              </a:r>
            </a:p>
          </p:txBody>
        </p:sp>
      </p:grpSp>
      <p:sp>
        <p:nvSpPr>
          <p:cNvPr id="2" name="Chevron 1">
            <a:extLst>
              <a:ext uri="{FF2B5EF4-FFF2-40B4-BE49-F238E27FC236}">
                <a16:creationId xmlns:a16="http://schemas.microsoft.com/office/drawing/2014/main" id="{50CBB77F-22BF-B340-AF24-C468B5A74E19}"/>
              </a:ext>
            </a:extLst>
          </p:cNvPr>
          <p:cNvSpPr/>
          <p:nvPr/>
        </p:nvSpPr>
        <p:spPr>
          <a:xfrm>
            <a:off x="3376183" y="3850877"/>
            <a:ext cx="2859092" cy="1001690"/>
          </a:xfrm>
          <a:prstGeom prst="chevron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H" sz="23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2028</a:t>
            </a:r>
          </a:p>
          <a:p>
            <a:pPr algn="ctr"/>
            <a:r>
              <a:rPr lang="en-CH" sz="23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20</a:t>
            </a:r>
            <a:r>
              <a:rPr lang="en-US" sz="23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%</a:t>
            </a:r>
            <a:endParaRPr lang="en-CH" sz="23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5B3C9EB0-7724-A84C-BAD4-3C5A61706253}"/>
              </a:ext>
            </a:extLst>
          </p:cNvPr>
          <p:cNvGrpSpPr/>
          <p:nvPr/>
        </p:nvGrpSpPr>
        <p:grpSpPr>
          <a:xfrm>
            <a:off x="1068453" y="3833624"/>
            <a:ext cx="2683019" cy="1012838"/>
            <a:chOff x="59900" y="1059396"/>
            <a:chExt cx="2683019" cy="1012838"/>
          </a:xfrm>
        </p:grpSpPr>
        <p:sp>
          <p:nvSpPr>
            <p:cNvPr id="32" name="Chevron 31">
              <a:extLst>
                <a:ext uri="{FF2B5EF4-FFF2-40B4-BE49-F238E27FC236}">
                  <a16:creationId xmlns:a16="http://schemas.microsoft.com/office/drawing/2014/main" id="{BDD3056A-56C3-CD45-B338-400BA47AC2B2}"/>
                </a:ext>
              </a:extLst>
            </p:cNvPr>
            <p:cNvSpPr/>
            <p:nvPr/>
          </p:nvSpPr>
          <p:spPr>
            <a:xfrm>
              <a:off x="59900" y="1059396"/>
              <a:ext cx="2683019" cy="1012838"/>
            </a:xfrm>
            <a:prstGeom prst="chevron">
              <a:avLst/>
            </a:prstGeom>
            <a:solidFill>
              <a:schemeClr val="bg2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3" name="Chevron 4">
              <a:extLst>
                <a:ext uri="{FF2B5EF4-FFF2-40B4-BE49-F238E27FC236}">
                  <a16:creationId xmlns:a16="http://schemas.microsoft.com/office/drawing/2014/main" id="{18C9F173-2A17-E541-9DBC-90D4670E823F}"/>
                </a:ext>
              </a:extLst>
            </p:cNvPr>
            <p:cNvSpPr txBox="1"/>
            <p:nvPr/>
          </p:nvSpPr>
          <p:spPr>
            <a:xfrm>
              <a:off x="566319" y="1059396"/>
              <a:ext cx="1670181" cy="101283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2012" tIns="30671" rIns="30671" bIns="30671" numCol="1" spcCol="1270" anchor="ctr" anchorCtr="0">
              <a:noAutofit/>
            </a:bodyPr>
            <a:lstStyle/>
            <a:p>
              <a:pPr marL="0" lvl="0" indent="0" algn="ctr" defTabSz="1022350">
                <a:spcBef>
                  <a:spcPct val="0"/>
                </a:spcBef>
                <a:spcAft>
                  <a:spcPts val="366"/>
                </a:spcAft>
                <a:buNone/>
              </a:pPr>
              <a:r>
                <a:rPr lang="en-GB" sz="2300" b="1" kern="1200" dirty="0">
                  <a:solidFill>
                    <a:srgbClr val="002060"/>
                  </a:solidFill>
                  <a:latin typeface="Century Gothic" panose="020B0502020202020204" pitchFamily="34" charset="0"/>
                </a:rPr>
                <a:t>2018 </a:t>
              </a:r>
            </a:p>
            <a:p>
              <a:pPr marL="0" lvl="0" indent="0" algn="ctr" defTabSz="1022350">
                <a:spcBef>
                  <a:spcPct val="0"/>
                </a:spcBef>
                <a:spcAft>
                  <a:spcPts val="366"/>
                </a:spcAft>
                <a:buNone/>
              </a:pPr>
              <a:r>
                <a:rPr lang="en-GB" sz="2300" b="1" kern="1200" dirty="0">
                  <a:solidFill>
                    <a:srgbClr val="002060"/>
                  </a:solidFill>
                  <a:latin typeface="Century Gothic" panose="020B0502020202020204" pitchFamily="34" charset="0"/>
                </a:rPr>
                <a:t>10%</a:t>
              </a:r>
            </a:p>
          </p:txBody>
        </p:sp>
      </p:grpSp>
      <p:sp>
        <p:nvSpPr>
          <p:cNvPr id="34" name="Content Placeholder 2">
            <a:extLst>
              <a:ext uri="{FF2B5EF4-FFF2-40B4-BE49-F238E27FC236}">
                <a16:creationId xmlns:a16="http://schemas.microsoft.com/office/drawing/2014/main" id="{C9FC3B9F-77B7-1744-B59D-F1722CA6D9C8}"/>
              </a:ext>
            </a:extLst>
          </p:cNvPr>
          <p:cNvSpPr txBox="1">
            <a:spLocks/>
          </p:cNvSpPr>
          <p:nvPr/>
        </p:nvSpPr>
        <p:spPr>
          <a:xfrm>
            <a:off x="659319" y="1758104"/>
            <a:ext cx="5092533" cy="453124"/>
          </a:xfrm>
          <a:prstGeom prst="rect">
            <a:avLst/>
          </a:prstGeom>
        </p:spPr>
        <p:txBody>
          <a:bodyPr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itchFamily="2" charset="2"/>
              <a:buNone/>
              <a:defRPr/>
            </a:pPr>
            <a:r>
              <a:rPr lang="en-US" sz="2000" b="1" dirty="0">
                <a:solidFill>
                  <a:srgbClr val="002060"/>
                </a:solidFill>
              </a:rPr>
              <a:t>Gender mainstreaming</a:t>
            </a:r>
            <a:endParaRPr lang="en-US" sz="1600" dirty="0">
              <a:solidFill>
                <a:srgbClr val="002060"/>
              </a:solidFill>
            </a:endParaRPr>
          </a:p>
        </p:txBody>
      </p:sp>
      <p:sp>
        <p:nvSpPr>
          <p:cNvPr id="35" name="Content Placeholder 2">
            <a:extLst>
              <a:ext uri="{FF2B5EF4-FFF2-40B4-BE49-F238E27FC236}">
                <a16:creationId xmlns:a16="http://schemas.microsoft.com/office/drawing/2014/main" id="{763C1BEA-8F2C-8B40-A2FF-1DEF6FC61129}"/>
              </a:ext>
            </a:extLst>
          </p:cNvPr>
          <p:cNvSpPr txBox="1">
            <a:spLocks/>
          </p:cNvSpPr>
          <p:nvPr/>
        </p:nvSpPr>
        <p:spPr>
          <a:xfrm>
            <a:off x="624254" y="3399322"/>
            <a:ext cx="5092533" cy="453124"/>
          </a:xfrm>
          <a:prstGeom prst="rect">
            <a:avLst/>
          </a:prstGeom>
        </p:spPr>
        <p:txBody>
          <a:bodyPr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itchFamily="2" charset="2"/>
              <a:buNone/>
              <a:defRPr/>
            </a:pPr>
            <a:r>
              <a:rPr lang="en-US" sz="2000" b="1" dirty="0">
                <a:solidFill>
                  <a:srgbClr val="002060"/>
                </a:solidFill>
              </a:rPr>
              <a:t>Gender parity</a:t>
            </a:r>
            <a:endParaRPr lang="en-US" sz="1600" dirty="0">
              <a:solidFill>
                <a:srgbClr val="002060"/>
              </a:solidFill>
            </a:endParaRPr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33C89235-6956-0747-ABC6-B76AC5EFE92A}"/>
              </a:ext>
            </a:extLst>
          </p:cNvPr>
          <p:cNvSpPr txBox="1">
            <a:spLocks/>
          </p:cNvSpPr>
          <p:nvPr/>
        </p:nvSpPr>
        <p:spPr>
          <a:xfrm>
            <a:off x="659319" y="4937812"/>
            <a:ext cx="6538546" cy="1260966"/>
          </a:xfrm>
          <a:prstGeom prst="rect">
            <a:avLst/>
          </a:prstGeom>
        </p:spPr>
        <p:txBody>
          <a:bodyPr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spcAft>
                <a:spcPts val="600"/>
              </a:spcAft>
              <a:buNone/>
              <a:defRPr/>
            </a:pPr>
            <a:r>
              <a:rPr lang="en-US" sz="1800" b="1" dirty="0">
                <a:solidFill>
                  <a:srgbClr val="002060"/>
                </a:solidFill>
              </a:rPr>
              <a:t>Advocacy</a:t>
            </a:r>
          </a:p>
          <a:p>
            <a:pPr marL="690563" lvl="1" indent="-233363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defRPr/>
            </a:pPr>
            <a:r>
              <a:rPr lang="en-US" sz="1400" dirty="0">
                <a:solidFill>
                  <a:srgbClr val="002060"/>
                </a:solidFill>
              </a:rPr>
              <a:t>Seven International Female Police Peacekeeper Awards </a:t>
            </a:r>
          </a:p>
          <a:p>
            <a:pPr marL="690563" lvl="1" indent="-233363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defRPr/>
            </a:pPr>
            <a:r>
              <a:rPr lang="en-US" sz="1400" dirty="0">
                <a:solidFill>
                  <a:srgbClr val="002060"/>
                </a:solidFill>
              </a:rPr>
              <a:t>International Female Police Peacekeeper Network</a:t>
            </a:r>
          </a:p>
          <a:p>
            <a:pPr marL="690563" lvl="1" indent="-233363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defRPr/>
            </a:pPr>
            <a:r>
              <a:rPr lang="en-US" sz="1400" dirty="0">
                <a:solidFill>
                  <a:srgbClr val="002060"/>
                </a:solidFill>
              </a:rPr>
              <a:t>International Association of Women Police</a:t>
            </a:r>
          </a:p>
        </p:txBody>
      </p:sp>
    </p:spTree>
    <p:extLst>
      <p:ext uri="{BB962C8B-B14F-4D97-AF65-F5344CB8AC3E}">
        <p14:creationId xmlns:p14="http://schemas.microsoft.com/office/powerpoint/2010/main" val="3023190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81D1EF-AD63-47FE-B748-F15C1D7363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Strategic Guidance Framework </a:t>
            </a:r>
            <a:br>
              <a:rPr lang="en-US" sz="3200" b="1" dirty="0">
                <a:solidFill>
                  <a:srgbClr val="002060"/>
                </a:solidFill>
                <a:latin typeface="Century Gothic" panose="020B0502020202020204" pitchFamily="34" charset="0"/>
              </a:rPr>
            </a:br>
            <a:r>
              <a:rPr lang="en-US" sz="32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for International Policing</a:t>
            </a:r>
            <a:endParaRPr lang="en-US" dirty="0"/>
          </a:p>
        </p:txBody>
      </p:sp>
      <p:sp>
        <p:nvSpPr>
          <p:cNvPr id="7" name="Номер слайда 3">
            <a:extLst>
              <a:ext uri="{FF2B5EF4-FFF2-40B4-BE49-F238E27FC236}">
                <a16:creationId xmlns:a16="http://schemas.microsoft.com/office/drawing/2014/main" id="{FD5287A8-03B3-8346-AA64-1468103640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15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C16D4B-6256-4708-A53E-742785323E9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3244" y="1670615"/>
            <a:ext cx="8037513" cy="779058"/>
          </a:xfrm>
        </p:spPr>
        <p:txBody>
          <a:bodyPr/>
          <a:lstStyle/>
          <a:p>
            <a:pPr marL="0" indent="0" algn="ctr">
              <a:buNone/>
            </a:pPr>
            <a:r>
              <a:rPr lang="en-GB" altLang="en-US" sz="2000" b="1" i="1" dirty="0">
                <a:solidFill>
                  <a:srgbClr val="002060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SGF Purpose: </a:t>
            </a:r>
            <a:r>
              <a:rPr lang="en-GB" altLang="en-US" sz="2000" i="1" dirty="0">
                <a:solidFill>
                  <a:srgbClr val="002060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enhance the effectiveness of UN policing through more consistent and standardised approaches</a:t>
            </a:r>
            <a:endParaRPr lang="en-US" sz="2000" dirty="0"/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BBA98F5E-1E4D-EF48-B461-44A1AEDF34EE}"/>
              </a:ext>
            </a:extLst>
          </p:cNvPr>
          <p:cNvGrpSpPr/>
          <p:nvPr/>
        </p:nvGrpSpPr>
        <p:grpSpPr>
          <a:xfrm>
            <a:off x="680237" y="5041019"/>
            <a:ext cx="7802575" cy="1049885"/>
            <a:chOff x="680237" y="5041019"/>
            <a:chExt cx="7802575" cy="1049885"/>
          </a:xfrm>
        </p:grpSpPr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76F9E833-31B3-8745-8251-AA9CCB1F1F9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610663" y="5041019"/>
              <a:ext cx="0" cy="31252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B0C96E13-4A63-A642-B941-C36103833775}"/>
                </a:ext>
              </a:extLst>
            </p:cNvPr>
            <p:cNvCxnSpPr/>
            <p:nvPr/>
          </p:nvCxnSpPr>
          <p:spPr>
            <a:xfrm flipV="1">
              <a:off x="3565193" y="5041019"/>
              <a:ext cx="0" cy="31252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DDDB3E49-18F8-2B4B-92F1-E1BDF1BFBAA7}"/>
                </a:ext>
              </a:extLst>
            </p:cNvPr>
            <p:cNvCxnSpPr/>
            <p:nvPr/>
          </p:nvCxnSpPr>
          <p:spPr>
            <a:xfrm flipV="1">
              <a:off x="5554013" y="5041019"/>
              <a:ext cx="0" cy="31252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B8995D8B-F6EF-DC49-8EE1-30EA49E73E66}"/>
                </a:ext>
              </a:extLst>
            </p:cNvPr>
            <p:cNvCxnSpPr/>
            <p:nvPr/>
          </p:nvCxnSpPr>
          <p:spPr>
            <a:xfrm flipV="1">
              <a:off x="7542833" y="5041019"/>
              <a:ext cx="0" cy="31252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6F705479-AADC-604D-8AC1-8CEB04811AF5}"/>
                </a:ext>
              </a:extLst>
            </p:cNvPr>
            <p:cNvCxnSpPr/>
            <p:nvPr/>
          </p:nvCxnSpPr>
          <p:spPr>
            <a:xfrm>
              <a:off x="1610663" y="5041019"/>
              <a:ext cx="5932170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5">
              <a:extLst>
                <a:ext uri="{FF2B5EF4-FFF2-40B4-BE49-F238E27FC236}">
                  <a16:creationId xmlns:a16="http://schemas.microsoft.com/office/drawing/2014/main" id="{D8CB8A36-A718-44E1-B411-CB57B3A89CC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1197256" y="4747071"/>
              <a:ext cx="826814" cy="1860851"/>
            </a:xfrm>
            <a:prstGeom prst="rect">
              <a:avLst/>
            </a:prstGeom>
            <a:solidFill>
              <a:srgbClr val="5B92E5"/>
            </a:solidFill>
            <a:ln>
              <a:noFill/>
              <a:headEnd/>
              <a:tailEnd/>
            </a:ln>
            <a:effectLst/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vert="vert270" wrap="none" anchor="ctr"/>
            <a:lstStyle/>
            <a:p>
              <a:pPr algn="ctr" eaLnBrk="0" hangingPunct="0">
                <a:defRPr/>
              </a:pPr>
              <a:r>
                <a:rPr kumimoji="1" lang="en-US" sz="14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Shared</a:t>
              </a:r>
            </a:p>
            <a:p>
              <a:pPr algn="ctr" eaLnBrk="0" hangingPunct="0">
                <a:defRPr/>
              </a:pPr>
              <a:r>
                <a:rPr kumimoji="1" lang="en-US" sz="14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 Understanding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2493F689-EC5C-43F8-9137-9E9C892AC2B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3177831" y="4747070"/>
              <a:ext cx="826814" cy="1860851"/>
            </a:xfrm>
            <a:prstGeom prst="rect">
              <a:avLst/>
            </a:prstGeom>
            <a:solidFill>
              <a:srgbClr val="5B92E5"/>
            </a:solidFill>
            <a:ln>
              <a:noFill/>
              <a:headEnd/>
              <a:tailEnd/>
            </a:ln>
            <a:effectLst/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vert="vert270" wrap="none" anchor="ctr"/>
            <a:lstStyle/>
            <a:p>
              <a:pPr algn="ctr" eaLnBrk="0" hangingPunct="0">
                <a:defRPr/>
              </a:pPr>
              <a:r>
                <a:rPr kumimoji="1" lang="en-GB" sz="14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Detailed Job </a:t>
              </a:r>
            </a:p>
            <a:p>
              <a:pPr algn="ctr" eaLnBrk="0" hangingPunct="0">
                <a:defRPr/>
              </a:pPr>
              <a:r>
                <a:rPr kumimoji="1" lang="en-GB" sz="14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Descriptions 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92B8C4F-101D-4823-9E77-1428A868E61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158406" y="4747070"/>
              <a:ext cx="826814" cy="1860851"/>
            </a:xfrm>
            <a:prstGeom prst="rect">
              <a:avLst/>
            </a:prstGeom>
            <a:solidFill>
              <a:srgbClr val="5B92E5"/>
            </a:solidFill>
            <a:ln>
              <a:noFill/>
              <a:headEnd/>
              <a:tailEnd/>
            </a:ln>
            <a:effectLst/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vert="vert270" wrap="none" anchor="ctr"/>
            <a:lstStyle/>
            <a:p>
              <a:pPr algn="ctr" eaLnBrk="0" hangingPunct="0">
                <a:defRPr/>
              </a:pPr>
              <a:r>
                <a:rPr kumimoji="1" lang="en-GB" sz="14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Standardised</a:t>
              </a:r>
            </a:p>
            <a:p>
              <a:pPr algn="ctr" eaLnBrk="0" hangingPunct="0">
                <a:defRPr/>
              </a:pPr>
              <a:r>
                <a:rPr kumimoji="1" lang="en-GB" sz="14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Training</a:t>
              </a:r>
            </a:p>
          </p:txBody>
        </p:sp>
        <p:sp>
          <p:nvSpPr>
            <p:cNvPr id="12" name="Rectangle 9">
              <a:extLst>
                <a:ext uri="{FF2B5EF4-FFF2-40B4-BE49-F238E27FC236}">
                  <a16:creationId xmlns:a16="http://schemas.microsoft.com/office/drawing/2014/main" id="{29A83BE4-3014-46AE-BA1D-2F2DCDA550E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7138980" y="4747071"/>
              <a:ext cx="826814" cy="1860851"/>
            </a:xfrm>
            <a:prstGeom prst="rect">
              <a:avLst/>
            </a:prstGeom>
            <a:solidFill>
              <a:srgbClr val="5B92E5"/>
            </a:solidFill>
            <a:ln>
              <a:noFill/>
              <a:headEnd/>
              <a:tailEnd/>
            </a:ln>
            <a:effectLst/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vert="vert270" wrap="none" anchor="ctr"/>
            <a:lstStyle/>
            <a:p>
              <a:pPr algn="ctr" eaLnBrk="0" hangingPunct="0">
                <a:defRPr/>
              </a:pPr>
              <a:r>
                <a:rPr kumimoji="1" lang="en-GB" sz="14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Monitoring</a:t>
              </a:r>
            </a:p>
            <a:p>
              <a:pPr algn="ctr" eaLnBrk="0" hangingPunct="0">
                <a:defRPr/>
              </a:pPr>
              <a:r>
                <a:rPr kumimoji="1" lang="en-GB" sz="14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&amp; Evaluation</a:t>
              </a: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B3857D88-4457-4946-8106-9E4B28115A08}"/>
              </a:ext>
            </a:extLst>
          </p:cNvPr>
          <p:cNvGrpSpPr/>
          <p:nvPr/>
        </p:nvGrpSpPr>
        <p:grpSpPr>
          <a:xfrm>
            <a:off x="1628706" y="2391937"/>
            <a:ext cx="5904625" cy="2582823"/>
            <a:chOff x="1628706" y="2391937"/>
            <a:chExt cx="5904625" cy="2582823"/>
          </a:xfrm>
        </p:grpSpPr>
        <p:sp>
          <p:nvSpPr>
            <p:cNvPr id="29" name="Round Single Corner Rectangle 4">
              <a:extLst>
                <a:ext uri="{FF2B5EF4-FFF2-40B4-BE49-F238E27FC236}">
                  <a16:creationId xmlns:a16="http://schemas.microsoft.com/office/drawing/2014/main" id="{467728CF-A4F1-0D43-AE71-FECD893812CD}"/>
                </a:ext>
              </a:extLst>
            </p:cNvPr>
            <p:cNvSpPr txBox="1"/>
            <p:nvPr/>
          </p:nvSpPr>
          <p:spPr>
            <a:xfrm>
              <a:off x="1959428" y="2391938"/>
              <a:ext cx="2612571" cy="105047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9568" tIns="99568" rIns="99568" bIns="99568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400" b="1" kern="1200" dirty="0">
                  <a:solidFill>
                    <a:schemeClr val="accent1">
                      <a:lumMod val="75000"/>
                    </a:schemeClr>
                  </a:solidFill>
                  <a:latin typeface="Century Gothic" panose="020B0502020202020204" pitchFamily="34" charset="0"/>
                </a:rPr>
                <a:t>Guidelines on Police Administration</a:t>
              </a:r>
            </a:p>
          </p:txBody>
        </p:sp>
        <p:sp>
          <p:nvSpPr>
            <p:cNvPr id="30" name="Round Single Corner Rectangle 6">
              <a:extLst>
                <a:ext uri="{FF2B5EF4-FFF2-40B4-BE49-F238E27FC236}">
                  <a16:creationId xmlns:a16="http://schemas.microsoft.com/office/drawing/2014/main" id="{CE36A1A5-79A0-4247-9927-0DB99C3A9F1A}"/>
                </a:ext>
              </a:extLst>
            </p:cNvPr>
            <p:cNvSpPr txBox="1"/>
            <p:nvPr/>
          </p:nvSpPr>
          <p:spPr>
            <a:xfrm>
              <a:off x="4572000" y="2391937"/>
              <a:ext cx="2612571" cy="105047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9568" tIns="99568" rIns="99568" bIns="99568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400" b="1" kern="1200" dirty="0">
                  <a:solidFill>
                    <a:schemeClr val="accent1">
                      <a:lumMod val="75000"/>
                    </a:schemeClr>
                  </a:solidFill>
                  <a:latin typeface="Century Gothic" panose="020B0502020202020204" pitchFamily="34" charset="0"/>
                </a:rPr>
                <a:t>Guidelines on Police Capacity-Building and Development</a:t>
              </a:r>
            </a:p>
          </p:txBody>
        </p:sp>
        <p:sp>
          <p:nvSpPr>
            <p:cNvPr id="31" name="Round Single Corner Rectangle 8">
              <a:extLst>
                <a:ext uri="{FF2B5EF4-FFF2-40B4-BE49-F238E27FC236}">
                  <a16:creationId xmlns:a16="http://schemas.microsoft.com/office/drawing/2014/main" id="{9B9B5D66-560A-5A46-B3E9-DBA6F237F5DA}"/>
                </a:ext>
              </a:extLst>
            </p:cNvPr>
            <p:cNvSpPr txBox="1"/>
            <p:nvPr/>
          </p:nvSpPr>
          <p:spPr>
            <a:xfrm>
              <a:off x="1959429" y="3834837"/>
              <a:ext cx="2612571" cy="105047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9568" tIns="99568" rIns="99568" bIns="99568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400" b="1" kern="1200" dirty="0">
                  <a:solidFill>
                    <a:schemeClr val="accent1">
                      <a:lumMod val="75000"/>
                    </a:schemeClr>
                  </a:solidFill>
                  <a:latin typeface="Century Gothic" panose="020B0502020202020204" pitchFamily="34" charset="0"/>
                </a:rPr>
                <a:t>Guidelines on Police Command</a:t>
              </a:r>
            </a:p>
          </p:txBody>
        </p:sp>
        <p:sp>
          <p:nvSpPr>
            <p:cNvPr id="32" name="Round Single Corner Rectangle 10">
              <a:extLst>
                <a:ext uri="{FF2B5EF4-FFF2-40B4-BE49-F238E27FC236}">
                  <a16:creationId xmlns:a16="http://schemas.microsoft.com/office/drawing/2014/main" id="{F6A270C6-2842-6140-8D31-D8EB38BA8559}"/>
                </a:ext>
              </a:extLst>
            </p:cNvPr>
            <p:cNvSpPr txBox="1"/>
            <p:nvPr/>
          </p:nvSpPr>
          <p:spPr>
            <a:xfrm>
              <a:off x="4572000" y="3834837"/>
              <a:ext cx="2612571" cy="105047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9568" tIns="99568" rIns="99568" bIns="99568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400" b="1" kern="1200" dirty="0">
                  <a:solidFill>
                    <a:schemeClr val="accent1">
                      <a:lumMod val="75000"/>
                    </a:schemeClr>
                  </a:solidFill>
                  <a:latin typeface="Century Gothic" panose="020B0502020202020204" pitchFamily="34" charset="0"/>
                </a:rPr>
                <a:t>Guidelines on Police Operations</a:t>
              </a:r>
            </a:p>
          </p:txBody>
        </p:sp>
        <p:sp>
          <p:nvSpPr>
            <p:cNvPr id="33" name="Rounded Rectangle 12">
              <a:extLst>
                <a:ext uri="{FF2B5EF4-FFF2-40B4-BE49-F238E27FC236}">
                  <a16:creationId xmlns:a16="http://schemas.microsoft.com/office/drawing/2014/main" id="{3A11844F-CF2D-E645-8233-1BD64ED36999}"/>
                </a:ext>
              </a:extLst>
            </p:cNvPr>
            <p:cNvSpPr txBox="1"/>
            <p:nvPr/>
          </p:nvSpPr>
          <p:spPr>
            <a:xfrm>
              <a:off x="3670858" y="3309602"/>
              <a:ext cx="1838880" cy="631940"/>
            </a:xfrm>
            <a:prstGeom prst="rect">
              <a:avLst/>
            </a:prstGeom>
            <a:solidFill>
              <a:srgbClr val="8EB4E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400" b="1" kern="12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SGF</a:t>
              </a:r>
              <a:br>
                <a:rPr lang="en-GB" sz="1400" b="1" kern="1200" dirty="0">
                  <a:solidFill>
                    <a:schemeClr val="bg1"/>
                  </a:solidFill>
                  <a:latin typeface="Century Gothic" panose="020B0502020202020204" pitchFamily="34" charset="0"/>
                </a:rPr>
              </a:br>
              <a:r>
                <a:rPr lang="en-GB" sz="1400" b="1" kern="12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Policy on United Nations Police</a:t>
              </a:r>
            </a:p>
          </p:txBody>
        </p: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69EF2CC6-E51D-7647-97D5-1E9F726D8345}"/>
                </a:ext>
              </a:extLst>
            </p:cNvPr>
            <p:cNvCxnSpPr/>
            <p:nvPr/>
          </p:nvCxnSpPr>
          <p:spPr>
            <a:xfrm>
              <a:off x="3254283" y="3309602"/>
              <a:ext cx="0" cy="6319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E93AA0DF-E7D1-8F47-BB09-3D364FFB2F54}"/>
                </a:ext>
              </a:extLst>
            </p:cNvPr>
            <p:cNvCxnSpPr/>
            <p:nvPr/>
          </p:nvCxnSpPr>
          <p:spPr>
            <a:xfrm>
              <a:off x="5871753" y="3309602"/>
              <a:ext cx="0" cy="6319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6B7D7290-F0C9-7247-8E1B-4C8EA0E1B8F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554013" y="3625572"/>
              <a:ext cx="32234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F0FD4997-B6F5-514B-964E-B9CEFF95867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256583" y="3625572"/>
              <a:ext cx="32234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Pentagon 50">
              <a:extLst>
                <a:ext uri="{FF2B5EF4-FFF2-40B4-BE49-F238E27FC236}">
                  <a16:creationId xmlns:a16="http://schemas.microsoft.com/office/drawing/2014/main" id="{65E34AA8-65EE-1C4D-8AD2-BB9D8702EBA2}"/>
                </a:ext>
              </a:extLst>
            </p:cNvPr>
            <p:cNvSpPr/>
            <p:nvPr/>
          </p:nvSpPr>
          <p:spPr>
            <a:xfrm rot="5400000">
              <a:off x="3339344" y="780772"/>
              <a:ext cx="2483350" cy="5904625"/>
            </a:xfrm>
            <a:prstGeom prst="homePlate">
              <a:avLst>
                <a:gd name="adj" fmla="val 16426"/>
              </a:avLst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72549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>
            <a:extLst>
              <a:ext uri="{FF2B5EF4-FFF2-40B4-BE49-F238E27FC236}">
                <a16:creationId xmlns:a16="http://schemas.microsoft.com/office/drawing/2014/main" id="{EF6360A6-F001-7241-912C-0EEBF0816A89}"/>
              </a:ext>
            </a:extLst>
          </p:cNvPr>
          <p:cNvGrpSpPr/>
          <p:nvPr/>
        </p:nvGrpSpPr>
        <p:grpSpPr>
          <a:xfrm>
            <a:off x="487728" y="2333246"/>
            <a:ext cx="8168545" cy="1084324"/>
            <a:chOff x="487728" y="2333246"/>
            <a:chExt cx="8168545" cy="1084324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4B9E41E3-DC57-0948-99CE-493191BD525A}"/>
                </a:ext>
              </a:extLst>
            </p:cNvPr>
            <p:cNvGrpSpPr/>
            <p:nvPr/>
          </p:nvGrpSpPr>
          <p:grpSpPr>
            <a:xfrm>
              <a:off x="1688809" y="2895177"/>
              <a:ext cx="5802054" cy="350943"/>
              <a:chOff x="1688809" y="2895177"/>
              <a:chExt cx="5802054" cy="350943"/>
            </a:xfrm>
          </p:grpSpPr>
          <p:sp>
            <p:nvSpPr>
              <p:cNvPr id="7" name="Triangle 6">
                <a:extLst>
                  <a:ext uri="{FF2B5EF4-FFF2-40B4-BE49-F238E27FC236}">
                    <a16:creationId xmlns:a16="http://schemas.microsoft.com/office/drawing/2014/main" id="{BEC34405-77FB-E84E-918C-39227E8C9FF5}"/>
                  </a:ext>
                </a:extLst>
              </p:cNvPr>
              <p:cNvSpPr/>
              <p:nvPr/>
            </p:nvSpPr>
            <p:spPr>
              <a:xfrm rot="10800000">
                <a:off x="1688809" y="2895177"/>
                <a:ext cx="407094" cy="350943"/>
              </a:xfrm>
              <a:prstGeom prst="triangle">
                <a:avLst/>
              </a:prstGeom>
              <a:solidFill>
                <a:srgbClr val="8EB4E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" name="Triangle 12">
                <a:extLst>
                  <a:ext uri="{FF2B5EF4-FFF2-40B4-BE49-F238E27FC236}">
                    <a16:creationId xmlns:a16="http://schemas.microsoft.com/office/drawing/2014/main" id="{10C33BB0-C5AD-A242-AD3D-AB47D13E3FC6}"/>
                  </a:ext>
                </a:extLst>
              </p:cNvPr>
              <p:cNvSpPr/>
              <p:nvPr/>
            </p:nvSpPr>
            <p:spPr>
              <a:xfrm rot="10800000">
                <a:off x="3487129" y="2895177"/>
                <a:ext cx="407094" cy="350943"/>
              </a:xfrm>
              <a:prstGeom prst="triangle">
                <a:avLst/>
              </a:prstGeom>
              <a:solidFill>
                <a:srgbClr val="8EB4E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4" name="Triangle 13">
                <a:extLst>
                  <a:ext uri="{FF2B5EF4-FFF2-40B4-BE49-F238E27FC236}">
                    <a16:creationId xmlns:a16="http://schemas.microsoft.com/office/drawing/2014/main" id="{04341C85-4EA8-B44A-B16A-966B2D86444F}"/>
                  </a:ext>
                </a:extLst>
              </p:cNvPr>
              <p:cNvSpPr/>
              <p:nvPr/>
            </p:nvSpPr>
            <p:spPr>
              <a:xfrm rot="10800000">
                <a:off x="5285449" y="2895177"/>
                <a:ext cx="407094" cy="350943"/>
              </a:xfrm>
              <a:prstGeom prst="triangle">
                <a:avLst/>
              </a:prstGeom>
              <a:solidFill>
                <a:srgbClr val="8EB4E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5" name="Triangle 14">
                <a:extLst>
                  <a:ext uri="{FF2B5EF4-FFF2-40B4-BE49-F238E27FC236}">
                    <a16:creationId xmlns:a16="http://schemas.microsoft.com/office/drawing/2014/main" id="{F503067C-D0D1-9E48-BCAB-C0B004CE13C1}"/>
                  </a:ext>
                </a:extLst>
              </p:cNvPr>
              <p:cNvSpPr/>
              <p:nvPr/>
            </p:nvSpPr>
            <p:spPr>
              <a:xfrm rot="10800000">
                <a:off x="7083769" y="2895177"/>
                <a:ext cx="407094" cy="350943"/>
              </a:xfrm>
              <a:prstGeom prst="triangle">
                <a:avLst/>
              </a:prstGeom>
              <a:solidFill>
                <a:srgbClr val="8EB4E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6F389B75-2A63-C547-80A0-4FEC39B90BBC}"/>
                </a:ext>
              </a:extLst>
            </p:cNvPr>
            <p:cNvGrpSpPr/>
            <p:nvPr/>
          </p:nvGrpSpPr>
          <p:grpSpPr>
            <a:xfrm>
              <a:off x="487728" y="2333246"/>
              <a:ext cx="8168545" cy="1084324"/>
              <a:chOff x="487728" y="2333246"/>
              <a:chExt cx="8168545" cy="1084324"/>
            </a:xfrm>
          </p:grpSpPr>
          <p:cxnSp>
            <p:nvCxnSpPr>
              <p:cNvPr id="9" name="Straight Connector 8">
                <a:extLst>
                  <a:ext uri="{FF2B5EF4-FFF2-40B4-BE49-F238E27FC236}">
                    <a16:creationId xmlns:a16="http://schemas.microsoft.com/office/drawing/2014/main" id="{06FFFC07-565D-C04A-99A1-EE52BF565AE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87728" y="2344676"/>
                <a:ext cx="8168545" cy="0"/>
              </a:xfrm>
              <a:prstGeom prst="line">
                <a:avLst/>
              </a:prstGeom>
              <a:ln w="57150">
                <a:solidFill>
                  <a:srgbClr val="8EB4E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64465095-B9F8-0E40-8EDC-14EDCE5FBE80}"/>
                  </a:ext>
                </a:extLst>
              </p:cNvPr>
              <p:cNvCxnSpPr/>
              <p:nvPr/>
            </p:nvCxnSpPr>
            <p:spPr>
              <a:xfrm>
                <a:off x="491490" y="2333246"/>
                <a:ext cx="0" cy="1084324"/>
              </a:xfrm>
              <a:prstGeom prst="line">
                <a:avLst/>
              </a:prstGeom>
              <a:ln w="57150">
                <a:solidFill>
                  <a:srgbClr val="8EB4E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45F2A0F3-E1F4-5A45-95C6-F6914D7D988F}"/>
                  </a:ext>
                </a:extLst>
              </p:cNvPr>
              <p:cNvCxnSpPr/>
              <p:nvPr/>
            </p:nvCxnSpPr>
            <p:spPr>
              <a:xfrm>
                <a:off x="8641080" y="2333246"/>
                <a:ext cx="0" cy="1084324"/>
              </a:xfrm>
              <a:prstGeom prst="line">
                <a:avLst/>
              </a:prstGeom>
              <a:ln w="57150">
                <a:solidFill>
                  <a:srgbClr val="8EB4E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2" name="Title 11">
            <a:extLst>
              <a:ext uri="{FF2B5EF4-FFF2-40B4-BE49-F238E27FC236}">
                <a16:creationId xmlns:a16="http://schemas.microsoft.com/office/drawing/2014/main" id="{C62634DF-2900-4D6B-B0A3-EE4A95A690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7162800" cy="960437"/>
          </a:xfrm>
        </p:spPr>
        <p:txBody>
          <a:bodyPr/>
          <a:lstStyle/>
          <a:p>
            <a:r>
              <a:rPr lang="en-US" altLang="en-US" dirty="0"/>
              <a:t>Strategic Guidance Framework</a:t>
            </a:r>
            <a:endParaRPr lang="en-US" dirty="0"/>
          </a:p>
        </p:txBody>
      </p:sp>
      <p:sp>
        <p:nvSpPr>
          <p:cNvPr id="30" name="Номер слайда 3">
            <a:extLst>
              <a:ext uri="{FF2B5EF4-FFF2-40B4-BE49-F238E27FC236}">
                <a16:creationId xmlns:a16="http://schemas.microsoft.com/office/drawing/2014/main" id="{F01D3623-DEB8-2946-B8A3-70F92B0E89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91399" y="6403423"/>
            <a:ext cx="1141343" cy="365125"/>
          </a:xfrm>
        </p:spPr>
        <p:txBody>
          <a:bodyPr/>
          <a:lstStyle/>
          <a:p>
            <a:fld id="{97261161-F363-4909-B3BA-F2D719A844EB}" type="slidenum">
              <a:rPr lang="en-US" smtClean="0"/>
              <a:pPr/>
              <a:t>16</a:t>
            </a:fld>
            <a:endParaRPr lang="en-US" dirty="0"/>
          </a:p>
        </p:txBody>
      </p:sp>
      <p:pic>
        <p:nvPicPr>
          <p:cNvPr id="16" name="Picture 15" descr="A group of people in a tent&#10;&#10;Description automatically generated with low confidence">
            <a:extLst>
              <a:ext uri="{FF2B5EF4-FFF2-40B4-BE49-F238E27FC236}">
                <a16:creationId xmlns:a16="http://schemas.microsoft.com/office/drawing/2014/main" id="{4EA11E3B-067A-4372-BEBA-F79A50215A8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06" b="43144"/>
          <a:stretch/>
        </p:blipFill>
        <p:spPr>
          <a:xfrm>
            <a:off x="541115" y="3390106"/>
            <a:ext cx="8069577" cy="2759233"/>
          </a:xfrm>
          <a:prstGeom prst="rect">
            <a:avLst/>
          </a:prstGeom>
          <a:ln w="66675">
            <a:solidFill>
              <a:srgbClr val="8EB4E3"/>
            </a:solidFill>
          </a:ln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074A3131-7D0C-1D4A-B05A-D9B2172C5616}"/>
              </a:ext>
            </a:extLst>
          </p:cNvPr>
          <p:cNvGrpSpPr/>
          <p:nvPr/>
        </p:nvGrpSpPr>
        <p:grpSpPr>
          <a:xfrm>
            <a:off x="1289017" y="1618032"/>
            <a:ext cx="6565967" cy="1456638"/>
            <a:chOff x="1407025" y="1697831"/>
            <a:chExt cx="7221490" cy="1712913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407025" y="1697831"/>
              <a:ext cx="1327150" cy="171291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373421" y="1697831"/>
              <a:ext cx="1325563" cy="171291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338230" y="1697831"/>
              <a:ext cx="1325563" cy="171291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</p:pic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633E4306-94D8-3C44-9F8C-49DBE852C46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-11255" t="-12295" r="-10823" b="-9783"/>
            <a:stretch/>
          </p:blipFill>
          <p:spPr>
            <a:xfrm>
              <a:off x="7303038" y="1697831"/>
              <a:ext cx="1325477" cy="170897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3939917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Rectangle 2">
            <a:extLst>
              <a:ext uri="{FF2B5EF4-FFF2-40B4-BE49-F238E27FC236}">
                <a16:creationId xmlns:a16="http://schemas.microsoft.com/office/drawing/2014/main" id="{0297F364-EAD6-4132-AA84-F0C03A90C6C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defRPr/>
            </a:pPr>
            <a:r>
              <a:rPr lang="en-US" sz="32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Department of Peace Operations</a:t>
            </a:r>
          </a:p>
        </p:txBody>
      </p:sp>
      <p:sp>
        <p:nvSpPr>
          <p:cNvPr id="42" name="Номер слайда 3">
            <a:extLst>
              <a:ext uri="{FF2B5EF4-FFF2-40B4-BE49-F238E27FC236}">
                <a16:creationId xmlns:a16="http://schemas.microsoft.com/office/drawing/2014/main" id="{03F68469-E8D3-F14C-A7C1-2ACCC0975C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17</a:t>
            </a:fld>
            <a:endParaRPr lang="en-US" dirty="0"/>
          </a:p>
        </p:txBody>
      </p:sp>
      <p:sp>
        <p:nvSpPr>
          <p:cNvPr id="30" name="_s10748952">
            <a:extLst>
              <a:ext uri="{FF2B5EF4-FFF2-40B4-BE49-F238E27FC236}">
                <a16:creationId xmlns:a16="http://schemas.microsoft.com/office/drawing/2014/main" id="{281E3BEA-ED38-4DC0-B53A-F31700875D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69879" y="1687823"/>
            <a:ext cx="6224602" cy="417440"/>
          </a:xfrm>
          <a:prstGeom prst="roundRect">
            <a:avLst>
              <a:gd name="adj" fmla="val 16667"/>
            </a:avLst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rgbClr val="002060"/>
            </a:solidFill>
            <a:round/>
            <a:headEnd/>
            <a:tailEnd/>
          </a:ln>
        </p:spPr>
        <p:txBody>
          <a:bodyPr wrap="none" lIns="0" tIns="0" rIns="0" bIns="0" anchor="ctr"/>
          <a:lstStyle>
            <a:lvl1pPr eaLnBrk="0" hangingPunct="0">
              <a:spcBef>
                <a:spcPct val="20000"/>
              </a:spcBef>
              <a:buClr>
                <a:schemeClr val="tx1"/>
              </a:buClr>
              <a:buFont typeface="Wingdings" pitchFamily="2" charset="2"/>
              <a:buChar char="§"/>
              <a:defRPr sz="2400">
                <a:solidFill>
                  <a:srgbClr val="FFFFFF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bg2"/>
                </a:solidFill>
                <a:effectDag name="">
                  <a:cont type="tree" name="">
                    <a:effect ref="fillLine"/>
                    <a:outerShdw dist="38100" dir="13500000" algn="br">
                      <a:srgbClr val="44607C"/>
                    </a:outerShdw>
                  </a:cont>
                  <a:cont type="tree" name="">
                    <a:effect ref="fillLine"/>
                    <a:outerShdw dist="38100" dir="2700000" algn="tl">
                      <a:srgbClr val="102131"/>
                    </a:outerShdw>
                  </a:cont>
                  <a:effect ref="fillLine"/>
                </a:effectDag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SzPct val="100000"/>
              <a:buChar char="•"/>
              <a:defRPr sz="2400">
                <a:solidFill>
                  <a:schemeClr val="bg2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SzPct val="100000"/>
              <a:buChar char="–"/>
              <a:defRPr sz="2000">
                <a:solidFill>
                  <a:schemeClr val="bg2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SzPct val="100000"/>
              <a:buChar char="–"/>
              <a:defRPr sz="2000">
                <a:solidFill>
                  <a:schemeClr val="bg2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Char char="–"/>
              <a:defRPr sz="2000">
                <a:solidFill>
                  <a:schemeClr val="bg2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Char char="–"/>
              <a:defRPr sz="2000">
                <a:solidFill>
                  <a:schemeClr val="bg2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Char char="–"/>
              <a:defRPr sz="2000">
                <a:solidFill>
                  <a:schemeClr val="bg2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Char char="–"/>
              <a:defRPr sz="2000">
                <a:solidFill>
                  <a:schemeClr val="bg2"/>
                </a:solidFill>
                <a:latin typeface="Arial" charset="0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ea typeface="MS PGothic" pitchFamily="34" charset="-128"/>
              </a:rPr>
              <a:t>UNDER</a:t>
            </a:r>
            <a:r>
              <a:rPr kumimoji="0" lang="en-US" altLang="en-US" sz="1400" b="1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ea typeface="MS PGothic" pitchFamily="34" charset="-128"/>
              </a:rPr>
              <a:t> </a:t>
            </a:r>
            <a:r>
              <a:rPr kumimoji="0" lang="en-US" alt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ea typeface="MS PGothic" pitchFamily="34" charset="-128"/>
              </a:rPr>
              <a:t>SECRETARY-GENERAL FOR PEACE OPERATIONS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BD1513CB-585A-0645-9B2A-463E266DA5E1}"/>
              </a:ext>
            </a:extLst>
          </p:cNvPr>
          <p:cNvGrpSpPr/>
          <p:nvPr/>
        </p:nvGrpSpPr>
        <p:grpSpPr>
          <a:xfrm>
            <a:off x="228600" y="2105263"/>
            <a:ext cx="8686800" cy="3931550"/>
            <a:chOff x="1031640" y="2105263"/>
            <a:chExt cx="7080720" cy="3931550"/>
          </a:xfrm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D987B803-3C2C-48E6-AE6C-4A98CC7D547C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1696309" y="2547981"/>
              <a:ext cx="1647849" cy="0"/>
            </a:xfrm>
            <a:prstGeom prst="line">
              <a:avLst/>
            </a:prstGeom>
            <a:noFill/>
            <a:ln w="28575">
              <a:solidFill>
                <a:srgbClr val="00206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F142A795-FC76-4B7C-826F-B48A4DE6323A}"/>
                </a:ext>
              </a:extLst>
            </p:cNvPr>
            <p:cNvCxnSpPr>
              <a:cxnSpLocks/>
              <a:stCxn id="15" idx="2"/>
              <a:endCxn id="21" idx="2"/>
            </p:cNvCxnSpPr>
            <p:nvPr/>
          </p:nvCxnSpPr>
          <p:spPr bwMode="auto">
            <a:xfrm>
              <a:off x="3344158" y="3249700"/>
              <a:ext cx="6474" cy="2787112"/>
            </a:xfrm>
            <a:prstGeom prst="line">
              <a:avLst/>
            </a:prstGeom>
            <a:noFill/>
            <a:ln w="28575">
              <a:solidFill>
                <a:srgbClr val="00206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831B5B8B-D2C0-4804-8330-2918C87137E1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7253694" y="3244910"/>
              <a:ext cx="0" cy="1875181"/>
            </a:xfrm>
            <a:prstGeom prst="line">
              <a:avLst/>
            </a:prstGeom>
            <a:noFill/>
            <a:ln w="28575">
              <a:solidFill>
                <a:srgbClr val="00206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F52608D2-3476-4D05-86A4-4E94F1632F3E}"/>
                </a:ext>
              </a:extLst>
            </p:cNvPr>
            <p:cNvCxnSpPr>
              <a:cxnSpLocks/>
              <a:stCxn id="30" idx="2"/>
              <a:endCxn id="13" idx="0"/>
            </p:cNvCxnSpPr>
            <p:nvPr/>
          </p:nvCxnSpPr>
          <p:spPr bwMode="auto">
            <a:xfrm flipH="1">
              <a:off x="5150805" y="2105263"/>
              <a:ext cx="72" cy="3417924"/>
            </a:xfrm>
            <a:prstGeom prst="line">
              <a:avLst/>
            </a:prstGeom>
            <a:noFill/>
            <a:ln w="28575">
              <a:solidFill>
                <a:srgbClr val="00206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0" name="_s10748965">
              <a:extLst>
                <a:ext uri="{FF2B5EF4-FFF2-40B4-BE49-F238E27FC236}">
                  <a16:creationId xmlns:a16="http://schemas.microsoft.com/office/drawing/2014/main" id="{3D9B5915-336E-43E8-827D-84E5CB2BD5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55497" y="3981726"/>
              <a:ext cx="1390617" cy="459655"/>
            </a:xfrm>
            <a:prstGeom prst="roundRect">
              <a:avLst>
                <a:gd name="adj" fmla="val 16667"/>
              </a:avLst>
            </a:prstGeom>
            <a:solidFill>
              <a:schemeClr val="accent1">
                <a:lumMod val="20000"/>
                <a:lumOff val="8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tIns="0" rIns="0" bIns="0" anchor="ctr"/>
            <a:lstStyle>
              <a:lvl1pPr eaLnBrk="0" hangingPunct="0">
                <a:spcBef>
                  <a:spcPct val="20000"/>
                </a:spcBef>
                <a:buClr>
                  <a:schemeClr val="tx1"/>
                </a:buClr>
                <a:buFont typeface="Wingdings" pitchFamily="2" charset="2"/>
                <a:buChar char="§"/>
                <a:defRPr sz="2400">
                  <a:solidFill>
                    <a:srgbClr val="FFFFFF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bg2"/>
                  </a:solidFill>
                  <a:effectDag name="">
                    <a:cont type="tree" name="">
                      <a:effect ref="fillLine"/>
                      <a:outerShdw dist="38100" dir="13500000" algn="br">
                        <a:srgbClr val="44607C"/>
                      </a:outerShdw>
                    </a:cont>
                    <a:cont type="tree" name="">
                      <a:effect ref="fillLine"/>
                      <a:outerShdw dist="38100" dir="2700000" algn="tl">
                        <a:srgbClr val="102131"/>
                      </a:outerShdw>
                    </a:cont>
                    <a:effect ref="fillLine"/>
                  </a:effectDag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SzPct val="100000"/>
                <a:buChar char="•"/>
                <a:defRPr sz="2400">
                  <a:solidFill>
                    <a:schemeClr val="bg2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SzPct val="100000"/>
                <a:buChar char="–"/>
                <a:defRPr sz="2000">
                  <a:solidFill>
                    <a:schemeClr val="bg2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2"/>
                </a:buClr>
                <a:buSzPct val="100000"/>
                <a:buChar char="–"/>
                <a:defRPr sz="2000">
                  <a:solidFill>
                    <a:schemeClr val="bg2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00000"/>
                <a:buChar char="–"/>
                <a:defRPr sz="2000">
                  <a:solidFill>
                    <a:schemeClr val="bg2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00000"/>
                <a:buChar char="–"/>
                <a:defRPr sz="2000">
                  <a:solidFill>
                    <a:schemeClr val="bg2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00000"/>
                <a:buChar char="–"/>
                <a:defRPr sz="2000">
                  <a:solidFill>
                    <a:schemeClr val="bg2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00000"/>
                <a:buChar char="–"/>
                <a:defRPr sz="2000">
                  <a:solidFill>
                    <a:schemeClr val="bg2"/>
                  </a:solidFill>
                  <a:latin typeface="Arial" charset="0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9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entury Gothic" panose="020B0502020202020204" pitchFamily="34" charset="0"/>
                  <a:ea typeface="MS PGothic" pitchFamily="34" charset="-128"/>
                </a:rPr>
                <a:t>JUSTICE &amp; 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9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entury Gothic" panose="020B0502020202020204" pitchFamily="34" charset="0"/>
                  <a:ea typeface="MS PGothic" pitchFamily="34" charset="-128"/>
                </a:rPr>
                <a:t>CORRECTION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9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entury Gothic" panose="020B0502020202020204" pitchFamily="34" charset="0"/>
                  <a:ea typeface="MS PGothic" pitchFamily="34" charset="-128"/>
                </a:rPr>
                <a:t>SERVICE</a:t>
              </a:r>
            </a:p>
          </p:txBody>
        </p:sp>
        <p:sp>
          <p:nvSpPr>
            <p:cNvPr id="11" name="_s10748966">
              <a:extLst>
                <a:ext uri="{FF2B5EF4-FFF2-40B4-BE49-F238E27FC236}">
                  <a16:creationId xmlns:a16="http://schemas.microsoft.com/office/drawing/2014/main" id="{FB86B882-2257-4CAA-B562-92308B5210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02110" y="4561149"/>
              <a:ext cx="1297391" cy="361250"/>
            </a:xfrm>
            <a:prstGeom prst="roundRect">
              <a:avLst>
                <a:gd name="adj" fmla="val 16667"/>
              </a:avLst>
            </a:prstGeom>
            <a:solidFill>
              <a:schemeClr val="accent1">
                <a:lumMod val="20000"/>
                <a:lumOff val="80000"/>
              </a:schemeClr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 wrap="none" lIns="0" tIns="0" rIns="0" bIns="0" anchor="ctr"/>
            <a:lstStyle>
              <a:lvl1pPr eaLnBrk="0" hangingPunct="0">
                <a:spcBef>
                  <a:spcPct val="20000"/>
                </a:spcBef>
                <a:buClr>
                  <a:schemeClr val="tx1"/>
                </a:buClr>
                <a:buFont typeface="Wingdings" pitchFamily="2" charset="2"/>
                <a:buChar char="§"/>
                <a:defRPr sz="2400">
                  <a:solidFill>
                    <a:srgbClr val="FFFFFF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bg2"/>
                  </a:solidFill>
                  <a:effectDag name="">
                    <a:cont type="tree" name="">
                      <a:effect ref="fillLine"/>
                      <a:outerShdw dist="38100" dir="13500000" algn="br">
                        <a:srgbClr val="44607C"/>
                      </a:outerShdw>
                    </a:cont>
                    <a:cont type="tree" name="">
                      <a:effect ref="fillLine"/>
                      <a:outerShdw dist="38100" dir="2700000" algn="tl">
                        <a:srgbClr val="102131"/>
                      </a:outerShdw>
                    </a:cont>
                    <a:effect ref="fillLine"/>
                  </a:effectDag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SzPct val="100000"/>
                <a:buChar char="•"/>
                <a:defRPr sz="2400">
                  <a:solidFill>
                    <a:schemeClr val="bg2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SzPct val="100000"/>
                <a:buChar char="–"/>
                <a:defRPr sz="2000">
                  <a:solidFill>
                    <a:schemeClr val="bg2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2"/>
                </a:buClr>
                <a:buSzPct val="100000"/>
                <a:buChar char="–"/>
                <a:defRPr sz="2000">
                  <a:solidFill>
                    <a:schemeClr val="bg2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00000"/>
                <a:buChar char="–"/>
                <a:defRPr sz="2000">
                  <a:solidFill>
                    <a:schemeClr val="bg2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00000"/>
                <a:buChar char="–"/>
                <a:defRPr sz="2000">
                  <a:solidFill>
                    <a:schemeClr val="bg2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00000"/>
                <a:buChar char="–"/>
                <a:defRPr sz="2000">
                  <a:solidFill>
                    <a:schemeClr val="bg2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00000"/>
                <a:buChar char="–"/>
                <a:defRPr sz="2000">
                  <a:solidFill>
                    <a:schemeClr val="bg2"/>
                  </a:solidFill>
                  <a:latin typeface="Arial" charset="0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9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entury Gothic" panose="020B0502020202020204" pitchFamily="34" charset="0"/>
                  <a:ea typeface="MS PGothic" pitchFamily="34" charset="-128"/>
                </a:rPr>
                <a:t>DDR SECTION</a:t>
              </a:r>
            </a:p>
          </p:txBody>
        </p:sp>
        <p:sp>
          <p:nvSpPr>
            <p:cNvPr id="12" name="_s10748970">
              <a:extLst>
                <a:ext uri="{FF2B5EF4-FFF2-40B4-BE49-F238E27FC236}">
                  <a16:creationId xmlns:a16="http://schemas.microsoft.com/office/drawing/2014/main" id="{9490821C-3D19-45D0-9347-FA4ED0A58C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50318" y="3498117"/>
              <a:ext cx="1400976" cy="363840"/>
            </a:xfrm>
            <a:prstGeom prst="roundRect">
              <a:avLst>
                <a:gd name="adj" fmla="val 16667"/>
              </a:avLst>
            </a:prstGeom>
            <a:solidFill>
              <a:schemeClr val="accent1">
                <a:lumMod val="40000"/>
                <a:lumOff val="60000"/>
              </a:schemeClr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lIns="0" tIns="0" rIns="0" bIns="0" anchor="ctr"/>
            <a:lstStyle>
              <a:lvl1pPr marL="342900" indent="-342900" eaLnBrk="0" hangingPunct="0">
                <a:spcBef>
                  <a:spcPct val="20000"/>
                </a:spcBef>
                <a:buClr>
                  <a:schemeClr val="tx1"/>
                </a:buClr>
                <a:buFont typeface="Wingdings" pitchFamily="2" charset="2"/>
                <a:buChar char="§"/>
                <a:defRPr sz="2400">
                  <a:solidFill>
                    <a:srgbClr val="FFFFFF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bg2"/>
                  </a:solidFill>
                  <a:effectDag name="">
                    <a:cont type="tree" name="">
                      <a:effect ref="fillLine"/>
                      <a:outerShdw dist="38100" dir="13500000" algn="br">
                        <a:srgbClr val="44607C"/>
                      </a:outerShdw>
                    </a:cont>
                    <a:cont type="tree" name="">
                      <a:effect ref="fillLine"/>
                      <a:outerShdw dist="38100" dir="2700000" algn="tl">
                        <a:srgbClr val="102131"/>
                      </a:outerShdw>
                    </a:cont>
                    <a:effect ref="fillLine"/>
                  </a:effectDag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SzPct val="100000"/>
                <a:buChar char="•"/>
                <a:defRPr sz="2400">
                  <a:solidFill>
                    <a:schemeClr val="bg2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SzPct val="100000"/>
                <a:buChar char="–"/>
                <a:defRPr sz="2000">
                  <a:solidFill>
                    <a:schemeClr val="bg2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2"/>
                </a:buClr>
                <a:buSzPct val="100000"/>
                <a:buChar char="–"/>
                <a:defRPr sz="2000">
                  <a:solidFill>
                    <a:schemeClr val="bg2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00000"/>
                <a:buChar char="–"/>
                <a:defRPr sz="2000">
                  <a:solidFill>
                    <a:schemeClr val="bg2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00000"/>
                <a:buChar char="–"/>
                <a:defRPr sz="2000">
                  <a:solidFill>
                    <a:schemeClr val="bg2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00000"/>
                <a:buChar char="–"/>
                <a:defRPr sz="2000">
                  <a:solidFill>
                    <a:schemeClr val="bg2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00000"/>
                <a:buChar char="–"/>
                <a:defRPr sz="2000">
                  <a:solidFill>
                    <a:schemeClr val="bg2"/>
                  </a:solidFill>
                  <a:latin typeface="Arial" charset="0"/>
                </a:defRPr>
              </a:lvl9pPr>
            </a:lstStyle>
            <a:p>
              <a:pPr marL="342900" marR="0" lvl="0" indent="-342900" algn="ctr" defTabSz="914400" eaLnBrk="0" fontAlgn="auto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>
                  <a:srgbClr val="FFCC00"/>
                </a:buClr>
                <a:buSzTx/>
                <a:buFont typeface="Wingdings" pitchFamily="2" charset="2"/>
                <a:buNone/>
                <a:tabLst/>
                <a:defRPr/>
              </a:pPr>
              <a:r>
                <a:rPr kumimoji="0" lang="en-US" altLang="en-US" sz="1050" b="1" i="0" u="none" strike="noStrike" kern="0" cap="none" spc="0" normalizeH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entury Gothic" panose="020B0502020202020204" pitchFamily="34" charset="0"/>
                  <a:ea typeface="MS PGothic" pitchFamily="34" charset="-128"/>
                </a:rPr>
                <a:t>POLICE DIVISION</a:t>
              </a:r>
            </a:p>
          </p:txBody>
        </p:sp>
        <p:sp>
          <p:nvSpPr>
            <p:cNvPr id="13" name="_s10748971">
              <a:extLst>
                <a:ext uri="{FF2B5EF4-FFF2-40B4-BE49-F238E27FC236}">
                  <a16:creationId xmlns:a16="http://schemas.microsoft.com/office/drawing/2014/main" id="{8113FEE5-B80A-4E18-AE21-5886FC8313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88814" y="5523187"/>
              <a:ext cx="1523982" cy="363840"/>
            </a:xfrm>
            <a:prstGeom prst="roundRect">
              <a:avLst>
                <a:gd name="adj" fmla="val 16667"/>
              </a:avLst>
            </a:prstGeom>
            <a:solidFill>
              <a:schemeClr val="accent1">
                <a:lumMod val="20000"/>
                <a:lumOff val="80000"/>
              </a:schemeClr>
            </a:solidFill>
            <a:ln w="9525">
              <a:solidFill>
                <a:srgbClr val="002060"/>
              </a:solidFill>
              <a:round/>
              <a:headEnd/>
              <a:tailEnd/>
            </a:ln>
          </p:spPr>
          <p:txBody>
            <a:bodyPr wrap="none" lIns="0" tIns="0" rIns="0" bIns="0" anchor="ctr"/>
            <a:lstStyle>
              <a:lvl1pPr marL="342900" indent="-342900" eaLnBrk="0" hangingPunct="0">
                <a:spcBef>
                  <a:spcPct val="20000"/>
                </a:spcBef>
                <a:buClr>
                  <a:schemeClr val="tx1"/>
                </a:buClr>
                <a:buFont typeface="Wingdings" pitchFamily="2" charset="2"/>
                <a:buChar char="§"/>
                <a:defRPr sz="2400">
                  <a:solidFill>
                    <a:srgbClr val="FFFFFF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bg2"/>
                  </a:solidFill>
                  <a:effectDag name="">
                    <a:cont type="tree" name="">
                      <a:effect ref="fillLine"/>
                      <a:outerShdw dist="38100" dir="13500000" algn="br">
                        <a:srgbClr val="44607C"/>
                      </a:outerShdw>
                    </a:cont>
                    <a:cont type="tree" name="">
                      <a:effect ref="fillLine"/>
                      <a:outerShdw dist="38100" dir="2700000" algn="tl">
                        <a:srgbClr val="102131"/>
                      </a:outerShdw>
                    </a:cont>
                    <a:effect ref="fillLine"/>
                  </a:effectDag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SzPct val="100000"/>
                <a:buChar char="•"/>
                <a:defRPr sz="2400">
                  <a:solidFill>
                    <a:schemeClr val="bg2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SzPct val="100000"/>
                <a:buChar char="–"/>
                <a:defRPr sz="2000">
                  <a:solidFill>
                    <a:schemeClr val="bg2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2"/>
                </a:buClr>
                <a:buSzPct val="100000"/>
                <a:buChar char="–"/>
                <a:defRPr sz="2000">
                  <a:solidFill>
                    <a:schemeClr val="bg2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00000"/>
                <a:buChar char="–"/>
                <a:defRPr sz="2000">
                  <a:solidFill>
                    <a:schemeClr val="bg2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00000"/>
                <a:buChar char="–"/>
                <a:defRPr sz="2000">
                  <a:solidFill>
                    <a:schemeClr val="bg2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00000"/>
                <a:buChar char="–"/>
                <a:defRPr sz="2000">
                  <a:solidFill>
                    <a:schemeClr val="bg2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00000"/>
                <a:buChar char="–"/>
                <a:defRPr sz="2000">
                  <a:solidFill>
                    <a:schemeClr val="bg2"/>
                  </a:solidFill>
                  <a:latin typeface="Arial" charset="0"/>
                </a:defRPr>
              </a:lvl9pPr>
            </a:lstStyle>
            <a:p>
              <a:pPr marL="342900" marR="0" lvl="0" indent="-342900" algn="ctr" defTabSz="914400" eaLnBrk="0" fontAlgn="auto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>
                  <a:srgbClr val="FFCC00"/>
                </a:buClr>
                <a:buSzTx/>
                <a:buFont typeface="Wingdings" pitchFamily="2" charset="2"/>
                <a:buNone/>
                <a:tabLst/>
                <a:defRPr/>
              </a:pPr>
              <a:r>
                <a:rPr kumimoji="0" lang="en-US" altLang="en-US" sz="900" b="1" i="0" u="none" strike="noStrike" kern="0" cap="none" spc="0" normalizeH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entury Gothic" panose="020B0502020202020204" pitchFamily="34" charset="0"/>
                  <a:ea typeface="MS PGothic" pitchFamily="34" charset="-128"/>
                </a:rPr>
                <a:t>MINE ACTION SERVICE</a:t>
              </a:r>
            </a:p>
          </p:txBody>
        </p:sp>
        <p:sp>
          <p:nvSpPr>
            <p:cNvPr id="14" name="AutoShape 48">
              <a:extLst>
                <a:ext uri="{FF2B5EF4-FFF2-40B4-BE49-F238E27FC236}">
                  <a16:creationId xmlns:a16="http://schemas.microsoft.com/office/drawing/2014/main" id="{793ECE2D-B906-49A1-92FA-B1F84F0E94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02110" y="5042168"/>
              <a:ext cx="1297391" cy="361250"/>
            </a:xfrm>
            <a:prstGeom prst="roundRect">
              <a:avLst>
                <a:gd name="adj" fmla="val 16667"/>
              </a:avLst>
            </a:prstGeom>
            <a:solidFill>
              <a:schemeClr val="accent1">
                <a:lumMod val="20000"/>
                <a:lumOff val="80000"/>
              </a:schemeClr>
            </a:solidFill>
            <a:ln w="9525">
              <a:solidFill>
                <a:srgbClr val="002060"/>
              </a:solidFill>
              <a:round/>
              <a:headEnd/>
              <a:tailEnd/>
            </a:ln>
          </p:spPr>
          <p:txBody>
            <a:bodyPr wrap="none" lIns="0" tIns="0" rIns="0" bIns="0" anchor="ctr"/>
            <a:lstStyle>
              <a:lvl1pPr eaLnBrk="0" hangingPunct="0">
                <a:spcBef>
                  <a:spcPct val="20000"/>
                </a:spcBef>
                <a:buClr>
                  <a:schemeClr val="tx1"/>
                </a:buClr>
                <a:buFont typeface="Wingdings" pitchFamily="2" charset="2"/>
                <a:buChar char="§"/>
                <a:defRPr sz="2400">
                  <a:solidFill>
                    <a:srgbClr val="FFFFFF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bg2"/>
                  </a:solidFill>
                  <a:effectDag name="">
                    <a:cont type="tree" name="">
                      <a:effect ref="fillLine"/>
                      <a:outerShdw dist="38100" dir="13500000" algn="br">
                        <a:srgbClr val="44607C"/>
                      </a:outerShdw>
                    </a:cont>
                    <a:cont type="tree" name="">
                      <a:effect ref="fillLine"/>
                      <a:outerShdw dist="38100" dir="2700000" algn="tl">
                        <a:srgbClr val="102131"/>
                      </a:outerShdw>
                    </a:cont>
                    <a:effect ref="fillLine"/>
                  </a:effectDag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SzPct val="100000"/>
                <a:buChar char="•"/>
                <a:defRPr sz="2400">
                  <a:solidFill>
                    <a:schemeClr val="bg2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SzPct val="100000"/>
                <a:buChar char="–"/>
                <a:defRPr sz="2000">
                  <a:solidFill>
                    <a:schemeClr val="bg2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2"/>
                </a:buClr>
                <a:buSzPct val="100000"/>
                <a:buChar char="–"/>
                <a:defRPr sz="2000">
                  <a:solidFill>
                    <a:schemeClr val="bg2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00000"/>
                <a:buChar char="–"/>
                <a:defRPr sz="2000">
                  <a:solidFill>
                    <a:schemeClr val="bg2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00000"/>
                <a:buChar char="–"/>
                <a:defRPr sz="2000">
                  <a:solidFill>
                    <a:schemeClr val="bg2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00000"/>
                <a:buChar char="–"/>
                <a:defRPr sz="2000">
                  <a:solidFill>
                    <a:schemeClr val="bg2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00000"/>
                <a:buChar char="–"/>
                <a:defRPr sz="2000">
                  <a:solidFill>
                    <a:schemeClr val="bg2"/>
                  </a:solidFill>
                  <a:latin typeface="Arial" charset="0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9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entury Gothic" panose="020B0502020202020204" pitchFamily="34" charset="0"/>
                  <a:ea typeface="MS PGothic" pitchFamily="34" charset="-128"/>
                </a:rPr>
                <a:t>SSR SECTION</a:t>
              </a:r>
            </a:p>
          </p:txBody>
        </p:sp>
        <p:sp>
          <p:nvSpPr>
            <p:cNvPr id="15" name="_s10748954">
              <a:extLst>
                <a:ext uri="{FF2B5EF4-FFF2-40B4-BE49-F238E27FC236}">
                  <a16:creationId xmlns:a16="http://schemas.microsoft.com/office/drawing/2014/main" id="{36E4A9D9-4D1C-4F34-A13A-3FDA0464E3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92224" y="2727636"/>
              <a:ext cx="1303867" cy="522064"/>
            </a:xfrm>
            <a:prstGeom prst="roundRect">
              <a:avLst>
                <a:gd name="adj" fmla="val 16667"/>
              </a:avLst>
            </a:prstGeom>
            <a:solidFill>
              <a:srgbClr val="8D9C36">
                <a:alpha val="88000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tIns="0" rIns="0" bIns="0" anchor="ctr"/>
            <a:lstStyle>
              <a:lvl1pPr eaLnBrk="0" hangingPunct="0">
                <a:spcBef>
                  <a:spcPct val="20000"/>
                </a:spcBef>
                <a:buClr>
                  <a:schemeClr val="tx1"/>
                </a:buClr>
                <a:buFont typeface="Wingdings" pitchFamily="2" charset="2"/>
                <a:buChar char="§"/>
                <a:defRPr sz="2400">
                  <a:solidFill>
                    <a:srgbClr val="FFFFFF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rgbClr val="00FFFF"/>
                  </a:solidFill>
                  <a:effectDag name="">
                    <a:cont type="tree" name="">
                      <a:effect ref="fillLine"/>
                      <a:outerShdw dist="38100" dir="13500000" algn="br">
                        <a:srgbClr val="55FFFF"/>
                      </a:outerShdw>
                    </a:cont>
                    <a:cont type="tree" name="">
                      <a:effect ref="fillLine"/>
                      <a:outerShdw dist="38100" dir="2700000" algn="tl">
                        <a:srgbClr val="009999"/>
                      </a:outerShdw>
                    </a:cont>
                    <a:effect ref="fillLine"/>
                  </a:effectDag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SzPct val="100000"/>
                <a:buChar char="•"/>
                <a:defRPr sz="2400">
                  <a:solidFill>
                    <a:schemeClr val="bg2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SzPct val="100000"/>
                <a:buChar char="–"/>
                <a:defRPr sz="2000">
                  <a:solidFill>
                    <a:schemeClr val="bg2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2"/>
                </a:buClr>
                <a:buSzPct val="100000"/>
                <a:buChar char="–"/>
                <a:defRPr sz="2000">
                  <a:solidFill>
                    <a:schemeClr val="bg2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00000"/>
                <a:buChar char="–"/>
                <a:defRPr sz="2000">
                  <a:solidFill>
                    <a:schemeClr val="bg2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00000"/>
                <a:buChar char="–"/>
                <a:defRPr sz="2000">
                  <a:solidFill>
                    <a:schemeClr val="bg2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00000"/>
                <a:buChar char="–"/>
                <a:defRPr sz="2000">
                  <a:solidFill>
                    <a:schemeClr val="bg2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00000"/>
                <a:buChar char="–"/>
                <a:defRPr sz="2000">
                  <a:solidFill>
                    <a:schemeClr val="bg2"/>
                  </a:solidFill>
                  <a:latin typeface="Arial" charset="0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entury Gothic" panose="020B0502020202020204" pitchFamily="34" charset="0"/>
                  <a:ea typeface="MS PGothic" pitchFamily="34" charset="-128"/>
                </a:rPr>
                <a:t>OFFICE OF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entury Gothic" panose="020B0502020202020204" pitchFamily="34" charset="0"/>
                  <a:ea typeface="MS PGothic" pitchFamily="34" charset="-128"/>
                </a:rPr>
                <a:t> MILITARY AFFAIRS</a:t>
              </a:r>
            </a:p>
          </p:txBody>
        </p:sp>
        <p:sp>
          <p:nvSpPr>
            <p:cNvPr id="16" name="_s10748955">
              <a:extLst>
                <a:ext uri="{FF2B5EF4-FFF2-40B4-BE49-F238E27FC236}">
                  <a16:creationId xmlns:a16="http://schemas.microsoft.com/office/drawing/2014/main" id="{239A1D19-C9CA-4EC4-945F-28A9EF2221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18272" y="2727636"/>
              <a:ext cx="1883479" cy="522064"/>
            </a:xfrm>
            <a:prstGeom prst="roundRect">
              <a:avLst>
                <a:gd name="adj" fmla="val 16667"/>
              </a:avLst>
            </a:prstGeom>
            <a:solidFill>
              <a:schemeClr val="accent1">
                <a:lumMod val="60000"/>
                <a:lumOff val="40000"/>
              </a:schemeClr>
            </a:solidFill>
            <a:ln w="9525">
              <a:solidFill>
                <a:srgbClr val="DCE6F2"/>
              </a:solidFill>
              <a:round/>
              <a:headEnd/>
              <a:tailEnd/>
            </a:ln>
          </p:spPr>
          <p:txBody>
            <a:bodyPr wrap="none" lIns="0" tIns="0" rIns="0" bIns="0" anchor="ctr"/>
            <a:lstStyle>
              <a:lvl1pPr eaLnBrk="0" hangingPunct="0">
                <a:spcBef>
                  <a:spcPct val="20000"/>
                </a:spcBef>
                <a:buClr>
                  <a:schemeClr val="tx1"/>
                </a:buClr>
                <a:buFont typeface="Wingdings" pitchFamily="2" charset="2"/>
                <a:buChar char="§"/>
                <a:defRPr sz="2400">
                  <a:solidFill>
                    <a:srgbClr val="FFFFFF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bg2"/>
                  </a:solidFill>
                  <a:effectDag name="">
                    <a:cont type="tree" name="">
                      <a:effect ref="fillLine"/>
                      <a:outerShdw dist="38100" dir="13500000" algn="br">
                        <a:srgbClr val="44607C"/>
                      </a:outerShdw>
                    </a:cont>
                    <a:cont type="tree" name="">
                      <a:effect ref="fillLine"/>
                      <a:outerShdw dist="38100" dir="2700000" algn="tl">
                        <a:srgbClr val="102131"/>
                      </a:outerShdw>
                    </a:cont>
                    <a:effect ref="fillLine"/>
                  </a:effectDag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SzPct val="100000"/>
                <a:buChar char="•"/>
                <a:defRPr sz="2400">
                  <a:solidFill>
                    <a:schemeClr val="bg2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SzPct val="100000"/>
                <a:buChar char="–"/>
                <a:defRPr sz="2000">
                  <a:solidFill>
                    <a:schemeClr val="bg2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2"/>
                </a:buClr>
                <a:buSzPct val="100000"/>
                <a:buChar char="–"/>
                <a:defRPr sz="2000">
                  <a:solidFill>
                    <a:schemeClr val="bg2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00000"/>
                <a:buChar char="–"/>
                <a:defRPr sz="2000">
                  <a:solidFill>
                    <a:schemeClr val="bg2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00000"/>
                <a:buChar char="–"/>
                <a:defRPr sz="2000">
                  <a:solidFill>
                    <a:schemeClr val="bg2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00000"/>
                <a:buChar char="–"/>
                <a:defRPr sz="2000">
                  <a:solidFill>
                    <a:schemeClr val="bg2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00000"/>
                <a:buChar char="–"/>
                <a:defRPr sz="2000">
                  <a:solidFill>
                    <a:schemeClr val="bg2"/>
                  </a:solidFill>
                  <a:latin typeface="Arial" charset="0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05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entury Gothic" panose="020B0502020202020204" pitchFamily="34" charset="0"/>
                  <a:ea typeface="MS PGothic" pitchFamily="34" charset="-128"/>
                </a:rPr>
                <a:t>OFFICE OF RULE OF LAW AND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05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entury Gothic" panose="020B0502020202020204" pitchFamily="34" charset="0"/>
                  <a:ea typeface="MS PGothic" pitchFamily="34" charset="-128"/>
                </a:rPr>
                <a:t>SECURITY INSTITUTIONS</a:t>
              </a:r>
            </a:p>
          </p:txBody>
        </p:sp>
        <p:sp>
          <p:nvSpPr>
            <p:cNvPr id="17" name="_s10748958">
              <a:extLst>
                <a:ext uri="{FF2B5EF4-FFF2-40B4-BE49-F238E27FC236}">
                  <a16:creationId xmlns:a16="http://schemas.microsoft.com/office/drawing/2014/main" id="{DDED8E3A-9D50-480D-8963-15C4604D2D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58211" y="2727636"/>
              <a:ext cx="1654149" cy="522064"/>
            </a:xfrm>
            <a:prstGeom prst="roundRect">
              <a:avLst>
                <a:gd name="adj" fmla="val 16667"/>
              </a:avLst>
            </a:prstGeom>
            <a:solidFill>
              <a:schemeClr val="tx2">
                <a:lumMod val="60000"/>
                <a:lumOff val="40000"/>
                <a:alpha val="88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tIns="0" rIns="0" bIns="0" anchor="ctr"/>
            <a:lstStyle>
              <a:lvl1pPr eaLnBrk="0" hangingPunct="0">
                <a:spcBef>
                  <a:spcPct val="20000"/>
                </a:spcBef>
                <a:buClr>
                  <a:schemeClr val="tx1"/>
                </a:buClr>
                <a:buFont typeface="Wingdings" pitchFamily="2" charset="2"/>
                <a:buChar char="§"/>
                <a:defRPr sz="2400">
                  <a:solidFill>
                    <a:srgbClr val="FFFFFF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bg2"/>
                  </a:solidFill>
                  <a:effectDag name="">
                    <a:cont type="tree" name="">
                      <a:effect ref="fillLine"/>
                      <a:outerShdw dist="38100" dir="13500000" algn="br">
                        <a:srgbClr val="44607C"/>
                      </a:outerShdw>
                    </a:cont>
                    <a:cont type="tree" name="">
                      <a:effect ref="fillLine"/>
                      <a:outerShdw dist="38100" dir="2700000" algn="tl">
                        <a:srgbClr val="102131"/>
                      </a:outerShdw>
                    </a:cont>
                    <a:effect ref="fillLine"/>
                  </a:effectDag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SzPct val="100000"/>
                <a:buChar char="•"/>
                <a:defRPr sz="2400">
                  <a:solidFill>
                    <a:schemeClr val="bg2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SzPct val="100000"/>
                <a:buChar char="–"/>
                <a:defRPr sz="2000">
                  <a:solidFill>
                    <a:schemeClr val="bg2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2"/>
                </a:buClr>
                <a:buSzPct val="100000"/>
                <a:buChar char="–"/>
                <a:defRPr sz="2000">
                  <a:solidFill>
                    <a:schemeClr val="bg2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00000"/>
                <a:buChar char="–"/>
                <a:defRPr sz="2000">
                  <a:solidFill>
                    <a:schemeClr val="bg2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00000"/>
                <a:buChar char="–"/>
                <a:defRPr sz="2000">
                  <a:solidFill>
                    <a:schemeClr val="bg2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00000"/>
                <a:buChar char="–"/>
                <a:defRPr sz="2000">
                  <a:solidFill>
                    <a:schemeClr val="bg2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00000"/>
                <a:buChar char="–"/>
                <a:defRPr sz="2000">
                  <a:solidFill>
                    <a:schemeClr val="bg2"/>
                  </a:solidFill>
                  <a:latin typeface="Arial" charset="0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en-US" sz="1000" b="1" kern="0" dirty="0">
                  <a:solidFill>
                    <a:schemeClr val="bg1"/>
                  </a:solidFill>
                  <a:latin typeface="Century Gothic" panose="020B0502020202020204" pitchFamily="34" charset="0"/>
                  <a:ea typeface="MS PGothic" pitchFamily="34" charset="-128"/>
                </a:rPr>
                <a:t>POLICY EVALUATION AND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en-US" sz="1000" b="1" kern="0" dirty="0">
                  <a:solidFill>
                    <a:schemeClr val="bg1"/>
                  </a:solidFill>
                  <a:latin typeface="Century Gothic" panose="020B0502020202020204" pitchFamily="34" charset="0"/>
                  <a:ea typeface="MS PGothic" pitchFamily="34" charset="-128"/>
                </a:rPr>
                <a:t> TRAINING DIVISION</a:t>
              </a:r>
            </a:p>
          </p:txBody>
        </p:sp>
        <p:sp>
          <p:nvSpPr>
            <p:cNvPr id="18" name="_s10748963">
              <a:extLst>
                <a:ext uri="{FF2B5EF4-FFF2-40B4-BE49-F238E27FC236}">
                  <a16:creationId xmlns:a16="http://schemas.microsoft.com/office/drawing/2014/main" id="{4CC3CC2E-3D41-4DF6-AED2-A12E7461C0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11646" y="3466630"/>
              <a:ext cx="1280417" cy="365134"/>
            </a:xfrm>
            <a:prstGeom prst="roundRect">
              <a:avLst>
                <a:gd name="adj" fmla="val 16667"/>
              </a:avLst>
            </a:prstGeom>
            <a:solidFill>
              <a:schemeClr val="accent3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tIns="0" rIns="0" bIns="0" anchor="ctr"/>
            <a:lstStyle>
              <a:lvl1pPr eaLnBrk="0" hangingPunct="0">
                <a:spcBef>
                  <a:spcPct val="20000"/>
                </a:spcBef>
                <a:buClr>
                  <a:schemeClr val="tx1"/>
                </a:buClr>
                <a:buFont typeface="Wingdings" pitchFamily="2" charset="2"/>
                <a:buChar char="§"/>
                <a:defRPr sz="2400">
                  <a:solidFill>
                    <a:srgbClr val="FFFFFF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rgbClr val="00FFFF"/>
                  </a:solidFill>
                  <a:effectDag name="">
                    <a:cont type="tree" name="">
                      <a:effect ref="fillLine"/>
                      <a:outerShdw dist="38100" dir="13500000" algn="br">
                        <a:srgbClr val="55FFFF"/>
                      </a:outerShdw>
                    </a:cont>
                    <a:cont type="tree" name="">
                      <a:effect ref="fillLine"/>
                      <a:outerShdw dist="38100" dir="2700000" algn="tl">
                        <a:srgbClr val="009999"/>
                      </a:outerShdw>
                    </a:cont>
                    <a:effect ref="fillLine"/>
                  </a:effectDag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SzPct val="100000"/>
                <a:buChar char="•"/>
                <a:defRPr sz="2400">
                  <a:solidFill>
                    <a:schemeClr val="bg2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SzPct val="100000"/>
                <a:buChar char="–"/>
                <a:defRPr sz="2000">
                  <a:solidFill>
                    <a:schemeClr val="bg2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2"/>
                </a:buClr>
                <a:buSzPct val="100000"/>
                <a:buChar char="–"/>
                <a:defRPr sz="2000">
                  <a:solidFill>
                    <a:schemeClr val="bg2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00000"/>
                <a:buChar char="–"/>
                <a:defRPr sz="2000">
                  <a:solidFill>
                    <a:schemeClr val="bg2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00000"/>
                <a:buChar char="–"/>
                <a:defRPr sz="2000">
                  <a:solidFill>
                    <a:schemeClr val="bg2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00000"/>
                <a:buChar char="–"/>
                <a:defRPr sz="2000">
                  <a:solidFill>
                    <a:schemeClr val="bg2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00000"/>
                <a:buChar char="–"/>
                <a:defRPr sz="2000">
                  <a:solidFill>
                    <a:schemeClr val="bg2"/>
                  </a:solidFill>
                  <a:latin typeface="Arial" charset="0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90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entury Gothic" panose="020B0502020202020204" pitchFamily="34" charset="0"/>
                  <a:ea typeface="MS PGothic" pitchFamily="34" charset="-128"/>
                </a:rPr>
                <a:t>Force Generation</a:t>
              </a:r>
              <a:br>
                <a:rPr kumimoji="0" lang="en-US" altLang="en-US" sz="90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entury Gothic" panose="020B0502020202020204" pitchFamily="34" charset="0"/>
                  <a:ea typeface="MS PGothic" pitchFamily="34" charset="-128"/>
                </a:rPr>
              </a:br>
              <a:r>
                <a:rPr kumimoji="0" lang="en-US" altLang="en-US" sz="90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entury Gothic" panose="020B0502020202020204" pitchFamily="34" charset="0"/>
                  <a:ea typeface="MS PGothic" pitchFamily="34" charset="-128"/>
                </a:rPr>
                <a:t>Service</a:t>
              </a:r>
            </a:p>
          </p:txBody>
        </p:sp>
        <p:sp>
          <p:nvSpPr>
            <p:cNvPr id="19" name="_s10748964">
              <a:extLst>
                <a:ext uri="{FF2B5EF4-FFF2-40B4-BE49-F238E27FC236}">
                  <a16:creationId xmlns:a16="http://schemas.microsoft.com/office/drawing/2014/main" id="{722F8C33-6C99-4E5F-890A-E85ACD262D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07762" y="3926284"/>
              <a:ext cx="1287452" cy="363840"/>
            </a:xfrm>
            <a:prstGeom prst="roundRect">
              <a:avLst>
                <a:gd name="adj" fmla="val 16667"/>
              </a:avLst>
            </a:prstGeom>
            <a:solidFill>
              <a:schemeClr val="accent3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tIns="0" rIns="0" bIns="0" anchor="ctr"/>
            <a:lstStyle>
              <a:lvl1pPr eaLnBrk="0" hangingPunct="0">
                <a:spcBef>
                  <a:spcPct val="20000"/>
                </a:spcBef>
                <a:buClr>
                  <a:schemeClr val="tx1"/>
                </a:buClr>
                <a:buFont typeface="Wingdings" pitchFamily="2" charset="2"/>
                <a:buChar char="§"/>
                <a:defRPr sz="2400">
                  <a:solidFill>
                    <a:srgbClr val="FFFFFF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rgbClr val="00FFFF"/>
                  </a:solidFill>
                  <a:effectDag name="">
                    <a:cont type="tree" name="">
                      <a:effect ref="fillLine"/>
                      <a:outerShdw dist="38100" dir="13500000" algn="br">
                        <a:srgbClr val="55FFFF"/>
                      </a:outerShdw>
                    </a:cont>
                    <a:cont type="tree" name="">
                      <a:effect ref="fillLine"/>
                      <a:outerShdw dist="38100" dir="2700000" algn="tl">
                        <a:srgbClr val="009999"/>
                      </a:outerShdw>
                    </a:cont>
                    <a:effect ref="fillLine"/>
                  </a:effectDag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SzPct val="100000"/>
                <a:buChar char="•"/>
                <a:defRPr sz="2400">
                  <a:solidFill>
                    <a:schemeClr val="bg2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SzPct val="100000"/>
                <a:buChar char="–"/>
                <a:defRPr sz="2000">
                  <a:solidFill>
                    <a:schemeClr val="bg2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2"/>
                </a:buClr>
                <a:buSzPct val="100000"/>
                <a:buChar char="–"/>
                <a:defRPr sz="2000">
                  <a:solidFill>
                    <a:schemeClr val="bg2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00000"/>
                <a:buChar char="–"/>
                <a:defRPr sz="2000">
                  <a:solidFill>
                    <a:schemeClr val="bg2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00000"/>
                <a:buChar char="–"/>
                <a:defRPr sz="2000">
                  <a:solidFill>
                    <a:schemeClr val="bg2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00000"/>
                <a:buChar char="–"/>
                <a:defRPr sz="2000">
                  <a:solidFill>
                    <a:schemeClr val="bg2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00000"/>
                <a:buChar char="–"/>
                <a:defRPr sz="2000">
                  <a:solidFill>
                    <a:schemeClr val="bg2"/>
                  </a:solidFill>
                  <a:latin typeface="Arial" charset="0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90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entury Gothic" panose="020B0502020202020204" pitchFamily="34" charset="0"/>
                  <a:ea typeface="MS PGothic" pitchFamily="34" charset="-128"/>
                </a:rPr>
                <a:t>Current Military 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90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entury Gothic" panose="020B0502020202020204" pitchFamily="34" charset="0"/>
                  <a:ea typeface="MS PGothic" pitchFamily="34" charset="-128"/>
                </a:rPr>
                <a:t>Operations Service</a:t>
              </a:r>
            </a:p>
          </p:txBody>
        </p:sp>
        <p:sp>
          <p:nvSpPr>
            <p:cNvPr id="20" name="_s10748969">
              <a:extLst>
                <a:ext uri="{FF2B5EF4-FFF2-40B4-BE49-F238E27FC236}">
                  <a16:creationId xmlns:a16="http://schemas.microsoft.com/office/drawing/2014/main" id="{E7BB69CF-2E50-4CF3-8C1A-C53F72D4C2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98698" y="4384644"/>
              <a:ext cx="1303867" cy="370313"/>
            </a:xfrm>
            <a:prstGeom prst="roundRect">
              <a:avLst>
                <a:gd name="adj" fmla="val 16667"/>
              </a:avLst>
            </a:prstGeom>
            <a:solidFill>
              <a:schemeClr val="accent3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tIns="0" rIns="0" bIns="0" anchor="ctr"/>
            <a:lstStyle>
              <a:lvl1pPr marL="342900" indent="-342900" eaLnBrk="0" hangingPunct="0">
                <a:spcBef>
                  <a:spcPct val="20000"/>
                </a:spcBef>
                <a:buClr>
                  <a:schemeClr val="tx1"/>
                </a:buClr>
                <a:buFont typeface="Wingdings" pitchFamily="2" charset="2"/>
                <a:buChar char="§"/>
                <a:defRPr sz="2400">
                  <a:solidFill>
                    <a:srgbClr val="FFFFFF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rgbClr val="00FFFF"/>
                  </a:solidFill>
                  <a:effectDag name="">
                    <a:cont type="tree" name="">
                      <a:effect ref="fillLine"/>
                      <a:outerShdw dist="38100" dir="13500000" algn="br">
                        <a:srgbClr val="55FFFF"/>
                      </a:outerShdw>
                    </a:cont>
                    <a:cont type="tree" name="">
                      <a:effect ref="fillLine"/>
                      <a:outerShdw dist="38100" dir="2700000" algn="tl">
                        <a:srgbClr val="009999"/>
                      </a:outerShdw>
                    </a:cont>
                    <a:effect ref="fillLine"/>
                  </a:effectDag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SzPct val="100000"/>
                <a:buChar char="•"/>
                <a:defRPr sz="2400">
                  <a:solidFill>
                    <a:schemeClr val="bg2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SzPct val="100000"/>
                <a:buChar char="–"/>
                <a:defRPr sz="2000">
                  <a:solidFill>
                    <a:schemeClr val="bg2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2"/>
                </a:buClr>
                <a:buSzPct val="100000"/>
                <a:buChar char="–"/>
                <a:defRPr sz="2000">
                  <a:solidFill>
                    <a:schemeClr val="bg2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00000"/>
                <a:buChar char="–"/>
                <a:defRPr sz="2000">
                  <a:solidFill>
                    <a:schemeClr val="bg2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00000"/>
                <a:buChar char="–"/>
                <a:defRPr sz="2000">
                  <a:solidFill>
                    <a:schemeClr val="bg2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00000"/>
                <a:buChar char="–"/>
                <a:defRPr sz="2000">
                  <a:solidFill>
                    <a:schemeClr val="bg2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00000"/>
                <a:buChar char="–"/>
                <a:defRPr sz="2000">
                  <a:solidFill>
                    <a:schemeClr val="bg2"/>
                  </a:solidFill>
                  <a:latin typeface="Arial" charset="0"/>
                </a:defRPr>
              </a:lvl9pPr>
            </a:lstStyle>
            <a:p>
              <a:pPr marL="342900" marR="0" lvl="0" indent="-342900" algn="ctr" defTabSz="914400" eaLnBrk="0" fontAlgn="auto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>
                  <a:srgbClr val="FFCC00"/>
                </a:buClr>
                <a:buSzTx/>
                <a:buFont typeface="Wingdings" pitchFamily="2" charset="2"/>
                <a:buNone/>
                <a:tabLst/>
                <a:defRPr/>
              </a:pPr>
              <a:endParaRPr kumimoji="0" lang="en-US" altLang="en-US" sz="90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anose="020B0502020202020204" pitchFamily="34" charset="0"/>
                <a:ea typeface="MS PGothic" pitchFamily="34" charset="-128"/>
              </a:endParaRPr>
            </a:p>
            <a:p>
              <a:pPr marL="342900" marR="0" lvl="0" indent="-342900" algn="ctr" defTabSz="914400" eaLnBrk="0" fontAlgn="auto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>
                  <a:srgbClr val="FFCC00"/>
                </a:buClr>
                <a:buSzTx/>
                <a:buFont typeface="Wingdings" pitchFamily="2" charset="2"/>
                <a:buNone/>
                <a:tabLst/>
                <a:defRPr/>
              </a:pPr>
              <a:r>
                <a:rPr kumimoji="0" lang="en-US" altLang="en-US" sz="90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entury Gothic" panose="020B0502020202020204" pitchFamily="34" charset="0"/>
                  <a:ea typeface="MS PGothic" pitchFamily="34" charset="-128"/>
                </a:rPr>
                <a:t>Military Planning</a:t>
              </a:r>
            </a:p>
            <a:p>
              <a:pPr marL="342900" marR="0" lvl="0" indent="-342900" algn="ctr" defTabSz="914400" eaLnBrk="0" fontAlgn="auto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>
                  <a:srgbClr val="FFCC00"/>
                </a:buClr>
                <a:buSzTx/>
                <a:buFont typeface="Wingdings" pitchFamily="2" charset="2"/>
                <a:buNone/>
                <a:tabLst/>
                <a:defRPr/>
              </a:pPr>
              <a:r>
                <a:rPr lang="en-US" altLang="en-US" sz="900" kern="0" dirty="0">
                  <a:solidFill>
                    <a:schemeClr val="tx1"/>
                  </a:solidFill>
                  <a:latin typeface="Century Gothic" panose="020B0502020202020204" pitchFamily="34" charset="0"/>
                  <a:ea typeface="MS PGothic" pitchFamily="34" charset="-128"/>
                </a:rPr>
                <a:t>Service</a:t>
              </a:r>
              <a:endParaRPr kumimoji="0" lang="en-US" altLang="en-US" sz="90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anose="020B0502020202020204" pitchFamily="34" charset="0"/>
                <a:ea typeface="MS PGothic" pitchFamily="34" charset="-128"/>
              </a:endParaRPr>
            </a:p>
            <a:p>
              <a:pPr marL="342900" marR="0" lvl="0" indent="-342900" algn="ctr" defTabSz="914400" eaLnBrk="0" fontAlgn="auto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>
                  <a:srgbClr val="FFCC00"/>
                </a:buClr>
                <a:buSzTx/>
                <a:buFont typeface="Wingdings" pitchFamily="2" charset="2"/>
                <a:buNone/>
                <a:tabLst/>
                <a:defRPr/>
              </a:pPr>
              <a:r>
                <a:rPr kumimoji="0" lang="en-US" altLang="en-US" sz="90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entury Gothic" panose="020B0502020202020204" pitchFamily="34" charset="0"/>
                  <a:ea typeface="MS PGothic" pitchFamily="34" charset="-128"/>
                </a:rPr>
                <a:t> </a:t>
              </a:r>
            </a:p>
          </p:txBody>
        </p:sp>
        <p:sp>
          <p:nvSpPr>
            <p:cNvPr id="21" name="AutoShape 55">
              <a:extLst>
                <a:ext uri="{FF2B5EF4-FFF2-40B4-BE49-F238E27FC236}">
                  <a16:creationId xmlns:a16="http://schemas.microsoft.com/office/drawing/2014/main" id="{E91A2C95-E024-4597-A46D-DFA4F4B70F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98698" y="5704048"/>
              <a:ext cx="1303867" cy="332765"/>
            </a:xfrm>
            <a:prstGeom prst="roundRect">
              <a:avLst>
                <a:gd name="adj" fmla="val 16667"/>
              </a:avLst>
            </a:prstGeom>
            <a:solidFill>
              <a:schemeClr val="accent3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tIns="0" rIns="0" bIns="0" anchor="ctr"/>
            <a:lstStyle>
              <a:lvl1pPr marL="342900" indent="-342900" eaLnBrk="0" hangingPunct="0">
                <a:spcBef>
                  <a:spcPct val="20000"/>
                </a:spcBef>
                <a:buClr>
                  <a:schemeClr val="tx1"/>
                </a:buClr>
                <a:buFont typeface="Wingdings" pitchFamily="2" charset="2"/>
                <a:buChar char="§"/>
                <a:defRPr sz="2400">
                  <a:solidFill>
                    <a:srgbClr val="FFFFFF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rgbClr val="CCECFF"/>
                  </a:solidFill>
                  <a:effectDag name="">
                    <a:cont type="tree" name="">
                      <a:effect ref="fillLine"/>
                      <a:outerShdw dist="38100" dir="13500000" algn="br">
                        <a:srgbClr val="DDF3FF"/>
                      </a:outerShdw>
                    </a:cont>
                    <a:cont type="tree" name="">
                      <a:effect ref="fillLine"/>
                      <a:outerShdw dist="38100" dir="2700000" algn="tl">
                        <a:srgbClr val="7A8D99"/>
                      </a:outerShdw>
                    </a:cont>
                    <a:effect ref="fillLine"/>
                  </a:effectDag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SzPct val="100000"/>
                <a:buChar char="•"/>
                <a:defRPr sz="2400">
                  <a:solidFill>
                    <a:schemeClr val="bg2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SzPct val="100000"/>
                <a:buChar char="–"/>
                <a:defRPr sz="2000">
                  <a:solidFill>
                    <a:schemeClr val="bg2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2"/>
                </a:buClr>
                <a:buSzPct val="100000"/>
                <a:buChar char="–"/>
                <a:defRPr sz="2000">
                  <a:solidFill>
                    <a:schemeClr val="bg2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00000"/>
                <a:buChar char="–"/>
                <a:defRPr sz="2000">
                  <a:solidFill>
                    <a:schemeClr val="bg2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00000"/>
                <a:buChar char="–"/>
                <a:defRPr sz="2000">
                  <a:solidFill>
                    <a:schemeClr val="bg2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00000"/>
                <a:buChar char="–"/>
                <a:defRPr sz="2000">
                  <a:solidFill>
                    <a:schemeClr val="bg2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00000"/>
                <a:buChar char="–"/>
                <a:defRPr sz="2000">
                  <a:solidFill>
                    <a:schemeClr val="bg2"/>
                  </a:solidFill>
                  <a:latin typeface="Arial" charset="0"/>
                </a:defRPr>
              </a:lvl9pPr>
            </a:lstStyle>
            <a:p>
              <a:pPr marL="342900" marR="0" lvl="0" indent="-342900" algn="ctr" defTabSz="914400" eaLnBrk="0" fontAlgn="auto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>
                  <a:srgbClr val="FFCC00"/>
                </a:buClr>
                <a:buSzTx/>
                <a:buFont typeface="Wingdings" pitchFamily="2" charset="2"/>
                <a:buNone/>
                <a:tabLst/>
                <a:defRPr/>
              </a:pPr>
              <a:endParaRPr kumimoji="0" lang="en-US" altLang="en-US" sz="90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anose="020B0502020202020204" pitchFamily="34" charset="0"/>
                <a:ea typeface="MS PGothic" pitchFamily="34" charset="-128"/>
              </a:endParaRPr>
            </a:p>
            <a:p>
              <a:pPr marL="342900" marR="0" lvl="0" indent="-342900" algn="ctr" defTabSz="914400" eaLnBrk="0" fontAlgn="auto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>
                  <a:srgbClr val="FFCC00"/>
                </a:buClr>
                <a:buSzTx/>
                <a:buFont typeface="Wingdings" pitchFamily="2" charset="2"/>
                <a:buNone/>
                <a:tabLst/>
                <a:defRPr/>
              </a:pPr>
              <a:r>
                <a:rPr kumimoji="0" lang="en-US" altLang="en-US" sz="90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entury Gothic" panose="020B0502020202020204" pitchFamily="34" charset="0"/>
                  <a:ea typeface="MS PGothic" pitchFamily="34" charset="-128"/>
                </a:rPr>
                <a:t>Liaison Team</a:t>
              </a:r>
            </a:p>
            <a:p>
              <a:pPr marL="342900" marR="0" lvl="0" indent="-342900" algn="ctr" defTabSz="914400" eaLnBrk="0" fontAlgn="auto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>
                  <a:srgbClr val="FFCC00"/>
                </a:buClr>
                <a:buSzTx/>
                <a:buFont typeface="Wingdings" pitchFamily="2" charset="2"/>
                <a:buNone/>
                <a:tabLst/>
                <a:defRPr/>
              </a:pPr>
              <a:r>
                <a:rPr kumimoji="0" lang="en-US" altLang="en-US" sz="90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entury Gothic" panose="020B0502020202020204" pitchFamily="34" charset="0"/>
                  <a:ea typeface="MS PGothic" pitchFamily="34" charset="-128"/>
                </a:rPr>
                <a:t> </a:t>
              </a:r>
            </a:p>
          </p:txBody>
        </p:sp>
        <p:sp>
          <p:nvSpPr>
            <p:cNvPr id="22" name="AutoShape 54">
              <a:extLst>
                <a:ext uri="{FF2B5EF4-FFF2-40B4-BE49-F238E27FC236}">
                  <a16:creationId xmlns:a16="http://schemas.microsoft.com/office/drawing/2014/main" id="{D5D8F01B-B8CD-4F46-B577-77E1C3EEA8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98698" y="4849478"/>
              <a:ext cx="1303867" cy="332765"/>
            </a:xfrm>
            <a:prstGeom prst="roundRect">
              <a:avLst>
                <a:gd name="adj" fmla="val 16667"/>
              </a:avLst>
            </a:prstGeom>
            <a:solidFill>
              <a:schemeClr val="accent3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tIns="0" rIns="0" bIns="0" anchor="ctr"/>
            <a:lstStyle>
              <a:lvl1pPr marL="342900" indent="-342900" eaLnBrk="0" hangingPunct="0">
                <a:spcBef>
                  <a:spcPct val="20000"/>
                </a:spcBef>
                <a:buClr>
                  <a:schemeClr val="tx1"/>
                </a:buClr>
                <a:buFont typeface="Wingdings" pitchFamily="2" charset="2"/>
                <a:buChar char="§"/>
                <a:defRPr sz="2400">
                  <a:solidFill>
                    <a:srgbClr val="FFFFFF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rgbClr val="CCECFF"/>
                  </a:solidFill>
                  <a:effectDag name="">
                    <a:cont type="tree" name="">
                      <a:effect ref="fillLine"/>
                      <a:outerShdw dist="38100" dir="13500000" algn="br">
                        <a:srgbClr val="DDF3FF"/>
                      </a:outerShdw>
                    </a:cont>
                    <a:cont type="tree" name="">
                      <a:effect ref="fillLine"/>
                      <a:outerShdw dist="38100" dir="2700000" algn="tl">
                        <a:srgbClr val="7A8D99"/>
                      </a:outerShdw>
                    </a:cont>
                    <a:effect ref="fillLine"/>
                  </a:effectDag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SzPct val="100000"/>
                <a:buChar char="•"/>
                <a:defRPr sz="2400">
                  <a:solidFill>
                    <a:schemeClr val="bg2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SzPct val="100000"/>
                <a:buChar char="–"/>
                <a:defRPr sz="2000">
                  <a:solidFill>
                    <a:schemeClr val="bg2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2"/>
                </a:buClr>
                <a:buSzPct val="100000"/>
                <a:buChar char="–"/>
                <a:defRPr sz="2000">
                  <a:solidFill>
                    <a:schemeClr val="bg2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00000"/>
                <a:buChar char="–"/>
                <a:defRPr sz="2000">
                  <a:solidFill>
                    <a:schemeClr val="bg2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00000"/>
                <a:buChar char="–"/>
                <a:defRPr sz="2000">
                  <a:solidFill>
                    <a:schemeClr val="bg2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00000"/>
                <a:buChar char="–"/>
                <a:defRPr sz="2000">
                  <a:solidFill>
                    <a:schemeClr val="bg2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00000"/>
                <a:buChar char="–"/>
                <a:defRPr sz="2000">
                  <a:solidFill>
                    <a:schemeClr val="bg2"/>
                  </a:solidFill>
                  <a:latin typeface="Arial" charset="0"/>
                </a:defRPr>
              </a:lvl9pPr>
            </a:lstStyle>
            <a:p>
              <a:pPr marL="342900" marR="0" lvl="0" indent="-342900" algn="ctr" defTabSz="914400" eaLnBrk="0" fontAlgn="auto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>
                  <a:srgbClr val="FFCC00"/>
                </a:buClr>
                <a:buSzTx/>
                <a:buFont typeface="Wingdings" pitchFamily="2" charset="2"/>
                <a:buNone/>
                <a:tabLst/>
                <a:defRPr/>
              </a:pPr>
              <a:endParaRPr kumimoji="0" lang="en-US" altLang="en-US" sz="90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anose="020B0502020202020204" pitchFamily="34" charset="0"/>
                <a:ea typeface="MS PGothic" pitchFamily="34" charset="-128"/>
              </a:endParaRPr>
            </a:p>
            <a:p>
              <a:pPr marL="342900" marR="0" lvl="0" indent="-342900" algn="ctr" defTabSz="914400" eaLnBrk="0" fontAlgn="auto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>
                  <a:srgbClr val="FFCC00"/>
                </a:buClr>
                <a:buSzTx/>
                <a:buFont typeface="Wingdings" pitchFamily="2" charset="2"/>
                <a:buNone/>
                <a:tabLst/>
                <a:defRPr/>
              </a:pPr>
              <a:r>
                <a:rPr kumimoji="0" lang="en-US" altLang="en-US" sz="90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entury Gothic" panose="020B0502020202020204" pitchFamily="34" charset="0"/>
                  <a:ea typeface="MS PGothic" pitchFamily="34" charset="-128"/>
                </a:rPr>
                <a:t>Assessment Team</a:t>
              </a:r>
            </a:p>
            <a:p>
              <a:pPr marL="342900" marR="0" lvl="0" indent="-342900" algn="ctr" defTabSz="914400" eaLnBrk="0" fontAlgn="auto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>
                  <a:srgbClr val="FFCC00"/>
                </a:buClr>
                <a:buSzTx/>
                <a:buFont typeface="Wingdings" pitchFamily="2" charset="2"/>
                <a:buNone/>
                <a:tabLst/>
                <a:defRPr/>
              </a:pPr>
              <a:r>
                <a:rPr kumimoji="0" lang="en-US" altLang="en-US" sz="90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entury Gothic" panose="020B0502020202020204" pitchFamily="34" charset="0"/>
                  <a:ea typeface="MS PGothic" pitchFamily="34" charset="-128"/>
                </a:rPr>
                <a:t> </a:t>
              </a:r>
            </a:p>
          </p:txBody>
        </p:sp>
        <p:sp>
          <p:nvSpPr>
            <p:cNvPr id="23" name="AutoShape 55">
              <a:extLst>
                <a:ext uri="{FF2B5EF4-FFF2-40B4-BE49-F238E27FC236}">
                  <a16:creationId xmlns:a16="http://schemas.microsoft.com/office/drawing/2014/main" id="{7A2AFDA1-FC78-42E2-A0B1-B0B732372D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98698" y="5276762"/>
              <a:ext cx="1303867" cy="332765"/>
            </a:xfrm>
            <a:prstGeom prst="roundRect">
              <a:avLst>
                <a:gd name="adj" fmla="val 16667"/>
              </a:avLst>
            </a:prstGeom>
            <a:solidFill>
              <a:schemeClr val="accent3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tIns="0" rIns="0" bIns="0" anchor="ctr"/>
            <a:lstStyle>
              <a:lvl1pPr marL="342900" indent="-342900" eaLnBrk="0" hangingPunct="0">
                <a:spcBef>
                  <a:spcPct val="20000"/>
                </a:spcBef>
                <a:buClr>
                  <a:schemeClr val="tx1"/>
                </a:buClr>
                <a:buFont typeface="Wingdings" pitchFamily="2" charset="2"/>
                <a:buChar char="§"/>
                <a:defRPr sz="2400">
                  <a:solidFill>
                    <a:srgbClr val="FFFFFF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rgbClr val="CCECFF"/>
                  </a:solidFill>
                  <a:effectDag name="">
                    <a:cont type="tree" name="">
                      <a:effect ref="fillLine"/>
                      <a:outerShdw dist="38100" dir="13500000" algn="br">
                        <a:srgbClr val="DDF3FF"/>
                      </a:outerShdw>
                    </a:cont>
                    <a:cont type="tree" name="">
                      <a:effect ref="fillLine"/>
                      <a:outerShdw dist="38100" dir="2700000" algn="tl">
                        <a:srgbClr val="7A8D99"/>
                      </a:outerShdw>
                    </a:cont>
                    <a:effect ref="fillLine"/>
                  </a:effectDag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SzPct val="100000"/>
                <a:buChar char="•"/>
                <a:defRPr sz="2400">
                  <a:solidFill>
                    <a:schemeClr val="bg2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SzPct val="100000"/>
                <a:buChar char="–"/>
                <a:defRPr sz="2000">
                  <a:solidFill>
                    <a:schemeClr val="bg2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2"/>
                </a:buClr>
                <a:buSzPct val="100000"/>
                <a:buChar char="–"/>
                <a:defRPr sz="2000">
                  <a:solidFill>
                    <a:schemeClr val="bg2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00000"/>
                <a:buChar char="–"/>
                <a:defRPr sz="2000">
                  <a:solidFill>
                    <a:schemeClr val="bg2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00000"/>
                <a:buChar char="–"/>
                <a:defRPr sz="2000">
                  <a:solidFill>
                    <a:schemeClr val="bg2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00000"/>
                <a:buChar char="–"/>
                <a:defRPr sz="2000">
                  <a:solidFill>
                    <a:schemeClr val="bg2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00000"/>
                <a:buChar char="–"/>
                <a:defRPr sz="2000">
                  <a:solidFill>
                    <a:schemeClr val="bg2"/>
                  </a:solidFill>
                  <a:latin typeface="Arial" charset="0"/>
                </a:defRPr>
              </a:lvl9pPr>
            </a:lstStyle>
            <a:p>
              <a:pPr marL="342900" marR="0" lvl="0" indent="-342900" algn="ctr" defTabSz="914400" eaLnBrk="0" fontAlgn="auto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>
                  <a:srgbClr val="FFCC00"/>
                </a:buClr>
                <a:buSzTx/>
                <a:buFont typeface="Wingdings" pitchFamily="2" charset="2"/>
                <a:buNone/>
                <a:tabLst/>
                <a:defRPr/>
              </a:pPr>
              <a:endParaRPr kumimoji="0" lang="en-US" altLang="en-US" sz="90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anose="020B0502020202020204" pitchFamily="34" charset="0"/>
                <a:ea typeface="MS PGothic" pitchFamily="34" charset="-128"/>
              </a:endParaRPr>
            </a:p>
            <a:p>
              <a:pPr marL="342900" marR="0" lvl="0" indent="-342900" algn="ctr" defTabSz="914400" eaLnBrk="0" fontAlgn="auto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>
                  <a:srgbClr val="FFCC00"/>
                </a:buClr>
                <a:buSzTx/>
                <a:buFont typeface="Wingdings" pitchFamily="2" charset="2"/>
                <a:buNone/>
                <a:tabLst/>
                <a:defRPr/>
              </a:pPr>
              <a:r>
                <a:rPr kumimoji="0" lang="en-US" altLang="en-US" sz="90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entury Gothic" panose="020B0502020202020204" pitchFamily="34" charset="0"/>
                  <a:ea typeface="MS PGothic" pitchFamily="34" charset="-128"/>
                </a:rPr>
                <a:t>Policy &amp; </a:t>
              </a:r>
            </a:p>
            <a:p>
              <a:pPr marL="342900" marR="0" lvl="0" indent="-342900" algn="ctr" defTabSz="914400" eaLnBrk="0" fontAlgn="auto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>
                  <a:srgbClr val="FFCC00"/>
                </a:buClr>
                <a:buSzTx/>
                <a:buFont typeface="Wingdings" pitchFamily="2" charset="2"/>
                <a:buNone/>
                <a:tabLst/>
                <a:defRPr/>
              </a:pPr>
              <a:r>
                <a:rPr kumimoji="0" lang="en-US" altLang="en-US" sz="90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entury Gothic" panose="020B0502020202020204" pitchFamily="34" charset="0"/>
                  <a:ea typeface="MS PGothic" pitchFamily="34" charset="-128"/>
                </a:rPr>
                <a:t>Doctrine Team</a:t>
              </a:r>
            </a:p>
            <a:p>
              <a:pPr marL="342900" marR="0" lvl="0" indent="-342900" algn="ctr" defTabSz="914400" eaLnBrk="0" fontAlgn="auto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>
                  <a:srgbClr val="FFCC00"/>
                </a:buClr>
                <a:buSzTx/>
                <a:buFont typeface="Wingdings" pitchFamily="2" charset="2"/>
                <a:buNone/>
                <a:tabLst/>
                <a:defRPr/>
              </a:pPr>
              <a:r>
                <a:rPr kumimoji="0" lang="en-US" altLang="en-US" sz="90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entury Gothic" panose="020B0502020202020204" pitchFamily="34" charset="0"/>
                  <a:ea typeface="MS PGothic" pitchFamily="34" charset="-128"/>
                </a:rPr>
                <a:t> </a:t>
              </a:r>
            </a:p>
          </p:txBody>
        </p:sp>
        <p:sp>
          <p:nvSpPr>
            <p:cNvPr id="24" name="_s10748972">
              <a:extLst>
                <a:ext uri="{FF2B5EF4-FFF2-40B4-BE49-F238E27FC236}">
                  <a16:creationId xmlns:a16="http://schemas.microsoft.com/office/drawing/2014/main" id="{DBFBBDCD-F2A3-4F08-8AB1-66E525A91F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10896" y="3458710"/>
              <a:ext cx="1290270" cy="363840"/>
            </a:xfrm>
            <a:prstGeom prst="roundRect">
              <a:avLst>
                <a:gd name="adj" fmla="val 16667"/>
              </a:avLst>
            </a:prstGeom>
            <a:solidFill>
              <a:schemeClr val="tx2">
                <a:lumMod val="40000"/>
                <a:lumOff val="6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tIns="0" rIns="0" bIns="0" anchor="ctr"/>
            <a:lstStyle>
              <a:lvl1pPr marL="342900" indent="-342900" eaLnBrk="0" hangingPunct="0">
                <a:spcBef>
                  <a:spcPct val="20000"/>
                </a:spcBef>
                <a:buClr>
                  <a:schemeClr val="tx1"/>
                </a:buClr>
                <a:buFont typeface="Wingdings" pitchFamily="2" charset="2"/>
                <a:buChar char="§"/>
                <a:defRPr sz="2400">
                  <a:solidFill>
                    <a:srgbClr val="FFFFFF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bg2"/>
                  </a:solidFill>
                  <a:effectDag name="">
                    <a:cont type="tree" name="">
                      <a:effect ref="fillLine"/>
                      <a:outerShdw dist="38100" dir="13500000" algn="br">
                        <a:srgbClr val="44607C"/>
                      </a:outerShdw>
                    </a:cont>
                    <a:cont type="tree" name="">
                      <a:effect ref="fillLine"/>
                      <a:outerShdw dist="38100" dir="2700000" algn="tl">
                        <a:srgbClr val="102131"/>
                      </a:outerShdw>
                    </a:cont>
                    <a:effect ref="fillLine"/>
                  </a:effectDag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SzPct val="100000"/>
                <a:buChar char="•"/>
                <a:defRPr sz="2400">
                  <a:solidFill>
                    <a:schemeClr val="bg2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SzPct val="100000"/>
                <a:buChar char="–"/>
                <a:defRPr sz="2000">
                  <a:solidFill>
                    <a:schemeClr val="bg2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2"/>
                </a:buClr>
                <a:buSzPct val="100000"/>
                <a:buChar char="–"/>
                <a:defRPr sz="2000">
                  <a:solidFill>
                    <a:schemeClr val="bg2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00000"/>
                <a:buChar char="–"/>
                <a:defRPr sz="2000">
                  <a:solidFill>
                    <a:schemeClr val="bg2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00000"/>
                <a:buChar char="–"/>
                <a:defRPr sz="2000">
                  <a:solidFill>
                    <a:schemeClr val="bg2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00000"/>
                <a:buChar char="–"/>
                <a:defRPr sz="2000">
                  <a:solidFill>
                    <a:schemeClr val="bg2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00000"/>
                <a:buChar char="–"/>
                <a:defRPr sz="2000">
                  <a:solidFill>
                    <a:schemeClr val="bg2"/>
                  </a:solidFill>
                  <a:latin typeface="Arial" charset="0"/>
                </a:defRPr>
              </a:lvl9pPr>
            </a:lstStyle>
            <a:p>
              <a:pPr marL="342900" marR="0" lvl="0" indent="-342900" algn="ctr" defTabSz="914400" eaLnBrk="0" fontAlgn="auto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>
                  <a:srgbClr val="FFCC00"/>
                </a:buClr>
                <a:buSzTx/>
                <a:buFont typeface="Wingdings" pitchFamily="2" charset="2"/>
                <a:buNone/>
                <a:tabLst/>
                <a:defRPr/>
              </a:pPr>
              <a:r>
                <a:rPr kumimoji="0" lang="en-US" altLang="en-US" sz="90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entury Gothic" panose="020B0502020202020204" pitchFamily="34" charset="0"/>
                  <a:ea typeface="MS PGothic" pitchFamily="34" charset="-128"/>
                </a:rPr>
                <a:t>Best Practices Service</a:t>
              </a:r>
            </a:p>
          </p:txBody>
        </p:sp>
        <p:sp>
          <p:nvSpPr>
            <p:cNvPr id="25" name="_s10748973">
              <a:extLst>
                <a:ext uri="{FF2B5EF4-FFF2-40B4-BE49-F238E27FC236}">
                  <a16:creationId xmlns:a16="http://schemas.microsoft.com/office/drawing/2014/main" id="{881D4D33-B43F-4540-AEED-DAA6427544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07337" y="3938677"/>
              <a:ext cx="1297391" cy="383261"/>
            </a:xfrm>
            <a:prstGeom prst="roundRect">
              <a:avLst>
                <a:gd name="adj" fmla="val 16667"/>
              </a:avLst>
            </a:prstGeom>
            <a:solidFill>
              <a:schemeClr val="tx2">
                <a:lumMod val="40000"/>
                <a:lumOff val="6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tIns="0" rIns="0" bIns="0" anchor="ctr"/>
            <a:lstStyle>
              <a:lvl1pPr marL="342900" indent="-342900" eaLnBrk="0" hangingPunct="0">
                <a:spcBef>
                  <a:spcPct val="20000"/>
                </a:spcBef>
                <a:buClr>
                  <a:schemeClr val="tx1"/>
                </a:buClr>
                <a:buFont typeface="Wingdings" pitchFamily="2" charset="2"/>
                <a:buChar char="§"/>
                <a:defRPr sz="2400">
                  <a:solidFill>
                    <a:srgbClr val="FFFFFF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bg2"/>
                  </a:solidFill>
                  <a:effectDag name="">
                    <a:cont type="tree" name="">
                      <a:effect ref="fillLine"/>
                      <a:outerShdw dist="38100" dir="13500000" algn="br">
                        <a:srgbClr val="44607C"/>
                      </a:outerShdw>
                    </a:cont>
                    <a:cont type="tree" name="">
                      <a:effect ref="fillLine"/>
                      <a:outerShdw dist="38100" dir="2700000" algn="tl">
                        <a:srgbClr val="102131"/>
                      </a:outerShdw>
                    </a:cont>
                    <a:effect ref="fillLine"/>
                  </a:effectDag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SzPct val="100000"/>
                <a:buChar char="•"/>
                <a:defRPr sz="2400">
                  <a:solidFill>
                    <a:schemeClr val="bg2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SzPct val="100000"/>
                <a:buChar char="–"/>
                <a:defRPr sz="2000">
                  <a:solidFill>
                    <a:schemeClr val="bg2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2"/>
                </a:buClr>
                <a:buSzPct val="100000"/>
                <a:buChar char="–"/>
                <a:defRPr sz="2000">
                  <a:solidFill>
                    <a:schemeClr val="bg2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00000"/>
                <a:buChar char="–"/>
                <a:defRPr sz="2000">
                  <a:solidFill>
                    <a:schemeClr val="bg2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00000"/>
                <a:buChar char="–"/>
                <a:defRPr sz="2000">
                  <a:solidFill>
                    <a:schemeClr val="bg2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00000"/>
                <a:buChar char="–"/>
                <a:defRPr sz="2000">
                  <a:solidFill>
                    <a:schemeClr val="bg2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00000"/>
                <a:buChar char="–"/>
                <a:defRPr sz="2000">
                  <a:solidFill>
                    <a:schemeClr val="bg2"/>
                  </a:solidFill>
                  <a:latin typeface="Arial" charset="0"/>
                </a:defRPr>
              </a:lvl9pPr>
            </a:lstStyle>
            <a:p>
              <a:pPr marL="342900" marR="0" lvl="0" indent="-342900" algn="ctr" defTabSz="914400" eaLnBrk="0" fontAlgn="auto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>
                  <a:srgbClr val="FFCC00"/>
                </a:buClr>
                <a:buSzTx/>
                <a:buFont typeface="Wingdings" pitchFamily="2" charset="2"/>
                <a:buNone/>
                <a:tabLst/>
                <a:defRPr/>
              </a:pPr>
              <a:r>
                <a:rPr kumimoji="0" lang="en-US" altLang="en-US" sz="90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entury Gothic" panose="020B0502020202020204" pitchFamily="34" charset="0"/>
                  <a:ea typeface="MS PGothic" pitchFamily="34" charset="-128"/>
                </a:rPr>
                <a:t>Integrated Training </a:t>
              </a:r>
            </a:p>
            <a:p>
              <a:pPr marL="342900" marR="0" lvl="0" indent="-342900" algn="ctr" defTabSz="914400" eaLnBrk="0" fontAlgn="auto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>
                  <a:srgbClr val="FFCC00"/>
                </a:buClr>
                <a:buSzTx/>
                <a:buFont typeface="Wingdings" pitchFamily="2" charset="2"/>
                <a:buNone/>
                <a:tabLst/>
                <a:defRPr/>
              </a:pPr>
              <a:r>
                <a:rPr kumimoji="0" lang="en-US" altLang="en-US" sz="90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entury Gothic" panose="020B0502020202020204" pitchFamily="34" charset="0"/>
                  <a:ea typeface="MS PGothic" pitchFamily="34" charset="-128"/>
                </a:rPr>
                <a:t>Service</a:t>
              </a:r>
            </a:p>
          </p:txBody>
        </p:sp>
        <p:sp>
          <p:nvSpPr>
            <p:cNvPr id="26" name="_s10748972">
              <a:extLst>
                <a:ext uri="{FF2B5EF4-FFF2-40B4-BE49-F238E27FC236}">
                  <a16:creationId xmlns:a16="http://schemas.microsoft.com/office/drawing/2014/main" id="{221CDC29-903E-430E-A4A7-A1848070A5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10896" y="5003409"/>
              <a:ext cx="1290270" cy="363840"/>
            </a:xfrm>
            <a:prstGeom prst="roundRect">
              <a:avLst>
                <a:gd name="adj" fmla="val 16667"/>
              </a:avLst>
            </a:prstGeom>
            <a:solidFill>
              <a:srgbClr val="DCE6F2">
                <a:alpha val="88000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tIns="0" rIns="0" bIns="0" anchor="ctr"/>
            <a:lstStyle>
              <a:lvl1pPr marL="342900" indent="-342900" eaLnBrk="0" hangingPunct="0">
                <a:spcBef>
                  <a:spcPct val="20000"/>
                </a:spcBef>
                <a:buClr>
                  <a:schemeClr val="tx1"/>
                </a:buClr>
                <a:buFont typeface="Wingdings" pitchFamily="2" charset="2"/>
                <a:buChar char="§"/>
                <a:defRPr sz="2400">
                  <a:solidFill>
                    <a:srgbClr val="FFFFFF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bg2"/>
                  </a:solidFill>
                  <a:effectDag name="">
                    <a:cont type="tree" name="">
                      <a:effect ref="fillLine"/>
                      <a:outerShdw dist="38100" dir="13500000" algn="br">
                        <a:srgbClr val="44607C"/>
                      </a:outerShdw>
                    </a:cont>
                    <a:cont type="tree" name="">
                      <a:effect ref="fillLine"/>
                      <a:outerShdw dist="38100" dir="2700000" algn="tl">
                        <a:srgbClr val="102131"/>
                      </a:outerShdw>
                    </a:cont>
                    <a:effect ref="fillLine"/>
                  </a:effectDag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SzPct val="100000"/>
                <a:buChar char="•"/>
                <a:defRPr sz="2400">
                  <a:solidFill>
                    <a:schemeClr val="bg2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SzPct val="100000"/>
                <a:buChar char="–"/>
                <a:defRPr sz="2000">
                  <a:solidFill>
                    <a:schemeClr val="bg2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2"/>
                </a:buClr>
                <a:buSzPct val="100000"/>
                <a:buChar char="–"/>
                <a:defRPr sz="2000">
                  <a:solidFill>
                    <a:schemeClr val="bg2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00000"/>
                <a:buChar char="–"/>
                <a:defRPr sz="2000">
                  <a:solidFill>
                    <a:schemeClr val="bg2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00000"/>
                <a:buChar char="–"/>
                <a:defRPr sz="2000">
                  <a:solidFill>
                    <a:schemeClr val="bg2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00000"/>
                <a:buChar char="–"/>
                <a:defRPr sz="2000">
                  <a:solidFill>
                    <a:schemeClr val="bg2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00000"/>
                <a:buChar char="–"/>
                <a:defRPr sz="2000">
                  <a:solidFill>
                    <a:schemeClr val="bg2"/>
                  </a:solidFill>
                  <a:latin typeface="Arial" charset="0"/>
                </a:defRPr>
              </a:lvl9pPr>
            </a:lstStyle>
            <a:p>
              <a:pPr marL="342900" marR="0" lvl="0" indent="-342900" algn="ctr" defTabSz="914400" eaLnBrk="0" fontAlgn="auto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>
                  <a:srgbClr val="FFCC00"/>
                </a:buClr>
                <a:buSzTx/>
                <a:buFont typeface="Wingdings" pitchFamily="2" charset="2"/>
                <a:buNone/>
                <a:tabLst/>
                <a:defRPr/>
              </a:pPr>
              <a:r>
                <a:rPr kumimoji="0" lang="en-US" altLang="en-US" sz="90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entury Gothic" panose="020B0502020202020204" pitchFamily="34" charset="0"/>
                  <a:ea typeface="MS PGothic" pitchFamily="34" charset="-128"/>
                </a:rPr>
                <a:t>Partnerships</a:t>
              </a:r>
            </a:p>
            <a:p>
              <a:pPr marL="342900" marR="0" lvl="0" indent="-342900" algn="ctr" defTabSz="914400" eaLnBrk="0" fontAlgn="auto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>
                  <a:srgbClr val="FFCC00"/>
                </a:buClr>
                <a:buSzTx/>
                <a:buFont typeface="Wingdings" pitchFamily="2" charset="2"/>
                <a:buNone/>
                <a:tabLst/>
                <a:defRPr/>
              </a:pPr>
              <a:r>
                <a:rPr kumimoji="0" lang="en-US" altLang="en-US" sz="90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entury Gothic" panose="020B0502020202020204" pitchFamily="34" charset="0"/>
                  <a:ea typeface="MS PGothic" pitchFamily="34" charset="-128"/>
                </a:rPr>
                <a:t>Team</a:t>
              </a:r>
            </a:p>
          </p:txBody>
        </p:sp>
        <p:sp>
          <p:nvSpPr>
            <p:cNvPr id="27" name="_s10748973">
              <a:extLst>
                <a:ext uri="{FF2B5EF4-FFF2-40B4-BE49-F238E27FC236}">
                  <a16:creationId xmlns:a16="http://schemas.microsoft.com/office/drawing/2014/main" id="{11FCE40E-D65E-48A3-B90D-916CCB8FFF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07337" y="4497692"/>
              <a:ext cx="1297391" cy="383261"/>
            </a:xfrm>
            <a:prstGeom prst="roundRect">
              <a:avLst>
                <a:gd name="adj" fmla="val 16667"/>
              </a:avLst>
            </a:prstGeom>
            <a:solidFill>
              <a:srgbClr val="DCE6F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tIns="0" rIns="0" bIns="0" anchor="ctr"/>
            <a:lstStyle>
              <a:lvl1pPr marL="342900" indent="-342900" eaLnBrk="0" hangingPunct="0">
                <a:spcBef>
                  <a:spcPct val="20000"/>
                </a:spcBef>
                <a:buClr>
                  <a:schemeClr val="tx1"/>
                </a:buClr>
                <a:buFont typeface="Wingdings" pitchFamily="2" charset="2"/>
                <a:buChar char="§"/>
                <a:defRPr sz="2400">
                  <a:solidFill>
                    <a:srgbClr val="FFFFFF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bg2"/>
                  </a:solidFill>
                  <a:effectDag name="">
                    <a:cont type="tree" name="">
                      <a:effect ref="fillLine"/>
                      <a:outerShdw dist="38100" dir="13500000" algn="br">
                        <a:srgbClr val="44607C"/>
                      </a:outerShdw>
                    </a:cont>
                    <a:cont type="tree" name="">
                      <a:effect ref="fillLine"/>
                      <a:outerShdw dist="38100" dir="2700000" algn="tl">
                        <a:srgbClr val="102131"/>
                      </a:outerShdw>
                    </a:cont>
                    <a:effect ref="fillLine"/>
                  </a:effectDag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SzPct val="100000"/>
                <a:buChar char="•"/>
                <a:defRPr sz="2400">
                  <a:solidFill>
                    <a:schemeClr val="bg2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SzPct val="100000"/>
                <a:buChar char="–"/>
                <a:defRPr sz="2000">
                  <a:solidFill>
                    <a:schemeClr val="bg2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2"/>
                </a:buClr>
                <a:buSzPct val="100000"/>
                <a:buChar char="–"/>
                <a:defRPr sz="2000">
                  <a:solidFill>
                    <a:schemeClr val="bg2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00000"/>
                <a:buChar char="–"/>
                <a:defRPr sz="2000">
                  <a:solidFill>
                    <a:schemeClr val="bg2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00000"/>
                <a:buChar char="–"/>
                <a:defRPr sz="2000">
                  <a:solidFill>
                    <a:schemeClr val="bg2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00000"/>
                <a:buChar char="–"/>
                <a:defRPr sz="2000">
                  <a:solidFill>
                    <a:schemeClr val="bg2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00000"/>
                <a:buChar char="–"/>
                <a:defRPr sz="2000">
                  <a:solidFill>
                    <a:schemeClr val="bg2"/>
                  </a:solidFill>
                  <a:latin typeface="Arial" charset="0"/>
                </a:defRPr>
              </a:lvl9pPr>
            </a:lstStyle>
            <a:p>
              <a:pPr marL="342900" marR="0" lvl="0" indent="-342900" algn="ctr" defTabSz="914400" eaLnBrk="0" fontAlgn="auto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>
                  <a:srgbClr val="FFCC00"/>
                </a:buClr>
                <a:buSzTx/>
                <a:buFont typeface="Wingdings" pitchFamily="2" charset="2"/>
                <a:buNone/>
                <a:tabLst/>
                <a:defRPr/>
              </a:pPr>
              <a:r>
                <a:rPr kumimoji="0" lang="en-US" altLang="en-US" sz="90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entury Gothic" panose="020B0502020202020204" pitchFamily="34" charset="0"/>
                  <a:ea typeface="MS PGothic" pitchFamily="34" charset="-128"/>
                </a:rPr>
                <a:t>Evaluation</a:t>
              </a:r>
            </a:p>
            <a:p>
              <a:pPr marL="342900" marR="0" lvl="0" indent="-342900" algn="ctr" defTabSz="914400" eaLnBrk="0" fontAlgn="auto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>
                  <a:srgbClr val="FFCC00"/>
                </a:buClr>
                <a:buSzTx/>
                <a:buFont typeface="Wingdings" pitchFamily="2" charset="2"/>
                <a:buNone/>
                <a:tabLst/>
                <a:defRPr/>
              </a:pPr>
              <a:r>
                <a:rPr kumimoji="0" lang="en-US" altLang="en-US" sz="90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entury Gothic" panose="020B0502020202020204" pitchFamily="34" charset="0"/>
                  <a:ea typeface="MS PGothic" pitchFamily="34" charset="-128"/>
                </a:rPr>
                <a:t>Team</a:t>
              </a:r>
            </a:p>
          </p:txBody>
        </p:sp>
        <p:sp>
          <p:nvSpPr>
            <p:cNvPr id="28" name="AutoShape 62">
              <a:extLst>
                <a:ext uri="{FF2B5EF4-FFF2-40B4-BE49-F238E27FC236}">
                  <a16:creationId xmlns:a16="http://schemas.microsoft.com/office/drawing/2014/main" id="{3079E6E4-8B25-4E21-9D76-4810A2BDAD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29408" y="5510403"/>
              <a:ext cx="1253245" cy="522064"/>
            </a:xfrm>
            <a:prstGeom prst="roundRect">
              <a:avLst>
                <a:gd name="adj" fmla="val 16667"/>
              </a:avLst>
            </a:prstGeom>
            <a:solidFill>
              <a:srgbClr val="DCE6F2">
                <a:alpha val="88000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tIns="0" rIns="0" bIns="0" anchor="ctr"/>
            <a:lstStyle>
              <a:lvl1pPr marL="342900" indent="-342900" eaLnBrk="0" hangingPunct="0">
                <a:spcBef>
                  <a:spcPct val="20000"/>
                </a:spcBef>
                <a:buClr>
                  <a:srgbClr val="FFFF00"/>
                </a:buClr>
                <a:buSzPct val="100000"/>
                <a:buChar char="•"/>
                <a:defRPr sz="2800" b="1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FFFF00"/>
                </a:buClr>
                <a:buSzPct val="75000"/>
                <a:buChar char="–"/>
                <a:defRPr sz="2400" b="1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rgbClr val="FFFF00"/>
                </a:buClr>
                <a:buSzPct val="100000"/>
                <a:buChar char="•"/>
                <a:defRPr sz="2000" b="1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rgbClr val="FFFF00"/>
                </a:buClr>
                <a:buSzPct val="100000"/>
                <a:buChar char="–"/>
                <a:defRPr sz="2000" b="1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rgbClr val="FFFF00"/>
                </a:buClr>
                <a:buSzPct val="100000"/>
                <a:buChar char="–"/>
                <a:defRPr sz="2000" b="1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FF00"/>
                </a:buClr>
                <a:buSzPct val="100000"/>
                <a:buChar char="–"/>
                <a:defRPr sz="2000" b="1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FF00"/>
                </a:buClr>
                <a:buSzPct val="100000"/>
                <a:buChar char="–"/>
                <a:defRPr sz="2000" b="1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FF00"/>
                </a:buClr>
                <a:buSzPct val="100000"/>
                <a:buChar char="–"/>
                <a:defRPr sz="2000" b="1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FF00"/>
                </a:buClr>
                <a:buSzPct val="100000"/>
                <a:buChar char="–"/>
                <a:defRPr sz="2000" b="1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marL="342900" marR="0" lvl="0" indent="-342900" algn="ctr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CC00"/>
                </a:buClr>
                <a:buSzTx/>
                <a:buFont typeface="ＭＳ Ｐゴシック" pitchFamily="34" charset="-128"/>
                <a:buNone/>
                <a:tabLst/>
                <a:defRPr/>
              </a:pPr>
              <a:r>
                <a:rPr lang="en-US" altLang="en-US" sz="900" b="0" kern="0" dirty="0">
                  <a:latin typeface="Century Gothic" panose="020B0502020202020204" pitchFamily="34" charset="0"/>
                  <a:ea typeface="MS PGothic" pitchFamily="34" charset="-128"/>
                  <a:cs typeface="+mn-cs"/>
                </a:rPr>
                <a:t>Strategic</a:t>
              </a:r>
            </a:p>
            <a:p>
              <a:pPr marL="342900" marR="0" lvl="0" indent="-342900" algn="ctr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CC00"/>
                </a:buClr>
                <a:buSzTx/>
                <a:buFont typeface="ＭＳ Ｐゴシック" pitchFamily="34" charset="-128"/>
                <a:buNone/>
                <a:tabLst/>
                <a:defRPr/>
              </a:pPr>
              <a:r>
                <a:rPr lang="en-US" altLang="en-US" sz="900" b="0" kern="0" dirty="0">
                  <a:latin typeface="Century Gothic" panose="020B0502020202020204" pitchFamily="34" charset="0"/>
                  <a:ea typeface="MS PGothic" pitchFamily="34" charset="-128"/>
                  <a:cs typeface="+mn-cs"/>
                </a:rPr>
                <a:t>Force Generation &amp;</a:t>
              </a:r>
            </a:p>
            <a:p>
              <a:pPr marL="342900" marR="0" lvl="0" indent="-342900" algn="ctr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CC00"/>
                </a:buClr>
                <a:buSzTx/>
                <a:buFont typeface="ＭＳ Ｐゴシック" pitchFamily="34" charset="-128"/>
                <a:buNone/>
                <a:tabLst/>
                <a:defRPr/>
              </a:pPr>
              <a:r>
                <a:rPr lang="en-US" altLang="en-US" sz="900" b="0" kern="0" dirty="0">
                  <a:latin typeface="Century Gothic" panose="020B0502020202020204" pitchFamily="34" charset="0"/>
                  <a:ea typeface="MS PGothic" pitchFamily="34" charset="-128"/>
                  <a:cs typeface="+mn-cs"/>
                </a:rPr>
                <a:t>Capabilities Planning</a:t>
              </a:r>
            </a:p>
          </p:txBody>
        </p:sp>
        <p:cxnSp>
          <p:nvCxnSpPr>
            <p:cNvPr id="29" name="Connector: Elbow 28">
              <a:extLst>
                <a:ext uri="{FF2B5EF4-FFF2-40B4-BE49-F238E27FC236}">
                  <a16:creationId xmlns:a16="http://schemas.microsoft.com/office/drawing/2014/main" id="{76574C71-5E3A-48AB-9D58-03087AB10257}"/>
                </a:ext>
              </a:extLst>
            </p:cNvPr>
            <p:cNvCxnSpPr>
              <a:cxnSpLocks/>
              <a:stCxn id="26" idx="1"/>
              <a:endCxn id="28" idx="1"/>
            </p:cNvCxnSpPr>
            <p:nvPr/>
          </p:nvCxnSpPr>
          <p:spPr bwMode="auto">
            <a:xfrm rot="10800000" flipH="1" flipV="1">
              <a:off x="6610895" y="5185329"/>
              <a:ext cx="18512" cy="586106"/>
            </a:xfrm>
            <a:prstGeom prst="bentConnector3">
              <a:avLst>
                <a:gd name="adj1" fmla="val -1006561"/>
              </a:avLst>
            </a:prstGeom>
            <a:noFill/>
            <a:ln w="12700">
              <a:solidFill>
                <a:srgbClr val="00206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1" name="Connector: Elbow 30">
              <a:extLst>
                <a:ext uri="{FF2B5EF4-FFF2-40B4-BE49-F238E27FC236}">
                  <a16:creationId xmlns:a16="http://schemas.microsoft.com/office/drawing/2014/main" id="{85E50124-312E-47F4-9442-220CC8572783}"/>
                </a:ext>
              </a:extLst>
            </p:cNvPr>
            <p:cNvCxnSpPr>
              <a:cxnSpLocks/>
              <a:stCxn id="15" idx="0"/>
              <a:endCxn id="17" idx="0"/>
            </p:cNvCxnSpPr>
            <p:nvPr/>
          </p:nvCxnSpPr>
          <p:spPr bwMode="auto">
            <a:xfrm rot="5400000" flipH="1" flipV="1">
              <a:off x="5314722" y="757073"/>
              <a:ext cx="10358" cy="3941127"/>
            </a:xfrm>
            <a:prstGeom prst="bentConnector3">
              <a:avLst>
                <a:gd name="adj1" fmla="val 1800000"/>
              </a:avLst>
            </a:prstGeom>
            <a:noFill/>
            <a:ln w="28575">
              <a:solidFill>
                <a:srgbClr val="00206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06C33C1B-31A7-435F-AAB8-D0D3B5CDB1C1}"/>
                </a:ext>
              </a:extLst>
            </p:cNvPr>
            <p:cNvGrpSpPr/>
            <p:nvPr/>
          </p:nvGrpSpPr>
          <p:grpSpPr>
            <a:xfrm>
              <a:off x="1031640" y="3202237"/>
              <a:ext cx="1508568" cy="2787112"/>
              <a:chOff x="278566" y="1994256"/>
              <a:chExt cx="1918495" cy="3633797"/>
            </a:xfrm>
            <a:solidFill>
              <a:schemeClr val="bg1">
                <a:lumMod val="95000"/>
              </a:schemeClr>
            </a:solidFill>
          </p:grpSpPr>
          <p:sp>
            <p:nvSpPr>
              <p:cNvPr id="34" name="_s10748954">
                <a:extLst>
                  <a:ext uri="{FF2B5EF4-FFF2-40B4-BE49-F238E27FC236}">
                    <a16:creationId xmlns:a16="http://schemas.microsoft.com/office/drawing/2014/main" id="{32701BA4-EF65-4C3C-99E5-8458D02491D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8566" y="1994256"/>
                <a:ext cx="1918495" cy="3633797"/>
              </a:xfrm>
              <a:prstGeom prst="roundRect">
                <a:avLst>
                  <a:gd name="adj" fmla="val 0"/>
                </a:avLst>
              </a:prstGeom>
              <a:grpFill/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wrap="none" lIns="0" tIns="0" rIns="0" bIns="0" anchor="t"/>
              <a:lstStyle>
                <a:lvl1pPr eaLnBrk="0" hangingPunct="0">
                  <a:spcBef>
                    <a:spcPct val="20000"/>
                  </a:spcBef>
                  <a:buClr>
                    <a:schemeClr val="tx1"/>
                  </a:buClr>
                  <a:buFont typeface="Wingdings" pitchFamily="2" charset="2"/>
                  <a:buChar char="§"/>
                  <a:defRPr sz="2400">
                    <a:solidFill>
                      <a:srgbClr val="FFFFFF"/>
                    </a:solidFill>
                    <a:latin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400">
                    <a:solidFill>
                      <a:srgbClr val="00FFFF"/>
                    </a:solidFill>
                    <a:effectDag name="">
                      <a:cont type="tree" name="">
                        <a:effect ref="fillLine"/>
                        <a:outerShdw dist="38100" dir="13500000" algn="br">
                          <a:srgbClr val="55FFFF"/>
                        </a:outerShdw>
                      </a:cont>
                      <a:cont type="tree" name="">
                        <a:effect ref="fillLine"/>
                        <a:outerShdw dist="38100" dir="2700000" algn="tl">
                          <a:srgbClr val="009999"/>
                        </a:outerShdw>
                      </a:cont>
                      <a:effect ref="fillLine"/>
                    </a:effectDag>
                    <a:latin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SzPct val="100000"/>
                  <a:buChar char="•"/>
                  <a:defRPr sz="2400">
                    <a:solidFill>
                      <a:schemeClr val="bg2"/>
                    </a:solidFill>
                    <a:latin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SzPct val="100000"/>
                  <a:buChar char="–"/>
                  <a:defRPr sz="2000">
                    <a:solidFill>
                      <a:schemeClr val="bg2"/>
                    </a:solidFill>
                    <a:latin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2"/>
                  </a:buClr>
                  <a:buSzPct val="100000"/>
                  <a:buChar char="–"/>
                  <a:defRPr sz="2000">
                    <a:solidFill>
                      <a:schemeClr val="bg2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100000"/>
                  <a:buChar char="–"/>
                  <a:defRPr sz="2000">
                    <a:solidFill>
                      <a:schemeClr val="bg2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100000"/>
                  <a:buChar char="–"/>
                  <a:defRPr sz="2000">
                    <a:solidFill>
                      <a:schemeClr val="bg2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100000"/>
                  <a:buChar char="–"/>
                  <a:defRPr sz="2000">
                    <a:solidFill>
                      <a:schemeClr val="bg2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100000"/>
                  <a:buChar char="–"/>
                  <a:defRPr sz="2000">
                    <a:solidFill>
                      <a:schemeClr val="bg2"/>
                    </a:solidFill>
                    <a:latin typeface="Arial" charset="0"/>
                  </a:defRPr>
                </a:lvl9pPr>
              </a:lstStyle>
              <a:p>
                <a:pPr marL="0" marR="0" lvl="0" indent="0" algn="ctr" defTabSz="914400" eaLnBrk="1" fontAlgn="auto" latinLnBrk="0" hangingPunct="1">
                  <a:lnSpc>
                    <a:spcPct val="15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6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MS PGothic" pitchFamily="34" charset="-128"/>
                  </a:rPr>
                  <a:t>OUSG </a:t>
                </a:r>
                <a:r>
                  <a:rPr lang="fr-FR" altLang="en-US" sz="1600" b="1" kern="0" noProof="0" dirty="0">
                    <a:solidFill>
                      <a:schemeClr val="tx1"/>
                    </a:solidFill>
                    <a:latin typeface="Century Gothic" panose="020B0502020202020204" pitchFamily="34" charset="0"/>
                    <a:ea typeface="MS PGothic" pitchFamily="34" charset="-128"/>
                  </a:rPr>
                  <a:t>D</a:t>
                </a:r>
                <a:r>
                  <a:rPr lang="fr-FR" altLang="en-US" sz="1600" b="1" kern="0" dirty="0">
                    <a:solidFill>
                      <a:schemeClr val="tx1"/>
                    </a:solidFill>
                    <a:latin typeface="Century Gothic" panose="020B0502020202020204" pitchFamily="34" charset="0"/>
                    <a:ea typeface="MS PGothic" pitchFamily="34" charset="-128"/>
                  </a:rPr>
                  <a:t>PO</a:t>
                </a:r>
                <a:endParaRPr kumimoji="0" lang="en-US" altLang="en-US" sz="1600" b="1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entury Gothic" panose="020B0502020202020204" pitchFamily="34" charset="0"/>
                  <a:ea typeface="MS PGothic" pitchFamily="34" charset="-128"/>
                </a:endParaRPr>
              </a:p>
            </p:txBody>
          </p:sp>
          <p:sp>
            <p:nvSpPr>
              <p:cNvPr id="35" name="_s10748963">
                <a:extLst>
                  <a:ext uri="{FF2B5EF4-FFF2-40B4-BE49-F238E27FC236}">
                    <a16:creationId xmlns:a16="http://schemas.microsoft.com/office/drawing/2014/main" id="{BAD6C65E-56D3-4B52-AA8F-6BDC2B54BF8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9133" y="2536895"/>
                <a:ext cx="1737360" cy="640080"/>
              </a:xfrm>
              <a:prstGeom prst="roundRect">
                <a:avLst>
                  <a:gd name="adj" fmla="val 16667"/>
                </a:avLst>
              </a:prstGeom>
              <a:grpFill/>
              <a:ln>
                <a:headEnd/>
                <a:tailEnd/>
              </a:ln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wrap="none" lIns="0" tIns="0" rIns="0" bIns="0" anchor="ctr"/>
              <a:lstStyle>
                <a:lvl1pPr eaLnBrk="0" hangingPunct="0">
                  <a:spcBef>
                    <a:spcPct val="20000"/>
                  </a:spcBef>
                  <a:buClr>
                    <a:schemeClr val="tx1"/>
                  </a:buClr>
                  <a:buFont typeface="Wingdings" pitchFamily="2" charset="2"/>
                  <a:buChar char="§"/>
                  <a:defRPr sz="2400">
                    <a:solidFill>
                      <a:srgbClr val="FFFFFF"/>
                    </a:solidFill>
                    <a:latin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400">
                    <a:solidFill>
                      <a:srgbClr val="00FFFF"/>
                    </a:solidFill>
                    <a:effectDag name="">
                      <a:cont type="tree" name="">
                        <a:effect ref="fillLine"/>
                        <a:outerShdw dist="38100" dir="13500000" algn="br">
                          <a:srgbClr val="55FFFF"/>
                        </a:outerShdw>
                      </a:cont>
                      <a:cont type="tree" name="">
                        <a:effect ref="fillLine"/>
                        <a:outerShdw dist="38100" dir="2700000" algn="tl">
                          <a:srgbClr val="009999"/>
                        </a:outerShdw>
                      </a:cont>
                      <a:effect ref="fillLine"/>
                    </a:effectDag>
                    <a:latin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SzPct val="100000"/>
                  <a:buChar char="•"/>
                  <a:defRPr sz="2400">
                    <a:solidFill>
                      <a:schemeClr val="bg2"/>
                    </a:solidFill>
                    <a:latin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SzPct val="100000"/>
                  <a:buChar char="–"/>
                  <a:defRPr sz="2000">
                    <a:solidFill>
                      <a:schemeClr val="bg2"/>
                    </a:solidFill>
                    <a:latin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2"/>
                  </a:buClr>
                  <a:buSzPct val="100000"/>
                  <a:buChar char="–"/>
                  <a:defRPr sz="2000">
                    <a:solidFill>
                      <a:schemeClr val="bg2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100000"/>
                  <a:buChar char="–"/>
                  <a:defRPr sz="2000">
                    <a:solidFill>
                      <a:schemeClr val="bg2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100000"/>
                  <a:buChar char="–"/>
                  <a:defRPr sz="2000">
                    <a:solidFill>
                      <a:schemeClr val="bg2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100000"/>
                  <a:buChar char="–"/>
                  <a:defRPr sz="2000">
                    <a:solidFill>
                      <a:schemeClr val="bg2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100000"/>
                  <a:buChar char="–"/>
                  <a:defRPr sz="2000">
                    <a:solidFill>
                      <a:schemeClr val="bg2"/>
                    </a:solidFill>
                    <a:latin typeface="Arial" charset="0"/>
                  </a:defRPr>
                </a:lvl9pPr>
              </a:lstStyle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altLang="en-US" sz="1050" b="1" kern="0" noProof="0" dirty="0">
                    <a:solidFill>
                      <a:schemeClr val="tx1"/>
                    </a:solidFill>
                    <a:latin typeface="Century Gothic" panose="020B0502020202020204" pitchFamily="34" charset="0"/>
                    <a:ea typeface="MS PGothic" pitchFamily="34" charset="-128"/>
                  </a:rPr>
                  <a:t>Integrated</a:t>
                </a:r>
              </a:p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050" b="1" i="0" u="none" strike="noStrike" kern="0" cap="none" spc="0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MS PGothic" pitchFamily="34" charset="-128"/>
                  </a:rPr>
                  <a:t>Operational</a:t>
                </a:r>
                <a:r>
                  <a:rPr kumimoji="0" lang="en-US" altLang="en-US" sz="1050" b="1" i="0" u="none" strike="noStrike" kern="0" cap="none" spc="0" normalizeH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MS PGothic" pitchFamily="34" charset="-128"/>
                  </a:rPr>
                  <a:t> Teams</a:t>
                </a:r>
                <a:endParaRPr kumimoji="0" lang="en-US" altLang="en-US" sz="1050" b="1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entury Gothic" panose="020B0502020202020204" pitchFamily="34" charset="0"/>
                  <a:ea typeface="MS PGothic" pitchFamily="34" charset="-128"/>
                </a:endParaRPr>
              </a:p>
            </p:txBody>
          </p:sp>
          <p:sp>
            <p:nvSpPr>
              <p:cNvPr id="36" name="_s10748964">
                <a:extLst>
                  <a:ext uri="{FF2B5EF4-FFF2-40B4-BE49-F238E27FC236}">
                    <a16:creationId xmlns:a16="http://schemas.microsoft.com/office/drawing/2014/main" id="{9B51ADA6-7E51-4E1A-8E5F-41EB2ADACA6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9133" y="3305392"/>
                <a:ext cx="1737360" cy="640080"/>
              </a:xfrm>
              <a:prstGeom prst="roundRect">
                <a:avLst>
                  <a:gd name="adj" fmla="val 16667"/>
                </a:avLst>
              </a:prstGeom>
              <a:grpFill/>
              <a:ln>
                <a:headEnd/>
                <a:tailEnd/>
              </a:ln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wrap="none" lIns="0" tIns="0" rIns="0" bIns="0" anchor="ctr"/>
              <a:lstStyle>
                <a:lvl1pPr eaLnBrk="0" hangingPunct="0">
                  <a:spcBef>
                    <a:spcPct val="20000"/>
                  </a:spcBef>
                  <a:buClr>
                    <a:schemeClr val="tx1"/>
                  </a:buClr>
                  <a:buFont typeface="Wingdings" pitchFamily="2" charset="2"/>
                  <a:buChar char="§"/>
                  <a:defRPr sz="2400">
                    <a:solidFill>
                      <a:srgbClr val="FFFFFF"/>
                    </a:solidFill>
                    <a:latin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400">
                    <a:solidFill>
                      <a:srgbClr val="00FFFF"/>
                    </a:solidFill>
                    <a:effectDag name="">
                      <a:cont type="tree" name="">
                        <a:effect ref="fillLine"/>
                        <a:outerShdw dist="38100" dir="13500000" algn="br">
                          <a:srgbClr val="55FFFF"/>
                        </a:outerShdw>
                      </a:cont>
                      <a:cont type="tree" name="">
                        <a:effect ref="fillLine"/>
                        <a:outerShdw dist="38100" dir="2700000" algn="tl">
                          <a:srgbClr val="009999"/>
                        </a:outerShdw>
                      </a:cont>
                      <a:effect ref="fillLine"/>
                    </a:effectDag>
                    <a:latin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SzPct val="100000"/>
                  <a:buChar char="•"/>
                  <a:defRPr sz="2400">
                    <a:solidFill>
                      <a:schemeClr val="bg2"/>
                    </a:solidFill>
                    <a:latin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SzPct val="100000"/>
                  <a:buChar char="–"/>
                  <a:defRPr sz="2000">
                    <a:solidFill>
                      <a:schemeClr val="bg2"/>
                    </a:solidFill>
                    <a:latin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2"/>
                  </a:buClr>
                  <a:buSzPct val="100000"/>
                  <a:buChar char="–"/>
                  <a:defRPr sz="2000">
                    <a:solidFill>
                      <a:schemeClr val="bg2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100000"/>
                  <a:buChar char="–"/>
                  <a:defRPr sz="2000">
                    <a:solidFill>
                      <a:schemeClr val="bg2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100000"/>
                  <a:buChar char="–"/>
                  <a:defRPr sz="2000">
                    <a:solidFill>
                      <a:schemeClr val="bg2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100000"/>
                  <a:buChar char="–"/>
                  <a:defRPr sz="2000">
                    <a:solidFill>
                      <a:schemeClr val="bg2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100000"/>
                  <a:buChar char="–"/>
                  <a:defRPr sz="2000">
                    <a:solidFill>
                      <a:schemeClr val="bg2"/>
                    </a:solidFill>
                    <a:latin typeface="Arial" charset="0"/>
                  </a:defRPr>
                </a:lvl9pPr>
              </a:lstStyle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05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MS PGothic" pitchFamily="34" charset="-128"/>
                  </a:rPr>
                  <a:t>Peacekeeping </a:t>
                </a:r>
                <a:br>
                  <a:rPr kumimoji="0" lang="en-US" altLang="en-US" sz="105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MS PGothic" pitchFamily="34" charset="-128"/>
                  </a:rPr>
                </a:br>
                <a:r>
                  <a:rPr kumimoji="0" lang="en-US" altLang="en-US" sz="105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MS PGothic" pitchFamily="34" charset="-128"/>
                  </a:rPr>
                  <a:t>Strategic Partnership</a:t>
                </a:r>
              </a:p>
            </p:txBody>
          </p:sp>
          <p:sp>
            <p:nvSpPr>
              <p:cNvPr id="37" name="_s10748969">
                <a:extLst>
                  <a:ext uri="{FF2B5EF4-FFF2-40B4-BE49-F238E27FC236}">
                    <a16:creationId xmlns:a16="http://schemas.microsoft.com/office/drawing/2014/main" id="{BF8EA43A-D947-4608-ACEA-7FCD8206003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9133" y="4073889"/>
                <a:ext cx="1737360" cy="640080"/>
              </a:xfrm>
              <a:prstGeom prst="roundRect">
                <a:avLst>
                  <a:gd name="adj" fmla="val 16667"/>
                </a:avLst>
              </a:prstGeom>
              <a:grpFill/>
              <a:ln>
                <a:headEnd/>
                <a:tailEnd/>
              </a:ln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wrap="none" lIns="0" tIns="0" rIns="0" bIns="0" anchor="ctr"/>
              <a:lstStyle>
                <a:lvl1pPr marL="342900" indent="-342900" eaLnBrk="0" hangingPunct="0">
                  <a:spcBef>
                    <a:spcPct val="20000"/>
                  </a:spcBef>
                  <a:buClr>
                    <a:schemeClr val="tx1"/>
                  </a:buClr>
                  <a:buFont typeface="Wingdings" pitchFamily="2" charset="2"/>
                  <a:buChar char="§"/>
                  <a:defRPr sz="2400">
                    <a:solidFill>
                      <a:srgbClr val="FFFFFF"/>
                    </a:solidFill>
                    <a:latin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400">
                    <a:solidFill>
                      <a:srgbClr val="00FFFF"/>
                    </a:solidFill>
                    <a:effectDag name="">
                      <a:cont type="tree" name="">
                        <a:effect ref="fillLine"/>
                        <a:outerShdw dist="38100" dir="13500000" algn="br">
                          <a:srgbClr val="55FFFF"/>
                        </a:outerShdw>
                      </a:cont>
                      <a:cont type="tree" name="">
                        <a:effect ref="fillLine"/>
                        <a:outerShdw dist="38100" dir="2700000" algn="tl">
                          <a:srgbClr val="009999"/>
                        </a:outerShdw>
                      </a:cont>
                      <a:effect ref="fillLine"/>
                    </a:effectDag>
                    <a:latin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SzPct val="100000"/>
                  <a:buChar char="•"/>
                  <a:defRPr sz="2400">
                    <a:solidFill>
                      <a:schemeClr val="bg2"/>
                    </a:solidFill>
                    <a:latin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SzPct val="100000"/>
                  <a:buChar char="–"/>
                  <a:defRPr sz="2000">
                    <a:solidFill>
                      <a:schemeClr val="bg2"/>
                    </a:solidFill>
                    <a:latin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2"/>
                  </a:buClr>
                  <a:buSzPct val="100000"/>
                  <a:buChar char="–"/>
                  <a:defRPr sz="2000">
                    <a:solidFill>
                      <a:schemeClr val="bg2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100000"/>
                  <a:buChar char="–"/>
                  <a:defRPr sz="2000">
                    <a:solidFill>
                      <a:schemeClr val="bg2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100000"/>
                  <a:buChar char="–"/>
                  <a:defRPr sz="2000">
                    <a:solidFill>
                      <a:schemeClr val="bg2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100000"/>
                  <a:buChar char="–"/>
                  <a:defRPr sz="2000">
                    <a:solidFill>
                      <a:schemeClr val="bg2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100000"/>
                  <a:buChar char="–"/>
                  <a:defRPr sz="2000">
                    <a:solidFill>
                      <a:schemeClr val="bg2"/>
                    </a:solidFill>
                    <a:latin typeface="Arial" charset="0"/>
                  </a:defRPr>
                </a:lvl9pPr>
              </a:lstStyle>
              <a:p>
                <a:pPr marL="342900" marR="0" lvl="0" indent="-342900" algn="ctr" defTabSz="914400" eaLnBrk="0" fontAlgn="auto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FFCC00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US" altLang="en-US" sz="1050" b="1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entury Gothic" panose="020B0502020202020204" pitchFamily="34" charset="0"/>
                  <a:ea typeface="MS PGothic" pitchFamily="34" charset="-128"/>
                </a:endParaRPr>
              </a:p>
              <a:p>
                <a:pPr marL="342900" marR="0" lvl="0" indent="-342900" algn="ctr" defTabSz="914400" eaLnBrk="0" fontAlgn="auto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FFCC00"/>
                  </a:buClr>
                  <a:buSzTx/>
                  <a:buFont typeface="Wingdings" pitchFamily="2" charset="2"/>
                  <a:buNone/>
                  <a:tabLst/>
                  <a:defRPr/>
                </a:pPr>
                <a:r>
                  <a:rPr kumimoji="0" lang="en-US" altLang="en-US" sz="105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MS PGothic" pitchFamily="34" charset="-128"/>
                  </a:rPr>
                  <a:t>Integrated </a:t>
                </a:r>
                <a:r>
                  <a:rPr lang="en-US" altLang="en-US" sz="1050" b="1" kern="0" dirty="0">
                    <a:solidFill>
                      <a:schemeClr val="tx1"/>
                    </a:solidFill>
                    <a:latin typeface="Century Gothic" panose="020B0502020202020204" pitchFamily="34" charset="0"/>
                    <a:ea typeface="MS PGothic" pitchFamily="34" charset="-128"/>
                  </a:rPr>
                  <a:t>Assessment</a:t>
                </a:r>
              </a:p>
              <a:p>
                <a:pPr marL="342900" marR="0" lvl="0" indent="-342900" algn="ctr" defTabSz="914400" eaLnBrk="0" fontAlgn="auto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FFCC00"/>
                  </a:buClr>
                  <a:buSzTx/>
                  <a:buFont typeface="Wingdings" pitchFamily="2" charset="2"/>
                  <a:buNone/>
                  <a:tabLst/>
                  <a:defRPr/>
                </a:pPr>
                <a:r>
                  <a:rPr kumimoji="0" lang="en-US" altLang="en-US" sz="105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MS PGothic" pitchFamily="34" charset="-128"/>
                  </a:rPr>
                  <a:t>&amp;</a:t>
                </a:r>
                <a:r>
                  <a:rPr kumimoji="0" lang="en-US" altLang="en-US" sz="1050" b="1" i="0" u="none" strike="noStrike" kern="0" cap="none" spc="0" normalizeH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MS PGothic" pitchFamily="34" charset="-128"/>
                  </a:rPr>
                  <a:t> Planning</a:t>
                </a:r>
                <a:endParaRPr kumimoji="0" lang="en-US" altLang="en-US" sz="1050" b="1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entury Gothic" panose="020B0502020202020204" pitchFamily="34" charset="0"/>
                  <a:ea typeface="MS PGothic" pitchFamily="34" charset="-128"/>
                </a:endParaRPr>
              </a:p>
              <a:p>
                <a:pPr marL="342900" marR="0" lvl="0" indent="-342900" algn="ctr" defTabSz="914400" eaLnBrk="0" fontAlgn="auto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FFCC00"/>
                  </a:buClr>
                  <a:buSzTx/>
                  <a:buFont typeface="Wingdings" pitchFamily="2" charset="2"/>
                  <a:buNone/>
                  <a:tabLst/>
                  <a:defRPr/>
                </a:pPr>
                <a:r>
                  <a:rPr kumimoji="0" lang="en-US" altLang="en-US" sz="105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MS PGothic" pitchFamily="34" charset="-128"/>
                  </a:rPr>
                  <a:t> </a:t>
                </a:r>
              </a:p>
            </p:txBody>
          </p:sp>
          <p:sp>
            <p:nvSpPr>
              <p:cNvPr id="38" name="AutoShape 54">
                <a:extLst>
                  <a:ext uri="{FF2B5EF4-FFF2-40B4-BE49-F238E27FC236}">
                    <a16:creationId xmlns:a16="http://schemas.microsoft.com/office/drawing/2014/main" id="{CCA2EE87-3840-4430-AAF8-F1BCD768DA6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9133" y="4842387"/>
                <a:ext cx="1737360" cy="640080"/>
              </a:xfrm>
              <a:prstGeom prst="roundRect">
                <a:avLst>
                  <a:gd name="adj" fmla="val 16667"/>
                </a:avLst>
              </a:prstGeom>
              <a:grpFill/>
              <a:ln>
                <a:headEnd/>
                <a:tailEnd/>
              </a:ln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wrap="none" lIns="0" tIns="0" rIns="0" bIns="0" anchor="ctr"/>
              <a:lstStyle>
                <a:lvl1pPr marL="342900" indent="-342900" eaLnBrk="0" hangingPunct="0">
                  <a:spcBef>
                    <a:spcPct val="20000"/>
                  </a:spcBef>
                  <a:buClr>
                    <a:schemeClr val="tx1"/>
                  </a:buClr>
                  <a:buFont typeface="Wingdings" pitchFamily="2" charset="2"/>
                  <a:buChar char="§"/>
                  <a:defRPr sz="2400">
                    <a:solidFill>
                      <a:srgbClr val="FFFFFF"/>
                    </a:solidFill>
                    <a:latin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400">
                    <a:solidFill>
                      <a:srgbClr val="CCECFF"/>
                    </a:solidFill>
                    <a:effectDag name="">
                      <a:cont type="tree" name="">
                        <a:effect ref="fillLine"/>
                        <a:outerShdw dist="38100" dir="13500000" algn="br">
                          <a:srgbClr val="DDF3FF"/>
                        </a:outerShdw>
                      </a:cont>
                      <a:cont type="tree" name="">
                        <a:effect ref="fillLine"/>
                        <a:outerShdw dist="38100" dir="2700000" algn="tl">
                          <a:srgbClr val="7A8D99"/>
                        </a:outerShdw>
                      </a:cont>
                      <a:effect ref="fillLine"/>
                    </a:effectDag>
                    <a:latin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SzPct val="100000"/>
                  <a:buChar char="•"/>
                  <a:defRPr sz="2400">
                    <a:solidFill>
                      <a:schemeClr val="bg2"/>
                    </a:solidFill>
                    <a:latin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SzPct val="100000"/>
                  <a:buChar char="–"/>
                  <a:defRPr sz="2000">
                    <a:solidFill>
                      <a:schemeClr val="bg2"/>
                    </a:solidFill>
                    <a:latin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2"/>
                  </a:buClr>
                  <a:buSzPct val="100000"/>
                  <a:buChar char="–"/>
                  <a:defRPr sz="2000">
                    <a:solidFill>
                      <a:schemeClr val="bg2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100000"/>
                  <a:buChar char="–"/>
                  <a:defRPr sz="2000">
                    <a:solidFill>
                      <a:schemeClr val="bg2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100000"/>
                  <a:buChar char="–"/>
                  <a:defRPr sz="2000">
                    <a:solidFill>
                      <a:schemeClr val="bg2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100000"/>
                  <a:buChar char="–"/>
                  <a:defRPr sz="2000">
                    <a:solidFill>
                      <a:schemeClr val="bg2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100000"/>
                  <a:buChar char="–"/>
                  <a:defRPr sz="2000">
                    <a:solidFill>
                      <a:schemeClr val="bg2"/>
                    </a:solidFill>
                    <a:latin typeface="Arial" charset="0"/>
                  </a:defRPr>
                </a:lvl9pPr>
              </a:lstStyle>
              <a:p>
                <a:pPr marL="342900" marR="0" lvl="0" indent="-342900" algn="ctr" defTabSz="914400" eaLnBrk="0" fontAlgn="auto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FFCC00"/>
                  </a:buClr>
                  <a:buSzTx/>
                  <a:buFont typeface="Wingdings" pitchFamily="2" charset="2"/>
                  <a:buNone/>
                  <a:tabLst/>
                  <a:defRPr/>
                </a:pPr>
                <a:endParaRPr kumimoji="0" lang="en-US" altLang="en-US" sz="1050" b="1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entury Gothic" panose="020B0502020202020204" pitchFamily="34" charset="0"/>
                  <a:ea typeface="MS PGothic" pitchFamily="34" charset="-128"/>
                </a:endParaRPr>
              </a:p>
              <a:p>
                <a:pPr marL="342900" marR="0" lvl="0" indent="-342900" algn="ctr" defTabSz="914400" eaLnBrk="0" fontAlgn="auto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FFCC00"/>
                  </a:buClr>
                  <a:buSzTx/>
                  <a:buFont typeface="Wingdings" pitchFamily="2" charset="2"/>
                  <a:buNone/>
                  <a:tabLst/>
                  <a:defRPr/>
                </a:pPr>
                <a:r>
                  <a:rPr kumimoji="0" lang="en-US" altLang="en-US" sz="105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MS PGothic" pitchFamily="34" charset="-128"/>
                  </a:rPr>
                  <a:t>Gender Unit</a:t>
                </a:r>
              </a:p>
              <a:p>
                <a:pPr marL="342900" marR="0" lvl="0" indent="-342900" algn="ctr" defTabSz="914400" eaLnBrk="0" fontAlgn="auto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FFCC00"/>
                  </a:buClr>
                  <a:buSzTx/>
                  <a:buFont typeface="Wingdings" pitchFamily="2" charset="2"/>
                  <a:buNone/>
                  <a:tabLst/>
                  <a:defRPr/>
                </a:pPr>
                <a:r>
                  <a:rPr kumimoji="0" lang="en-US" altLang="en-US" sz="105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MS PGothic" pitchFamily="34" charset="-128"/>
                  </a:rPr>
                  <a:t> </a:t>
                </a:r>
              </a:p>
            </p:txBody>
          </p:sp>
        </p:grp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5186DBA4-FD68-4F22-8FF4-96635432F724}"/>
                </a:ext>
              </a:extLst>
            </p:cNvPr>
            <p:cNvCxnSpPr>
              <a:cxnSpLocks/>
            </p:cNvCxnSpPr>
            <p:nvPr/>
          </p:nvCxnSpPr>
          <p:spPr bwMode="auto">
            <a:xfrm flipH="1" flipV="1">
              <a:off x="1696311" y="2561233"/>
              <a:ext cx="1" cy="641005"/>
            </a:xfrm>
            <a:prstGeom prst="line">
              <a:avLst/>
            </a:prstGeom>
            <a:noFill/>
            <a:ln w="28575">
              <a:solidFill>
                <a:srgbClr val="00206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45F6B1CB-CEAF-4103-87B2-97A89BB7A7B6}"/>
                </a:ext>
              </a:extLst>
            </p:cNvPr>
            <p:cNvSpPr/>
            <p:nvPr/>
          </p:nvSpPr>
          <p:spPr>
            <a:xfrm>
              <a:off x="4280947" y="3466630"/>
              <a:ext cx="1696653" cy="40231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latin typeface="Century Gothic" panose="020B0502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16131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4"/>
          <p:cNvSpPr>
            <a:spLocks noGrp="1"/>
          </p:cNvSpPr>
          <p:nvPr>
            <p:ph type="title"/>
          </p:nvPr>
        </p:nvSpPr>
        <p:spPr>
          <a:xfrm>
            <a:off x="457200" y="457200"/>
            <a:ext cx="7162800" cy="96043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Police Division Core Responsibilities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7BD559-D7C3-4253-BA1E-3F8B93F8432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469284" y="2038257"/>
            <a:ext cx="5422925" cy="3825841"/>
          </a:xfrm>
        </p:spPr>
        <p:txBody>
          <a:bodyPr/>
          <a:lstStyle/>
          <a:p>
            <a:pPr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sz="2000" dirty="0"/>
              <a:t>Planning for the deployment of UN Police</a:t>
            </a:r>
          </a:p>
          <a:p>
            <a:pPr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sz="2000" dirty="0"/>
              <a:t>Selection, recruitment, deployment and rotation of UN Police personnel </a:t>
            </a:r>
          </a:p>
          <a:p>
            <a:pPr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sz="2000" dirty="0"/>
              <a:t>Development of policy and guidance</a:t>
            </a:r>
          </a:p>
          <a:p>
            <a:pPr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sz="2000" dirty="0"/>
              <a:t>Operational support, strategic advice and guidance to field missions</a:t>
            </a:r>
          </a:p>
          <a:p>
            <a:pPr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Advocacy with Member States, partnership-building and strategic communication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0710FF1-9383-7547-8034-DEAF1FB98969}"/>
              </a:ext>
            </a:extLst>
          </p:cNvPr>
          <p:cNvGrpSpPr/>
          <p:nvPr/>
        </p:nvGrpSpPr>
        <p:grpSpPr>
          <a:xfrm>
            <a:off x="659266" y="1780454"/>
            <a:ext cx="2574266" cy="4217046"/>
            <a:chOff x="5394223" y="3521753"/>
            <a:chExt cx="3434907" cy="5626906"/>
          </a:xfrm>
        </p:grpSpPr>
        <p:pic>
          <p:nvPicPr>
            <p:cNvPr id="14" name="Picture 13" descr="C:\FRANCO FILES COMPENDIUM\WILLY\UN FILES\Liberia Files\Gallery\1.Official\Franco Pics 004.jpg"/>
            <p:cNvPicPr>
              <a:picLocks noChangeAspect="1" noChangeArrowheads="1"/>
            </p:cNvPicPr>
            <p:nvPr/>
          </p:nvPicPr>
          <p:blipFill rotWithShape="1">
            <a:blip r:embed="rId3"/>
            <a:srcRect l="32304" t="6032" b="22219"/>
            <a:stretch/>
          </p:blipFill>
          <p:spPr bwMode="auto">
            <a:xfrm>
              <a:off x="5394223" y="6418202"/>
              <a:ext cx="3434907" cy="2730457"/>
            </a:xfrm>
            <a:prstGeom prst="rect">
              <a:avLst/>
            </a:prstGeom>
          </p:spPr>
        </p:pic>
        <p:pic>
          <p:nvPicPr>
            <p:cNvPr id="12" name="Picture 11" descr="C:\FRANCO FILES COMPENDIUM\WILLY\UN FILES\UN SPC Files\Picture Gallery\UNMIS Pix 028.jpg"/>
            <p:cNvPicPr>
              <a:picLocks noChangeAspect="1" noChangeArrowheads="1"/>
            </p:cNvPicPr>
            <p:nvPr/>
          </p:nvPicPr>
          <p:blipFill rotWithShape="1">
            <a:blip r:embed="rId4"/>
            <a:srcRect l="13729" t="22755" r="13424" b="-2"/>
            <a:stretch/>
          </p:blipFill>
          <p:spPr bwMode="auto">
            <a:xfrm>
              <a:off x="5394223" y="3521753"/>
              <a:ext cx="3434907" cy="273045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12939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8C798-8BFA-4AFF-8AFE-30E97D7B91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Aim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BB67EE-8C46-453E-A8C6-336540EBCD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 provide participants with a clear understanding of the mission and the mandate of United Nations Police (UNPOL)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770D076-5936-4A03-8237-C699B0F953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7801D69-61EF-40E3-904E-777AA434B5C4}" type="slidenum">
              <a:rPr lang="en-US" smtClean="0">
                <a:latin typeface="Calibri" panose="020F0502020204030204" pitchFamily="34" charset="0"/>
                <a:cs typeface="Calibri" panose="020F0502020204030204" pitchFamily="34" charset="0"/>
              </a:rPr>
              <a:pPr/>
              <a:t>1</a:t>
            </a:fld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4194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1905000" y="414971"/>
            <a:ext cx="6858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SPC Core Functions </a:t>
            </a:r>
            <a:endParaRPr lang="en-US" sz="2400" i="1" u="sng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SPC Strength and added-value (history) </a:t>
            </a:r>
          </a:p>
        </p:txBody>
      </p:sp>
      <p:sp>
        <p:nvSpPr>
          <p:cNvPr id="12" name="Title 4">
            <a:extLst>
              <a:ext uri="{FF2B5EF4-FFF2-40B4-BE49-F238E27FC236}">
                <a16:creationId xmlns:a16="http://schemas.microsoft.com/office/drawing/2014/main" id="{1207D7B3-7A1F-9A46-ABEF-3F6075C507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pPr algn="l" defTabSz="914400"/>
            <a:r>
              <a:rPr lang="en-US" sz="32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Standing Police Capacity – </a:t>
            </a:r>
            <a:br>
              <a:rPr lang="en-US" sz="3200" b="1" dirty="0">
                <a:solidFill>
                  <a:srgbClr val="002060"/>
                </a:solidFill>
                <a:latin typeface="Century Gothic" panose="020B0502020202020204" pitchFamily="34" charset="0"/>
              </a:rPr>
            </a:br>
            <a:r>
              <a:rPr lang="en-US" sz="32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Core Functions</a:t>
            </a:r>
          </a:p>
        </p:txBody>
      </p:sp>
      <p:sp>
        <p:nvSpPr>
          <p:cNvPr id="14" name="Номер слайда 3">
            <a:extLst>
              <a:ext uri="{FF2B5EF4-FFF2-40B4-BE49-F238E27FC236}">
                <a16:creationId xmlns:a16="http://schemas.microsoft.com/office/drawing/2014/main" id="{2256690A-10EA-804F-A037-3EB6CF7F7E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>
                <a:latin typeface="Calibri" panose="020F0502020204030204" pitchFamily="34" charset="0"/>
                <a:cs typeface="Calibri" panose="020F0502020204030204" pitchFamily="34" charset="0"/>
              </a:rPr>
              <a:t>19</a:t>
            </a:fld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632B6BC-D778-9C48-9424-41A9C9DF314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160" r="85202"/>
          <a:stretch/>
        </p:blipFill>
        <p:spPr>
          <a:xfrm>
            <a:off x="1872859" y="2321028"/>
            <a:ext cx="1374808" cy="129208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285819A9-B804-B44D-A2BD-B527314C99B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79" t="27268" r="85201" b="53892"/>
          <a:stretch/>
        </p:blipFill>
        <p:spPr>
          <a:xfrm>
            <a:off x="5896333" y="2321028"/>
            <a:ext cx="1374808" cy="1292087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A57B6933-EDBB-CF48-9519-E179FF677E13}"/>
              </a:ext>
            </a:extLst>
          </p:cNvPr>
          <p:cNvGrpSpPr/>
          <p:nvPr/>
        </p:nvGrpSpPr>
        <p:grpSpPr>
          <a:xfrm>
            <a:off x="1097055" y="3784784"/>
            <a:ext cx="2926418" cy="1607530"/>
            <a:chOff x="981" y="833264"/>
            <a:chExt cx="3826452" cy="2295871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7AA90D75-6326-D248-B976-9C513C817E15}"/>
                </a:ext>
              </a:extLst>
            </p:cNvPr>
            <p:cNvSpPr/>
            <p:nvPr/>
          </p:nvSpPr>
          <p:spPr>
            <a:xfrm>
              <a:off x="981" y="833264"/>
              <a:ext cx="3826452" cy="2295871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B4FB1D8-4E57-9D43-9F4F-673591E37622}"/>
                </a:ext>
              </a:extLst>
            </p:cNvPr>
            <p:cNvSpPr txBox="1"/>
            <p:nvPr/>
          </p:nvSpPr>
          <p:spPr>
            <a:xfrm>
              <a:off x="981" y="833264"/>
              <a:ext cx="3826452" cy="22958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75260" tIns="175260" rIns="175260" bIns="175260" numCol="1" spcCol="1270" anchor="ctr" anchorCtr="0">
              <a:noAutofit/>
            </a:bodyPr>
            <a:lstStyle/>
            <a:p>
              <a:pPr marL="0" lvl="0" indent="0" algn="ctr" defTabSz="2044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3200" kern="1200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Start-Up Capability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D922F49F-70FA-634B-BA90-6D1813F0ABCF}"/>
              </a:ext>
            </a:extLst>
          </p:cNvPr>
          <p:cNvGrpSpPr/>
          <p:nvPr/>
        </p:nvGrpSpPr>
        <p:grpSpPr>
          <a:xfrm>
            <a:off x="5120528" y="3784784"/>
            <a:ext cx="2926418" cy="1607530"/>
            <a:chOff x="4210078" y="833264"/>
            <a:chExt cx="3826452" cy="2295871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979CE20-8AB4-E946-822C-A7ADA64CCFB0}"/>
                </a:ext>
              </a:extLst>
            </p:cNvPr>
            <p:cNvSpPr/>
            <p:nvPr/>
          </p:nvSpPr>
          <p:spPr>
            <a:xfrm>
              <a:off x="4210078" y="833264"/>
              <a:ext cx="3826452" cy="2295871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0A63A9E-4744-8048-B726-67B01E74B657}"/>
                </a:ext>
              </a:extLst>
            </p:cNvPr>
            <p:cNvSpPr txBox="1"/>
            <p:nvPr/>
          </p:nvSpPr>
          <p:spPr>
            <a:xfrm>
              <a:off x="4210078" y="833264"/>
              <a:ext cx="3826452" cy="2295871"/>
            </a:xfrm>
            <a:prstGeom prst="rect">
              <a:avLst/>
            </a:prstGeom>
            <a:solidFill>
              <a:srgbClr val="8EB4E3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75260" tIns="175260" rIns="175260" bIns="175260" numCol="1" spcCol="1270" anchor="ctr" anchorCtr="0">
              <a:noAutofit/>
            </a:bodyPr>
            <a:lstStyle/>
            <a:p>
              <a:pPr marL="0" lvl="0" indent="0" algn="ctr" defTabSz="2044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3200" kern="1200" dirty="0">
                  <a:latin typeface="Century Gothic" panose="020B0502020202020204" pitchFamily="34" charset="0"/>
                </a:rPr>
                <a:t>Advice, Expertise &amp; Assistance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94678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97D4B1-80B1-494A-B0B8-A69D874548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dirty="0"/>
              <a:t>Coordination of Policing Activities in Host-States</a:t>
            </a:r>
          </a:p>
        </p:txBody>
      </p:sp>
      <p:sp>
        <p:nvSpPr>
          <p:cNvPr id="12" name="Номер слайда 3">
            <a:extLst>
              <a:ext uri="{FF2B5EF4-FFF2-40B4-BE49-F238E27FC236}">
                <a16:creationId xmlns:a16="http://schemas.microsoft.com/office/drawing/2014/main" id="{76CB9144-A52E-BB4A-B826-E01BC8657C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1EDF31-EDFB-472E-A971-3F79F09820B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800975" y="1981200"/>
            <a:ext cx="4789782" cy="3962400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000" b="1" dirty="0"/>
              <a:t>UNPOL</a:t>
            </a:r>
            <a:r>
              <a:rPr lang="en-US" sz="2000" dirty="0"/>
              <a:t> is the system-wide service provider and focal point on policing and other law enforcement matters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Global Focal Point arrangement for Police, Justice and Corrections areas in the Rule of Law in Post-Conflict and other Crisis Situations (GFP) allows United Nations entities to deliver as one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43110C72-D320-427E-B30C-EE9CF92AA03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52" r="36750" b="-1"/>
          <a:stretch/>
        </p:blipFill>
        <p:spPr bwMode="auto">
          <a:xfrm>
            <a:off x="496093" y="1532245"/>
            <a:ext cx="3086033" cy="461349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1646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r>
              <a:rPr lang="en-GB" altLang="en-US" sz="2800" b="1" dirty="0">
                <a:solidFill>
                  <a:srgbClr val="002060"/>
                </a:solidFill>
                <a:ea typeface="MS PGothic" charset="0"/>
                <a:cs typeface="MS PGothic" charset="0"/>
              </a:rPr>
              <a:t>Summary of Key</a:t>
            </a:r>
            <a:r>
              <a:rPr lang="en-US" altLang="en-US" sz="2800" b="1" dirty="0">
                <a:solidFill>
                  <a:srgbClr val="002060"/>
                </a:solidFill>
                <a:ea typeface="MS PGothic" charset="0"/>
                <a:cs typeface="MS PGothic" charset="0"/>
              </a:rPr>
              <a:t> Messages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idx="1"/>
          </p:nvPr>
        </p:nvSpPr>
        <p:spPr>
          <a:xfrm>
            <a:off x="724729" y="1752600"/>
            <a:ext cx="7694542" cy="3908762"/>
          </a:xfrm>
        </p:spPr>
        <p:txBody>
          <a:bodyPr wrap="square">
            <a:spAutoFit/>
          </a:bodyPr>
          <a:lstStyle/>
          <a:p>
            <a:pPr>
              <a:spcAft>
                <a:spcPts val="2400"/>
              </a:spcAft>
            </a:pPr>
            <a:r>
              <a:rPr lang="en-US" altLang="en-US" sz="2000" dirty="0"/>
              <a:t>United Nations police peacekeeping differs fundamentally from domestic policing with regard to the context, authority, professional background and culture. </a:t>
            </a:r>
          </a:p>
          <a:p>
            <a:pPr>
              <a:spcAft>
                <a:spcPts val="2400"/>
              </a:spcAft>
            </a:pPr>
            <a:r>
              <a:rPr lang="en-US" altLang="en-US" sz="2000" dirty="0"/>
              <a:t>UNPOL mission is to support Member States in crisis situations to realize effective national police services that serve and protect the population. </a:t>
            </a:r>
          </a:p>
          <a:p>
            <a:pPr>
              <a:spcAft>
                <a:spcPts val="2400"/>
              </a:spcAft>
            </a:pPr>
            <a:r>
              <a:rPr lang="en-US" altLang="en-US" sz="2000" dirty="0"/>
              <a:t>UNPOL operates in accordance with the SGF. The SGF provides </a:t>
            </a:r>
            <a:r>
              <a:rPr lang="en-GB" altLang="en-US" sz="2000" dirty="0"/>
              <a:t>standardised</a:t>
            </a:r>
            <a:r>
              <a:rPr lang="en-US" altLang="en-US" sz="2000" dirty="0"/>
              <a:t> approaches to the provision of public safety, police reform and support to national police and other law enforcement agencies.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6517CC7-93E2-4B40-B9B5-1B2A2CA5DEF9}"/>
              </a:ext>
            </a:extLst>
          </p:cNvPr>
          <p:cNvCxnSpPr>
            <a:cxnSpLocks/>
          </p:cNvCxnSpPr>
          <p:nvPr/>
        </p:nvCxnSpPr>
        <p:spPr>
          <a:xfrm>
            <a:off x="659545" y="4200092"/>
            <a:ext cx="7824911" cy="0"/>
          </a:xfrm>
          <a:prstGeom prst="line">
            <a:avLst/>
          </a:prstGeom>
          <a:ln>
            <a:solidFill>
              <a:srgbClr val="DCE6F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C96B37E-7795-49AD-A62D-E25DDA9D7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21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A285635-03FD-5A46-8A15-69F4D1F1095B}"/>
              </a:ext>
            </a:extLst>
          </p:cNvPr>
          <p:cNvCxnSpPr>
            <a:cxnSpLocks/>
          </p:cNvCxnSpPr>
          <p:nvPr/>
        </p:nvCxnSpPr>
        <p:spPr>
          <a:xfrm>
            <a:off x="659545" y="2919932"/>
            <a:ext cx="7824911" cy="0"/>
          </a:xfrm>
          <a:prstGeom prst="line">
            <a:avLst/>
          </a:prstGeom>
          <a:ln>
            <a:solidFill>
              <a:srgbClr val="DCE6F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1476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Box 8"/>
          <p:cNvSpPr txBox="1"/>
          <p:nvPr/>
        </p:nvSpPr>
        <p:spPr>
          <a:xfrm>
            <a:off x="685800" y="1828800"/>
            <a:ext cx="7772400" cy="1447800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600"/>
              </a:spcAft>
            </a:pPr>
            <a:r>
              <a:rPr lang="en-US" sz="3200" b="1" dirty="0">
                <a:solidFill>
                  <a:srgbClr val="002060"/>
                </a:solidFill>
                <a:effectLst/>
                <a:latin typeface="Century Gothic"/>
                <a:ea typeface="Calibri"/>
                <a:cs typeface="Century Gothic"/>
              </a:rPr>
              <a:t>Questions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9FA299C-6372-4B3F-9FF3-41C6586EAD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5798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Box 8"/>
          <p:cNvSpPr txBox="1"/>
          <p:nvPr/>
        </p:nvSpPr>
        <p:spPr>
          <a:xfrm>
            <a:off x="572386" y="2394098"/>
            <a:ext cx="7772400" cy="5334000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lnSpc>
                <a:spcPct val="115000"/>
              </a:lnSpc>
              <a:spcAft>
                <a:spcPts val="1800"/>
              </a:spcAft>
            </a:pPr>
            <a:br>
              <a:rPr lang="en-US" sz="2400" dirty="0">
                <a:solidFill>
                  <a:srgbClr val="8D9C36"/>
                </a:solidFill>
                <a:latin typeface="Century Gothic"/>
                <a:ea typeface="Calibri"/>
                <a:cs typeface="Century Gothic"/>
              </a:rPr>
            </a:br>
            <a:endParaRPr lang="en-CH" sz="2400" dirty="0">
              <a:solidFill>
                <a:srgbClr val="8D9C36"/>
              </a:solidFill>
              <a:latin typeface="Century Gothic"/>
            </a:endParaRPr>
          </a:p>
        </p:txBody>
      </p:sp>
      <p:sp>
        <p:nvSpPr>
          <p:cNvPr id="8" name="Slide Number Placeholder 4">
            <a:extLst>
              <a:ext uri="{FF2B5EF4-FFF2-40B4-BE49-F238E27FC236}">
                <a16:creationId xmlns:a16="http://schemas.microsoft.com/office/drawing/2014/main" id="{4AC6A4D6-AF4F-094B-85FD-8E04C6ABF8F5}"/>
              </a:ext>
            </a:extLst>
          </p:cNvPr>
          <p:cNvSpPr txBox="1">
            <a:spLocks/>
          </p:cNvSpPr>
          <p:nvPr/>
        </p:nvSpPr>
        <p:spPr>
          <a:xfrm>
            <a:off x="7859806" y="6356351"/>
            <a:ext cx="6555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7801D69-61EF-40E3-904E-777AA434B5C4}" type="slidenum">
              <a:rPr lang="en-US" smtClean="0">
                <a:latin typeface="Calibri" panose="020F0502020204030204" pitchFamily="34" charset="0"/>
                <a:cs typeface="Calibri" panose="020F0502020204030204" pitchFamily="34" charset="0"/>
              </a:rPr>
              <a:pPr/>
              <a:t>2</a:t>
            </a:fld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2BD57D6D-B305-4EA0-AD00-76DEB4B65F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Relevance </a:t>
            </a:r>
            <a:br>
              <a:rPr lang="en-US" dirty="0"/>
            </a:br>
            <a:endParaRPr lang="en-US" dirty="0"/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7734F2FD-CDFB-46B6-AA0C-A2D1AF89C4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8145" y="1738830"/>
            <a:ext cx="7367711" cy="4144963"/>
          </a:xfrm>
        </p:spPr>
        <p:txBody>
          <a:bodyPr/>
          <a:lstStyle/>
          <a:p>
            <a:r>
              <a:rPr lang="en-GB" sz="2400" dirty="0">
                <a:solidFill>
                  <a:srgbClr val="8D9C36"/>
                </a:solidFill>
                <a:latin typeface="Century Gothic"/>
              </a:rPr>
              <a:t>United Nations Police Peacekeeping differs fundamentally from domestic policing. This special context requires UNPOL to understand their role in UN Peacekeeping and which guiding principles to follow.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3080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Box 8"/>
          <p:cNvSpPr txBox="1"/>
          <p:nvPr/>
        </p:nvSpPr>
        <p:spPr>
          <a:xfrm>
            <a:off x="685800" y="2083981"/>
            <a:ext cx="7772400" cy="4042182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4999"/>
              </a:lnSpc>
              <a:spcAft>
                <a:spcPts val="600"/>
              </a:spcAft>
            </a:pPr>
            <a:endParaRPr lang="en-US" sz="1050" dirty="0">
              <a:solidFill>
                <a:srgbClr val="002060"/>
              </a:solidFill>
              <a:latin typeface="Century Gothic"/>
              <a:ea typeface="Calibri"/>
              <a:cs typeface="Century Gothic"/>
            </a:endParaRPr>
          </a:p>
        </p:txBody>
      </p:sp>
      <p:sp>
        <p:nvSpPr>
          <p:cNvPr id="8" name="Slide Number Placeholder 4">
            <a:extLst>
              <a:ext uri="{FF2B5EF4-FFF2-40B4-BE49-F238E27FC236}">
                <a16:creationId xmlns:a16="http://schemas.microsoft.com/office/drawing/2014/main" id="{42E700A8-BE5F-E74C-8C45-73F98B2E06DF}"/>
              </a:ext>
            </a:extLst>
          </p:cNvPr>
          <p:cNvSpPr txBox="1">
            <a:spLocks/>
          </p:cNvSpPr>
          <p:nvPr/>
        </p:nvSpPr>
        <p:spPr>
          <a:xfrm>
            <a:off x="7859806" y="6356351"/>
            <a:ext cx="6555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7801D69-61EF-40E3-904E-777AA434B5C4}" type="slidenum">
              <a:rPr lang="en-US" smtClean="0">
                <a:latin typeface="Calibri" panose="020F0502020204030204" pitchFamily="34" charset="0"/>
                <a:cs typeface="Calibri" panose="020F0502020204030204" pitchFamily="34" charset="0"/>
              </a:rPr>
              <a:pPr/>
              <a:t>3</a:t>
            </a:fld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6E14ECC6-A8DA-4581-8323-EDE30BE954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Objectives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79E42EFA-F801-468B-91AA-F49A097CA8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en-US" b="1" dirty="0"/>
              <a:t>Learners will be able to:</a:t>
            </a:r>
          </a:p>
          <a:p>
            <a:pPr marL="342900" lvl="0" indent="-342900" algn="l">
              <a:buFont typeface="Wingdings" panose="05000000000000000000" pitchFamily="2" charset="2"/>
              <a:buChar char="§"/>
            </a:pPr>
            <a:r>
              <a:rPr lang="en-US" dirty="0"/>
              <a:t>Reflect how the work of UNPOL differs from domestic policing</a:t>
            </a:r>
            <a:endParaRPr lang="en-CH" dirty="0"/>
          </a:p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en-US" dirty="0"/>
              <a:t>Illustrate the mission and mandate of United Nations Police</a:t>
            </a:r>
          </a:p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en-US" dirty="0"/>
              <a:t>Identify the core functions of UNPOL</a:t>
            </a:r>
            <a:endParaRPr lang="en-GB" dirty="0"/>
          </a:p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en-GB" dirty="0"/>
              <a:t>Explain how UNPOL performance should reflect the principles identified in the Strategic Guidance Framework for International Policing (SGF)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5669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8"/>
          <p:cNvSpPr txBox="1"/>
          <p:nvPr/>
        </p:nvSpPr>
        <p:spPr>
          <a:xfrm>
            <a:off x="685800" y="3886200"/>
            <a:ext cx="7803372" cy="2438400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2200"/>
              </a:spcAft>
            </a:pPr>
            <a:endParaRPr lang="en-US" sz="2400" dirty="0">
              <a:solidFill>
                <a:srgbClr val="8D9C36"/>
              </a:solidFill>
              <a:effectLst/>
              <a:latin typeface="Century Gothic"/>
              <a:ea typeface="Calibri"/>
              <a:cs typeface="Century Gothic"/>
            </a:endParaRPr>
          </a:p>
        </p:txBody>
      </p:sp>
      <p:sp>
        <p:nvSpPr>
          <p:cNvPr id="4" name="Text Box 8"/>
          <p:cNvSpPr txBox="1"/>
          <p:nvPr/>
        </p:nvSpPr>
        <p:spPr>
          <a:xfrm>
            <a:off x="1151552" y="609600"/>
            <a:ext cx="6972300" cy="5434940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342000" indent="-342000">
              <a:lnSpc>
                <a:spcPct val="114000"/>
              </a:lnSpc>
              <a:spcAft>
                <a:spcPts val="1000"/>
              </a:spcAft>
              <a:buFont typeface="Wingdings" pitchFamily="2" charset="2"/>
              <a:buChar char="§"/>
            </a:pPr>
            <a:endParaRPr lang="en-US" sz="2400" dirty="0">
              <a:solidFill>
                <a:srgbClr val="8D9C36"/>
              </a:solidFill>
              <a:latin typeface="Century Gothic"/>
            </a:endParaRPr>
          </a:p>
        </p:txBody>
      </p:sp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87B80E63-7C74-FC4C-B85F-94C334F16001}"/>
              </a:ext>
            </a:extLst>
          </p:cNvPr>
          <p:cNvSpPr txBox="1">
            <a:spLocks/>
          </p:cNvSpPr>
          <p:nvPr/>
        </p:nvSpPr>
        <p:spPr>
          <a:xfrm>
            <a:off x="7859806" y="6356351"/>
            <a:ext cx="6555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7801D69-61EF-40E3-904E-777AA434B5C4}" type="slidenum">
              <a:rPr lang="en-US" smtClean="0">
                <a:latin typeface="Calibri" panose="020F0502020204030204" pitchFamily="34" charset="0"/>
                <a:cs typeface="Calibri" panose="020F0502020204030204" pitchFamily="34" charset="0"/>
              </a:rPr>
              <a:pPr/>
              <a:t>4</a:t>
            </a:fld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64B1B0E-408A-47D5-9F91-1A857490CA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Lesson Overview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9951EA6D-4CF2-47C3-8381-A21CB85FE7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en-US" dirty="0"/>
              <a:t>Bridge-in learning activity</a:t>
            </a:r>
          </a:p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en-US" dirty="0"/>
              <a:t>UNPOL mission and mandate</a:t>
            </a:r>
          </a:p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en-US" dirty="0"/>
              <a:t>UNPOL at a glance </a:t>
            </a:r>
          </a:p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en-US" dirty="0"/>
              <a:t>Strategic Guidance Framework (SGF) for International Policing</a:t>
            </a:r>
          </a:p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en-US" dirty="0"/>
              <a:t>Coordination of UNPOL activities from UN Headquarters</a:t>
            </a:r>
          </a:p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en-US" dirty="0"/>
              <a:t>Summary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83601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DA842F-20CB-478B-B4F4-179186F072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Learning Activity: 1.1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B8B3B6F-2489-46CC-AA01-A8404680CE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01D69-61EF-40E3-904E-777AA434B5C4}" type="slidenum">
              <a:rPr lang="en-US" smtClean="0">
                <a:latin typeface="Calibri" panose="020F0502020204030204" pitchFamily="34" charset="0"/>
                <a:cs typeface="Calibri" panose="020F0502020204030204" pitchFamily="34" charset="0"/>
              </a:rPr>
              <a:t>5</a:t>
            </a:fld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D515953-38D4-4A6D-93DD-C16942DBF22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90000"/>
              </a:lnSpc>
              <a:spcAft>
                <a:spcPts val="1800"/>
              </a:spcAft>
              <a:buNone/>
            </a:pPr>
            <a:r>
              <a:rPr lang="en-US" sz="22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Instructions</a:t>
            </a:r>
            <a:endParaRPr lang="en-US" sz="28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0" dirty="0"/>
              <a:t>Discuss in your groups (10-15 minutes): </a:t>
            </a:r>
          </a:p>
          <a:p>
            <a:pPr marL="1028700" lvl="1" indent="-342900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GB" sz="2000" b="0" i="1" dirty="0"/>
              <a:t>How does domestic policing differ from international policing in a post-conflict context?</a:t>
            </a:r>
            <a:r>
              <a:rPr lang="en-CH" sz="2000" b="0" i="1" dirty="0"/>
              <a:t> </a:t>
            </a:r>
          </a:p>
          <a:p>
            <a:pPr marL="1028700" lvl="1" indent="-342900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GB" sz="2000" b="0" i="1" dirty="0"/>
              <a:t>How do you think your work in the mission will be different than what you do at home?</a:t>
            </a:r>
          </a:p>
          <a:p>
            <a:pPr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/>
              <a:t>R</a:t>
            </a:r>
            <a:r>
              <a:rPr lang="en-CH" sz="2400" dirty="0"/>
              <a:t>ecord your answers on </a:t>
            </a:r>
            <a:r>
              <a:rPr lang="en-CH" sz="2400"/>
              <a:t>a </a:t>
            </a:r>
            <a:r>
              <a:rPr lang="en-US" sz="2400" dirty="0"/>
              <a:t>f</a:t>
            </a:r>
            <a:r>
              <a:rPr lang="en-CH" sz="2400"/>
              <a:t>lipchart pape</a:t>
            </a:r>
            <a:r>
              <a:rPr lang="en-CH" sz="2400" dirty="0"/>
              <a:t>r.</a:t>
            </a:r>
          </a:p>
          <a:p>
            <a:pPr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CH" sz="2400" dirty="0"/>
              <a:t>Present your ideas </a:t>
            </a:r>
            <a:r>
              <a:rPr lang="en-CH" sz="2400"/>
              <a:t>to </a:t>
            </a:r>
            <a:r>
              <a:rPr lang="en-CH" sz="2400" dirty="0"/>
              <a:t>the plenary. </a:t>
            </a:r>
            <a:endParaRPr lang="en-US" sz="2400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F1066DB-4ED6-481A-BF63-55384818FAD9}"/>
              </a:ext>
            </a:extLst>
          </p:cNvPr>
          <p:cNvCxnSpPr>
            <a:cxnSpLocks/>
          </p:cNvCxnSpPr>
          <p:nvPr/>
        </p:nvCxnSpPr>
        <p:spPr>
          <a:xfrm>
            <a:off x="553244" y="2492477"/>
            <a:ext cx="571500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938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D34AE4-0983-4B4C-9768-DC4E951D74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 defTabSz="914400"/>
            <a:r>
              <a:rPr lang="en-US" sz="32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UNPOL Mission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4800DA-D856-45F1-89CC-2FB5C9B5F0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574" y="1600200"/>
            <a:ext cx="8229600" cy="42672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2400" b="1" dirty="0"/>
          </a:p>
          <a:p>
            <a:pPr marL="0" indent="0" algn="just">
              <a:buNone/>
            </a:pP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/>
                <a:cs typeface="Times New Roman"/>
              </a:rPr>
              <a:t>The mission of the United Nations Police is to enhance international peace and security by supporting Member States in conflict, post-conflict and other crisis situations </a:t>
            </a:r>
            <a:r>
              <a:rPr lang="en-US" sz="2400" b="1" dirty="0">
                <a:solidFill>
                  <a:srgbClr val="002060"/>
                </a:solidFill>
                <a:latin typeface="Century Gothic"/>
                <a:cs typeface="Times New Roman"/>
              </a:rPr>
              <a:t>to realize effective, efficient, representative, responsive and accountable police services that serve and protect the population</a:t>
            </a:r>
            <a:r>
              <a:rPr lang="en-US" sz="2400" dirty="0">
                <a:solidFill>
                  <a:srgbClr val="002060"/>
                </a:solidFill>
                <a:latin typeface="Century Gothic"/>
                <a:cs typeface="Times New Roman"/>
              </a:rPr>
              <a:t>.</a:t>
            </a:r>
          </a:p>
          <a:p>
            <a:pPr marL="0" indent="0" algn="r">
              <a:buNone/>
            </a:pPr>
            <a:r>
              <a:rPr lang="en-US" sz="2400" dirty="0">
                <a:solidFill>
                  <a:srgbClr val="002060"/>
                </a:solidFill>
                <a:latin typeface="Century Gothic"/>
                <a:cs typeface="Times New Roman"/>
              </a:rPr>
              <a:t> </a:t>
            </a:r>
            <a:br>
              <a:rPr lang="en-US" sz="2400" dirty="0"/>
            </a:b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~</a:t>
            </a:r>
            <a:r>
              <a:rPr lang="en-US" sz="18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2016 Report of the Secretary-General on United Nations Policing (S/2016/952)</a:t>
            </a:r>
          </a:p>
          <a:p>
            <a:pPr marL="0" indent="0">
              <a:buNone/>
            </a:pPr>
            <a:endParaRPr lang="en-US" sz="2200" dirty="0">
              <a:solidFill>
                <a:srgbClr val="6689CC"/>
              </a:solidFill>
              <a:latin typeface="Century Gothic" panose="020B0502020202020204" pitchFamily="34" charset="0"/>
            </a:endParaRPr>
          </a:p>
          <a:p>
            <a:endParaRPr lang="en-US" sz="2400" dirty="0"/>
          </a:p>
          <a:p>
            <a:pPr marL="0" indent="0">
              <a:buNone/>
            </a:pPr>
            <a:endParaRPr lang="en-US" sz="2200" dirty="0">
              <a:solidFill>
                <a:schemeClr val="bg2">
                  <a:lumMod val="50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8" name="Slide Number Placeholder 2">
            <a:extLst>
              <a:ext uri="{FF2B5EF4-FFF2-40B4-BE49-F238E27FC236}">
                <a16:creationId xmlns:a16="http://schemas.microsoft.com/office/drawing/2014/main" id="{72499C2F-9155-6E4A-89CE-8576E50D610C}"/>
              </a:ext>
            </a:extLst>
          </p:cNvPr>
          <p:cNvSpPr txBox="1">
            <a:spLocks/>
          </p:cNvSpPr>
          <p:nvPr/>
        </p:nvSpPr>
        <p:spPr>
          <a:xfrm>
            <a:off x="8187578" y="6357390"/>
            <a:ext cx="655544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7801D69-61EF-40E3-904E-777AA434B5C4}" type="slidenum">
              <a:rPr lang="en-US" sz="1200" smtClean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/>
              <a:t>6</a:t>
            </a:fld>
            <a:endParaRPr lang="en-US" sz="1200" dirty="0">
              <a:solidFill>
                <a:schemeClr val="bg2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8610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47B5CC-92D9-447B-A813-B866675B4B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 defTabSz="914400"/>
            <a:r>
              <a:rPr lang="en-US" sz="32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UNPOL Mandate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6C24D2-8080-496D-969A-8B0A0C7A03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71600"/>
            <a:ext cx="7886700" cy="4805363"/>
          </a:xfrm>
        </p:spPr>
        <p:txBody>
          <a:bodyPr>
            <a:normAutofit fontScale="85000" lnSpcReduction="20000"/>
          </a:bodyPr>
          <a:lstStyle/>
          <a:p>
            <a:pPr>
              <a:buFont typeface="Wingdings" pitchFamily="2" charset="2"/>
              <a:buChar char="§"/>
            </a:pPr>
            <a:endParaRPr lang="en-US" b="1" dirty="0"/>
          </a:p>
          <a:p>
            <a:pPr algn="just">
              <a:lnSpc>
                <a:spcPct val="120000"/>
              </a:lnSpc>
            </a:pP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/>
                <a:cs typeface="Times New Roman"/>
              </a:rPr>
              <a:t>Build and support, or, where mandated, </a:t>
            </a:r>
            <a:r>
              <a:rPr lang="en-US" sz="2400" b="1" dirty="0">
                <a:solidFill>
                  <a:srgbClr val="002060"/>
                </a:solidFill>
                <a:latin typeface="Century Gothic"/>
                <a:cs typeface="Times New Roman"/>
              </a:rPr>
              <a:t>act as a substitute or partial substitute for, host-State police capacity to prevent and detect crime, protect life and property and maintain public order and safety 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/>
                <a:cs typeface="Times New Roman"/>
              </a:rPr>
              <a:t>in adherence to the rule of law and international human rights law.</a:t>
            </a:r>
          </a:p>
          <a:p>
            <a:pPr algn="just">
              <a:lnSpc>
                <a:spcPct val="120000"/>
              </a:lnSpc>
              <a:buFont typeface="Wingdings" pitchFamily="2" charset="2"/>
              <a:buChar char="§"/>
            </a:pPr>
            <a:endParaRPr lang="en-US" sz="2400" dirty="0">
              <a:solidFill>
                <a:srgbClr val="002060"/>
              </a:solidFill>
              <a:latin typeface="Century Gothic"/>
              <a:cs typeface="Times New Roman"/>
            </a:endParaRPr>
          </a:p>
          <a:p>
            <a:pPr algn="just">
              <a:lnSpc>
                <a:spcPct val="120000"/>
              </a:lnSpc>
            </a:pPr>
            <a:r>
              <a:rPr lang="en-US" sz="2400" b="1" dirty="0">
                <a:solidFill>
                  <a:srgbClr val="002060"/>
                </a:solidFill>
                <a:latin typeface="Century Gothic"/>
                <a:cs typeface="Times New Roman"/>
              </a:rPr>
              <a:t>Pursue community-oriented and intelligence-led policing 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/>
                <a:cs typeface="Times New Roman"/>
              </a:rPr>
              <a:t>approaches to contribute to the </a:t>
            </a:r>
            <a:r>
              <a:rPr lang="en-US" sz="2400" b="1" dirty="0">
                <a:solidFill>
                  <a:srgbClr val="002060"/>
                </a:solidFill>
                <a:latin typeface="Century Gothic"/>
                <a:cs typeface="Times New Roman"/>
              </a:rPr>
              <a:t>protection of civilians and</a:t>
            </a:r>
            <a:r>
              <a:rPr lang="en-US" sz="2400" dirty="0">
                <a:solidFill>
                  <a:srgbClr val="002060"/>
                </a:solidFill>
                <a:latin typeface="Century Gothic"/>
                <a:cs typeface="Times New Roman"/>
              </a:rPr>
              <a:t> </a:t>
            </a:r>
            <a:r>
              <a:rPr lang="en-US" sz="2400" b="1" dirty="0">
                <a:solidFill>
                  <a:srgbClr val="002060"/>
                </a:solidFill>
                <a:latin typeface="Century Gothic"/>
                <a:cs typeface="Times New Roman"/>
              </a:rPr>
              <a:t>human rights</a:t>
            </a:r>
            <a:r>
              <a:rPr lang="en-US" sz="2400" dirty="0">
                <a:solidFill>
                  <a:srgbClr val="002060"/>
                </a:solidFill>
                <a:latin typeface="Century Gothic"/>
                <a:cs typeface="Times New Roman"/>
              </a:rPr>
              <a:t>; </a:t>
            </a:r>
            <a:r>
              <a:rPr lang="en-US" sz="2400" b="1" dirty="0">
                <a:solidFill>
                  <a:srgbClr val="002060"/>
                </a:solidFill>
                <a:latin typeface="Century Gothic"/>
                <a:cs typeface="Times New Roman"/>
              </a:rPr>
              <a:t>address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/>
                <a:cs typeface="Times New Roman"/>
              </a:rPr>
              <a:t>, among other things, </a:t>
            </a:r>
            <a:r>
              <a:rPr lang="en-US" sz="2400" b="1" dirty="0">
                <a:solidFill>
                  <a:srgbClr val="002060"/>
                </a:solidFill>
                <a:latin typeface="Century Gothic"/>
                <a:cs typeface="Times New Roman"/>
              </a:rPr>
              <a:t>sexual and gender-based violence, conflict-related sexual violence and serious and organized crime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/>
                <a:cs typeface="Times New Roman"/>
              </a:rPr>
              <a:t>; and conduct investigations, special operations and electoral security.</a:t>
            </a:r>
          </a:p>
          <a:p>
            <a:pPr marL="0" indent="0">
              <a:buNone/>
            </a:pPr>
            <a:endParaRPr lang="en-US" altLang="en-US" i="1" dirty="0">
              <a:solidFill>
                <a:srgbClr val="6689CC"/>
              </a:solidFill>
              <a:latin typeface="Century Gothic" panose="020B0502020202020204" pitchFamily="34" charset="0"/>
            </a:endParaRPr>
          </a:p>
          <a:p>
            <a:pPr marL="0" indent="0" algn="r">
              <a:buNone/>
            </a:pPr>
            <a:r>
              <a:rPr lang="en-US" altLang="en-US" sz="23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~2014 Policy on the United Nations Police</a:t>
            </a:r>
            <a:endParaRPr lang="en-US" sz="2300" i="1" dirty="0">
              <a:solidFill>
                <a:schemeClr val="tx1">
                  <a:lumMod val="50000"/>
                  <a:lumOff val="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0405D1-4DCD-4155-89C5-3B745D4E2A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716047" y="6324600"/>
            <a:ext cx="2057400" cy="365125"/>
          </a:xfrm>
        </p:spPr>
        <p:txBody>
          <a:bodyPr/>
          <a:lstStyle/>
          <a:p>
            <a:fld id="{97261161-F363-4909-B3BA-F2D719A844EB}" type="slidenum">
              <a:rPr lang="en-US" sz="1200" smtClean="0"/>
              <a:t>7</a:t>
            </a:fld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053784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>
            <a:extLst>
              <a:ext uri="{FF2B5EF4-FFF2-40B4-BE49-F238E27FC236}">
                <a16:creationId xmlns:a16="http://schemas.microsoft.com/office/drawing/2014/main" id="{A7E392C7-C4E4-8945-BE4C-2F4150D8D34F}"/>
              </a:ext>
            </a:extLst>
          </p:cNvPr>
          <p:cNvSpPr txBox="1">
            <a:spLocks noChangeArrowheads="1"/>
          </p:cNvSpPr>
          <p:nvPr/>
        </p:nvSpPr>
        <p:spPr>
          <a:xfrm>
            <a:off x="1064418" y="-174239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US" sz="6000" b="1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8275BC5-7B24-C94D-801D-A2E6B0C02BAB}"/>
              </a:ext>
            </a:extLst>
          </p:cNvPr>
          <p:cNvSpPr/>
          <p:nvPr/>
        </p:nvSpPr>
        <p:spPr>
          <a:xfrm>
            <a:off x="4214330" y="5320353"/>
            <a:ext cx="477727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n-US" altLang="en-US" i="1" dirty="0">
              <a:solidFill>
                <a:srgbClr val="6689CC"/>
              </a:solidFill>
              <a:latin typeface="Century Gothic" panose="020B0502020202020204" pitchFamily="34" charset="0"/>
            </a:endParaRPr>
          </a:p>
          <a:p>
            <a:r>
              <a:rPr lang="en-US" altLang="en-US" i="1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~2014 Policy on the United Nations Police</a:t>
            </a:r>
            <a:endParaRPr lang="en-US" i="1" dirty="0">
              <a:solidFill>
                <a:schemeClr val="tx1">
                  <a:lumMod val="50000"/>
                  <a:lumOff val="50000"/>
                </a:schemeClr>
              </a:solidFill>
              <a:latin typeface="Century Gothic" panose="020B0502020202020204" pitchFamily="34" charset="0"/>
            </a:endParaRPr>
          </a:p>
          <a:p>
            <a:endParaRPr lang="en-US" i="1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E997D46-3E09-4619-A293-51F8215A61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Core UNPOL tasks</a:t>
            </a:r>
            <a:endParaRPr lang="en-US" dirty="0"/>
          </a:p>
        </p:txBody>
      </p:sp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3DDB681A-DC7A-C048-B27C-3C4C9890E8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z="1200" smtClean="0"/>
              <a:t>8</a:t>
            </a:fld>
            <a:endParaRPr lang="en-US" sz="1200" dirty="0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E80C02C5-2CD8-A948-B4A2-71BDA50E0676}"/>
              </a:ext>
            </a:extLst>
          </p:cNvPr>
          <p:cNvGrpSpPr/>
          <p:nvPr/>
        </p:nvGrpSpPr>
        <p:grpSpPr>
          <a:xfrm>
            <a:off x="1233384" y="1678455"/>
            <a:ext cx="3149912" cy="2473256"/>
            <a:chOff x="869422" y="2388615"/>
            <a:chExt cx="3149912" cy="2473256"/>
          </a:xfrm>
        </p:grpSpPr>
        <p:pic>
          <p:nvPicPr>
            <p:cNvPr id="4" name="Graphic 3">
              <a:extLst>
                <a:ext uri="{FF2B5EF4-FFF2-40B4-BE49-F238E27FC236}">
                  <a16:creationId xmlns:a16="http://schemas.microsoft.com/office/drawing/2014/main" id="{22603A18-C7C5-C148-84B8-7D1ED49920A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19436" t="51462" r="72574" b="27425"/>
            <a:stretch/>
          </p:blipFill>
          <p:spPr>
            <a:xfrm>
              <a:off x="1365928" y="2388615"/>
              <a:ext cx="1893729" cy="1900034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E41368B-FB16-324C-8A5B-40CE332C783D}"/>
                </a:ext>
              </a:extLst>
            </p:cNvPr>
            <p:cNvSpPr txBox="1"/>
            <p:nvPr/>
          </p:nvSpPr>
          <p:spPr>
            <a:xfrm>
              <a:off x="869422" y="4461761"/>
              <a:ext cx="3149912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rPr>
                <a:t>Operational Support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F7ABBCC7-66FD-F745-A846-32D48ED3E17E}"/>
              </a:ext>
            </a:extLst>
          </p:cNvPr>
          <p:cNvGrpSpPr/>
          <p:nvPr/>
        </p:nvGrpSpPr>
        <p:grpSpPr>
          <a:xfrm>
            <a:off x="4670648" y="1757805"/>
            <a:ext cx="3141201" cy="3256418"/>
            <a:chOff x="5422242" y="2350606"/>
            <a:chExt cx="3141201" cy="3256418"/>
          </a:xfrm>
        </p:grpSpPr>
        <p:pic>
          <p:nvPicPr>
            <p:cNvPr id="15" name="Graphic 14">
              <a:extLst>
                <a:ext uri="{FF2B5EF4-FFF2-40B4-BE49-F238E27FC236}">
                  <a16:creationId xmlns:a16="http://schemas.microsoft.com/office/drawing/2014/main" id="{AE098214-6C85-DE49-843D-D6763A95643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62483" r="29527" b="78887"/>
            <a:stretch/>
          </p:blipFill>
          <p:spPr>
            <a:xfrm>
              <a:off x="5919207" y="2350606"/>
              <a:ext cx="1905730" cy="1912075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D407810-5D5F-DB48-9905-4AB38E23EDC9}"/>
                </a:ext>
              </a:extLst>
            </p:cNvPr>
            <p:cNvSpPr txBox="1"/>
            <p:nvPr/>
          </p:nvSpPr>
          <p:spPr>
            <a:xfrm>
              <a:off x="5422242" y="3360255"/>
              <a:ext cx="3141201" cy="224676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endParaRPr lang="en-US" sz="2000" b="1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ctr"/>
              <a:endParaRPr lang="en-US" sz="2000" b="1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ctr"/>
              <a:endParaRPr lang="en-US" sz="2000" b="1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ctr"/>
              <a:r>
                <a:rPr lang="en-US" sz="2000" b="1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rPr>
                <a:t>Capacity-Building and Development </a:t>
              </a:r>
            </a:p>
            <a:p>
              <a:pPr algn="ctr"/>
              <a:r>
                <a:rPr lang="en-US" sz="2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rPr>
                <a:t>Reform, Restructuring and (Re) Building</a:t>
              </a: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F3107A71-7169-514D-903F-2784F6F30676}"/>
              </a:ext>
            </a:extLst>
          </p:cNvPr>
          <p:cNvSpPr txBox="1"/>
          <p:nvPr/>
        </p:nvSpPr>
        <p:spPr>
          <a:xfrm>
            <a:off x="1233384" y="4264006"/>
            <a:ext cx="3338616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rPr>
              <a:t>Interim Policing &amp; Law Enforcement</a:t>
            </a:r>
          </a:p>
        </p:txBody>
      </p:sp>
    </p:spTree>
    <p:extLst>
      <p:ext uri="{BB962C8B-B14F-4D97-AF65-F5344CB8AC3E}">
        <p14:creationId xmlns:p14="http://schemas.microsoft.com/office/powerpoint/2010/main" val="1782443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756f3f7a-cc20-4157-bc78-ddc9769d8db6">
      <UserInfo>
        <DisplayName>Yue Xin</DisplayName>
        <AccountId>34</AccountId>
        <AccountType/>
      </UserInfo>
      <UserInfo>
        <DisplayName>Jaime Cuenca</DisplayName>
        <AccountId>35</AccountId>
        <AccountType/>
      </UserInfo>
      <UserInfo>
        <DisplayName>Katharina Waczek</DisplayName>
        <AccountId>12</AccountId>
        <AccountType/>
      </UserInfo>
      <UserInfo>
        <DisplayName>Stefan Schwarz</DisplayName>
        <AccountId>9</AccountId>
        <AccountType/>
      </UserInfo>
    </SharedWithUsers>
    <_Flow_SignoffStatus xmlns="ffaef953-2cda-4d9d-b070-85228d2d3b5f" xsi:nil="true"/>
    <_x0023_ xmlns="ffaef953-2cda-4d9d-b070-85228d2d3b5f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52591365DD56D4D8750E674CD62EF32" ma:contentTypeVersion="15" ma:contentTypeDescription="Create a new document." ma:contentTypeScope="" ma:versionID="b705d44036b8c209ba60c04a3e72a81a">
  <xsd:schema xmlns:xsd="http://www.w3.org/2001/XMLSchema" xmlns:xs="http://www.w3.org/2001/XMLSchema" xmlns:p="http://schemas.microsoft.com/office/2006/metadata/properties" xmlns:ns2="ffaef953-2cda-4d9d-b070-85228d2d3b5f" xmlns:ns3="756f3f7a-cc20-4157-bc78-ddc9769d8db6" targetNamespace="http://schemas.microsoft.com/office/2006/metadata/properties" ma:root="true" ma:fieldsID="4834ab69a471149cc6084602625b200b" ns2:_="" ns3:_="">
    <xsd:import namespace="ffaef953-2cda-4d9d-b070-85228d2d3b5f"/>
    <xsd:import namespace="756f3f7a-cc20-4157-bc78-ddc9769d8db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_x0023_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2:_Flow_SignoffStatu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faef953-2cda-4d9d-b070-85228d2d3b5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_x0023_" ma:index="12" nillable="true" ma:displayName="#" ma:format="Dropdown" ma:internalName="_x0023_" ma:percentage="FALSE">
      <xsd:simpleType>
        <xsd:restriction base="dms:Number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_Flow_SignoffStatus" ma:index="21" nillable="true" ma:displayName="Sign-off status" ma:internalName="Sign_x002d_off_x0020_status">
      <xsd:simpleType>
        <xsd:restriction base="dms:Text"/>
      </xsd:simpleType>
    </xsd:element>
    <xsd:element name="MediaLengthInSeconds" ma:index="22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6f3f7a-cc20-4157-bc78-ddc9769d8db6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13CE0D4-818B-4ACC-A606-C45A4FC2B206}">
  <ds:schemaRefs>
    <ds:schemaRef ds:uri="http://purl.org/dc/dcmitype/"/>
    <ds:schemaRef ds:uri="http://schemas.microsoft.com/office/2006/metadata/properties"/>
    <ds:schemaRef ds:uri="http://purl.org/dc/terms/"/>
    <ds:schemaRef ds:uri="http://purl.org/dc/elements/1.1/"/>
    <ds:schemaRef ds:uri="756f3f7a-cc20-4157-bc78-ddc9769d8db6"/>
    <ds:schemaRef ds:uri="ffaef953-2cda-4d9d-b070-85228d2d3b5f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</ds:schemaRefs>
</ds:datastoreItem>
</file>

<file path=customXml/itemProps2.xml><?xml version="1.0" encoding="utf-8"?>
<ds:datastoreItem xmlns:ds="http://schemas.openxmlformats.org/officeDocument/2006/customXml" ds:itemID="{DFA17F5E-B723-42A9-966F-C686494841B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5679562-33BE-4961-8F5A-785F0A14EE9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faef953-2cda-4d9d-b070-85228d2d3b5f"/>
    <ds:schemaRef ds:uri="756f3f7a-cc20-4157-bc78-ddc9769d8db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4304</TotalTime>
  <Words>1077</Words>
  <Application>Microsoft Macintosh PowerPoint</Application>
  <PresentationFormat>On-screen Show (4:3)</PresentationFormat>
  <Paragraphs>288</Paragraphs>
  <Slides>23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2" baseType="lpstr">
      <vt:lpstr>ＭＳ Ｐゴシック</vt:lpstr>
      <vt:lpstr>Arial</vt:lpstr>
      <vt:lpstr>Calibri</vt:lpstr>
      <vt:lpstr>Century Gothic</vt:lpstr>
      <vt:lpstr>Courier New</vt:lpstr>
      <vt:lpstr>Tahoma</vt:lpstr>
      <vt:lpstr>Times New Roman</vt:lpstr>
      <vt:lpstr>Wingdings</vt:lpstr>
      <vt:lpstr>Office Theme</vt:lpstr>
      <vt:lpstr>PowerPoint Presentation</vt:lpstr>
      <vt:lpstr>Aim</vt:lpstr>
      <vt:lpstr>Relevance  </vt:lpstr>
      <vt:lpstr>Learning Objectives</vt:lpstr>
      <vt:lpstr>Lesson Overview</vt:lpstr>
      <vt:lpstr>Learning Activity: 1.1</vt:lpstr>
      <vt:lpstr>UNPOL Mission</vt:lpstr>
      <vt:lpstr>UNPOL Mandate</vt:lpstr>
      <vt:lpstr>Core UNPOL tasks</vt:lpstr>
      <vt:lpstr>UN Police at a Glance*</vt:lpstr>
      <vt:lpstr>UN Police in DPO Missions</vt:lpstr>
      <vt:lpstr>UN Police in Special Political Missions</vt:lpstr>
      <vt:lpstr>Categories of UN Police Personnel</vt:lpstr>
      <vt:lpstr>Categories of UN Police Personnel*</vt:lpstr>
      <vt:lpstr>UNPOL - Towards Gender Equality</vt:lpstr>
      <vt:lpstr>Strategic Guidance Framework  for International Policing</vt:lpstr>
      <vt:lpstr>Strategic Guidance Framework</vt:lpstr>
      <vt:lpstr>Department of Peace Operations</vt:lpstr>
      <vt:lpstr>Police Division Core Responsibilities</vt:lpstr>
      <vt:lpstr>Standing Police Capacity –  Core Functions</vt:lpstr>
      <vt:lpstr>Coordination of Policing Activities in Host-States</vt:lpstr>
      <vt:lpstr>Summary of Key Messages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Katharina Waczek</dc:creator>
  <cp:lastModifiedBy>Katharina Waczek</cp:lastModifiedBy>
  <cp:revision>89</cp:revision>
  <dcterms:created xsi:type="dcterms:W3CDTF">2021-01-14T18:48:35Z</dcterms:created>
  <dcterms:modified xsi:type="dcterms:W3CDTF">2022-01-18T18:41:49Z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0x010100E52591365DD56D4D8750E674CD62EF32</vt:lpwstr>
  </property>
</Properties>
</file>