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72" r:id="rId4"/>
  </p:sldMasterIdLst>
  <p:notesMasterIdLst>
    <p:notesMasterId r:id="rId39"/>
  </p:notesMasterIdLst>
  <p:sldIdLst>
    <p:sldId id="428" r:id="rId5"/>
    <p:sldId id="312" r:id="rId6"/>
    <p:sldId id="385" r:id="rId7"/>
    <p:sldId id="387" r:id="rId8"/>
    <p:sldId id="388" r:id="rId9"/>
    <p:sldId id="705" r:id="rId10"/>
    <p:sldId id="716" r:id="rId11"/>
    <p:sldId id="717" r:id="rId12"/>
    <p:sldId id="706" r:id="rId13"/>
    <p:sldId id="718" r:id="rId14"/>
    <p:sldId id="719" r:id="rId15"/>
    <p:sldId id="707" r:id="rId16"/>
    <p:sldId id="708" r:id="rId17"/>
    <p:sldId id="709" r:id="rId18"/>
    <p:sldId id="720" r:id="rId19"/>
    <p:sldId id="710" r:id="rId20"/>
    <p:sldId id="723" r:id="rId21"/>
    <p:sldId id="711" r:id="rId22"/>
    <p:sldId id="395" r:id="rId23"/>
    <p:sldId id="713" r:id="rId24"/>
    <p:sldId id="714" r:id="rId25"/>
    <p:sldId id="603" r:id="rId26"/>
    <p:sldId id="715" r:id="rId27"/>
    <p:sldId id="278" r:id="rId28"/>
    <p:sldId id="279" r:id="rId29"/>
    <p:sldId id="304" r:id="rId30"/>
    <p:sldId id="721" r:id="rId31"/>
    <p:sldId id="722" r:id="rId32"/>
    <p:sldId id="553" r:id="rId33"/>
    <p:sldId id="285" r:id="rId34"/>
    <p:sldId id="593" r:id="rId35"/>
    <p:sldId id="606" r:id="rId36"/>
    <p:sldId id="703" r:id="rId37"/>
    <p:sldId id="280"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hilipp Bovensiepen" initials="PB" lastIdx="11" clrIdx="0">
    <p:extLst>
      <p:ext uri="{19B8F6BF-5375-455C-9EA6-DF929625EA0E}">
        <p15:presenceInfo xmlns:p15="http://schemas.microsoft.com/office/powerpoint/2012/main" userId="f1f3fcd3a646974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B4E3"/>
    <a:srgbClr val="5B92E5"/>
    <a:srgbClr val="8D9C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33" autoAdjust="0"/>
    <p:restoredTop sz="76893" autoAdjust="0"/>
  </p:normalViewPr>
  <p:slideViewPr>
    <p:cSldViewPr snapToGrid="0" showGuides="1">
      <p:cViewPr varScale="1">
        <p:scale>
          <a:sx n="82" d="100"/>
          <a:sy n="82" d="100"/>
        </p:scale>
        <p:origin x="2144" y="17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arina Waczek" userId="0331d40d-42ee-4bfc-ae12-ac157682cb79" providerId="ADAL" clId="{3A2CB479-7A95-644C-A9E5-BA7953B33CA4}"/>
    <pc:docChg chg="modSld modMainMaster">
      <pc:chgData name="Katharina Waczek" userId="0331d40d-42ee-4bfc-ae12-ac157682cb79" providerId="ADAL" clId="{3A2CB479-7A95-644C-A9E5-BA7953B33CA4}" dt="2021-11-21T16:08:34.794" v="25" actId="20577"/>
      <pc:docMkLst>
        <pc:docMk/>
      </pc:docMkLst>
      <pc:sldChg chg="modSp mod">
        <pc:chgData name="Katharina Waczek" userId="0331d40d-42ee-4bfc-ae12-ac157682cb79" providerId="ADAL" clId="{3A2CB479-7A95-644C-A9E5-BA7953B33CA4}" dt="2021-11-19T10:44:27.819" v="2" actId="20577"/>
        <pc:sldMkLst>
          <pc:docMk/>
          <pc:sldMk cId="216289665" sldId="279"/>
        </pc:sldMkLst>
        <pc:spChg chg="mod">
          <ac:chgData name="Katharina Waczek" userId="0331d40d-42ee-4bfc-ae12-ac157682cb79" providerId="ADAL" clId="{3A2CB479-7A95-644C-A9E5-BA7953B33CA4}" dt="2021-11-19T10:44:27.819" v="2" actId="20577"/>
          <ac:spMkLst>
            <pc:docMk/>
            <pc:sldMk cId="216289665" sldId="279"/>
            <ac:spMk id="87043" creationId="{00000000-0000-0000-0000-000000000000}"/>
          </ac:spMkLst>
        </pc:spChg>
      </pc:sldChg>
      <pc:sldChg chg="modSp mod">
        <pc:chgData name="Katharina Waczek" userId="0331d40d-42ee-4bfc-ae12-ac157682cb79" providerId="ADAL" clId="{3A2CB479-7A95-644C-A9E5-BA7953B33CA4}" dt="2021-11-19T10:56:49.510" v="22" actId="20577"/>
        <pc:sldMkLst>
          <pc:docMk/>
          <pc:sldMk cId="2913589987" sldId="285"/>
        </pc:sldMkLst>
        <pc:spChg chg="mod">
          <ac:chgData name="Katharina Waczek" userId="0331d40d-42ee-4bfc-ae12-ac157682cb79" providerId="ADAL" clId="{3A2CB479-7A95-644C-A9E5-BA7953B33CA4}" dt="2021-11-19T10:56:49.510" v="22" actId="20577"/>
          <ac:spMkLst>
            <pc:docMk/>
            <pc:sldMk cId="2913589987" sldId="285"/>
            <ac:spMk id="32771" creationId="{00000000-0000-0000-0000-000000000000}"/>
          </ac:spMkLst>
        </pc:spChg>
      </pc:sldChg>
      <pc:sldChg chg="modSp mod">
        <pc:chgData name="Katharina Waczek" userId="0331d40d-42ee-4bfc-ae12-ac157682cb79" providerId="ADAL" clId="{3A2CB479-7A95-644C-A9E5-BA7953B33CA4}" dt="2021-11-19T10:51:39.094" v="3" actId="20577"/>
        <pc:sldMkLst>
          <pc:docMk/>
          <pc:sldMk cId="674893177" sldId="721"/>
        </pc:sldMkLst>
        <pc:spChg chg="mod">
          <ac:chgData name="Katharina Waczek" userId="0331d40d-42ee-4bfc-ae12-ac157682cb79" providerId="ADAL" clId="{3A2CB479-7A95-644C-A9E5-BA7953B33CA4}" dt="2021-11-19T10:51:39.094" v="3" actId="20577"/>
          <ac:spMkLst>
            <pc:docMk/>
            <pc:sldMk cId="674893177" sldId="721"/>
            <ac:spMk id="2" creationId="{2B23C8C9-C993-4B00-B651-3720C56B00D4}"/>
          </ac:spMkLst>
        </pc:spChg>
      </pc:sldChg>
      <pc:sldChg chg="modSp mod">
        <pc:chgData name="Katharina Waczek" userId="0331d40d-42ee-4bfc-ae12-ac157682cb79" providerId="ADAL" clId="{3A2CB479-7A95-644C-A9E5-BA7953B33CA4}" dt="2021-11-19T10:51:42.389" v="4" actId="20577"/>
        <pc:sldMkLst>
          <pc:docMk/>
          <pc:sldMk cId="2743746244" sldId="722"/>
        </pc:sldMkLst>
        <pc:spChg chg="mod">
          <ac:chgData name="Katharina Waczek" userId="0331d40d-42ee-4bfc-ae12-ac157682cb79" providerId="ADAL" clId="{3A2CB479-7A95-644C-A9E5-BA7953B33CA4}" dt="2021-11-19T10:51:42.389" v="4" actId="20577"/>
          <ac:spMkLst>
            <pc:docMk/>
            <pc:sldMk cId="2743746244" sldId="722"/>
            <ac:spMk id="2" creationId="{2B23C8C9-C993-4B00-B651-3720C56B00D4}"/>
          </ac:spMkLst>
        </pc:spChg>
      </pc:sldChg>
      <pc:sldMasterChg chg="modSldLayout">
        <pc:chgData name="Katharina Waczek" userId="0331d40d-42ee-4bfc-ae12-ac157682cb79" providerId="ADAL" clId="{3A2CB479-7A95-644C-A9E5-BA7953B33CA4}" dt="2021-11-21T16:08:34.794" v="25" actId="20577"/>
        <pc:sldMasterMkLst>
          <pc:docMk/>
          <pc:sldMasterMk cId="1078200435" sldId="2147483672"/>
        </pc:sldMasterMkLst>
        <pc:sldLayoutChg chg="modSp mod">
          <pc:chgData name="Katharina Waczek" userId="0331d40d-42ee-4bfc-ae12-ac157682cb79" providerId="ADAL" clId="{3A2CB479-7A95-644C-A9E5-BA7953B33CA4}" dt="2021-11-21T16:08:34.794" v="25" actId="20577"/>
          <pc:sldLayoutMkLst>
            <pc:docMk/>
            <pc:sldMasterMk cId="1078200435" sldId="2147483672"/>
            <pc:sldLayoutMk cId="2846588185" sldId="2147483673"/>
          </pc:sldLayoutMkLst>
          <pc:spChg chg="mod">
            <ac:chgData name="Katharina Waczek" userId="0331d40d-42ee-4bfc-ae12-ac157682cb79" providerId="ADAL" clId="{3A2CB479-7A95-644C-A9E5-BA7953B33CA4}" dt="2021-11-21T16:08:34.794" v="25" actId="20577"/>
            <ac:spMkLst>
              <pc:docMk/>
              <pc:sldMasterMk cId="1078200435" sldId="2147483672"/>
              <pc:sldLayoutMk cId="2846588185" sldId="2147483673"/>
              <ac:spMk id="9" creationId="{465AF945-5AA6-5C4E-9357-48D7D4A76498}"/>
            </ac:spMkLst>
          </pc:spChg>
        </pc:sldLayoutChg>
      </pc:sldMasterChg>
    </pc:docChg>
  </pc:docChgLst>
  <pc:docChgLst>
    <pc:chgData name="Dianne Tillman Stevens" userId="4e3ed35b-529b-487f-a46d-4ef0d77bb5d8" providerId="ADAL" clId="{77487855-133B-497D-AF2E-78C3A6C58C7B}"/>
    <pc:docChg chg="modSld">
      <pc:chgData name="Dianne Tillman Stevens" userId="4e3ed35b-529b-487f-a46d-4ef0d77bb5d8" providerId="ADAL" clId="{77487855-133B-497D-AF2E-78C3A6C58C7B}" dt="2021-12-05T03:35:51.327" v="29" actId="20577"/>
      <pc:docMkLst>
        <pc:docMk/>
      </pc:docMkLst>
      <pc:sldChg chg="modSp mod">
        <pc:chgData name="Dianne Tillman Stevens" userId="4e3ed35b-529b-487f-a46d-4ef0d77bb5d8" providerId="ADAL" clId="{77487855-133B-497D-AF2E-78C3A6C58C7B}" dt="2021-12-05T03:10:38.955" v="21" actId="20577"/>
        <pc:sldMkLst>
          <pc:docMk/>
          <pc:sldMk cId="2268527117" sldId="278"/>
        </pc:sldMkLst>
        <pc:spChg chg="mod">
          <ac:chgData name="Dianne Tillman Stevens" userId="4e3ed35b-529b-487f-a46d-4ef0d77bb5d8" providerId="ADAL" clId="{77487855-133B-497D-AF2E-78C3A6C58C7B}" dt="2021-12-05T03:10:38.955" v="21" actId="20577"/>
          <ac:spMkLst>
            <pc:docMk/>
            <pc:sldMk cId="2268527117" sldId="278"/>
            <ac:spMk id="35" creationId="{672F6DE7-8BD2-994B-A495-99D3AAF04A83}"/>
          </ac:spMkLst>
        </pc:spChg>
      </pc:sldChg>
      <pc:sldChg chg="modSp mod">
        <pc:chgData name="Dianne Tillman Stevens" userId="4e3ed35b-529b-487f-a46d-4ef0d77bb5d8" providerId="ADAL" clId="{77487855-133B-497D-AF2E-78C3A6C58C7B}" dt="2021-12-04T04:36:47.939" v="2" actId="790"/>
        <pc:sldMkLst>
          <pc:docMk/>
          <pc:sldMk cId="216289665" sldId="279"/>
        </pc:sldMkLst>
        <pc:spChg chg="mod">
          <ac:chgData name="Dianne Tillman Stevens" userId="4e3ed35b-529b-487f-a46d-4ef0d77bb5d8" providerId="ADAL" clId="{77487855-133B-497D-AF2E-78C3A6C58C7B}" dt="2021-12-04T04:36:47.939" v="2" actId="790"/>
          <ac:spMkLst>
            <pc:docMk/>
            <pc:sldMk cId="216289665" sldId="279"/>
            <ac:spMk id="87043" creationId="{00000000-0000-0000-0000-000000000000}"/>
          </ac:spMkLst>
        </pc:spChg>
      </pc:sldChg>
      <pc:sldChg chg="modSp mod">
        <pc:chgData name="Dianne Tillman Stevens" userId="4e3ed35b-529b-487f-a46d-4ef0d77bb5d8" providerId="ADAL" clId="{77487855-133B-497D-AF2E-78C3A6C58C7B}" dt="2021-12-04T04:42:30.241" v="17" actId="20577"/>
        <pc:sldMkLst>
          <pc:docMk/>
          <pc:sldMk cId="116457525" sldId="387"/>
        </pc:sldMkLst>
        <pc:spChg chg="mod">
          <ac:chgData name="Dianne Tillman Stevens" userId="4e3ed35b-529b-487f-a46d-4ef0d77bb5d8" providerId="ADAL" clId="{77487855-133B-497D-AF2E-78C3A6C58C7B}" dt="2021-12-04T04:42:30.241" v="17" actId="20577"/>
          <ac:spMkLst>
            <pc:docMk/>
            <pc:sldMk cId="116457525" sldId="387"/>
            <ac:spMk id="11" creationId="{54ECBD38-9095-4265-BAE6-76906DE0708E}"/>
          </ac:spMkLst>
        </pc:spChg>
      </pc:sldChg>
      <pc:sldChg chg="modSp mod">
        <pc:chgData name="Dianne Tillman Stevens" userId="4e3ed35b-529b-487f-a46d-4ef0d77bb5d8" providerId="ADAL" clId="{77487855-133B-497D-AF2E-78C3A6C58C7B}" dt="2021-12-04T04:42:03.596" v="15" actId="20577"/>
        <pc:sldMkLst>
          <pc:docMk/>
          <pc:sldMk cId="315446738" sldId="603"/>
        </pc:sldMkLst>
        <pc:spChg chg="mod">
          <ac:chgData name="Dianne Tillman Stevens" userId="4e3ed35b-529b-487f-a46d-4ef0d77bb5d8" providerId="ADAL" clId="{77487855-133B-497D-AF2E-78C3A6C58C7B}" dt="2021-12-04T04:42:03.596" v="15" actId="20577"/>
          <ac:spMkLst>
            <pc:docMk/>
            <pc:sldMk cId="315446738" sldId="603"/>
            <ac:spMk id="4" creationId="{00000000-0000-0000-0000-000000000000}"/>
          </ac:spMkLst>
        </pc:spChg>
      </pc:sldChg>
      <pc:sldChg chg="modSp mod">
        <pc:chgData name="Dianne Tillman Stevens" userId="4e3ed35b-529b-487f-a46d-4ef0d77bb5d8" providerId="ADAL" clId="{77487855-133B-497D-AF2E-78C3A6C58C7B}" dt="2021-12-05T03:05:20.711" v="18" actId="20577"/>
        <pc:sldMkLst>
          <pc:docMk/>
          <pc:sldMk cId="3658667153" sldId="705"/>
        </pc:sldMkLst>
        <pc:spChg chg="mod">
          <ac:chgData name="Dianne Tillman Stevens" userId="4e3ed35b-529b-487f-a46d-4ef0d77bb5d8" providerId="ADAL" clId="{77487855-133B-497D-AF2E-78C3A6C58C7B}" dt="2021-12-05T03:05:20.711" v="18" actId="20577"/>
          <ac:spMkLst>
            <pc:docMk/>
            <pc:sldMk cId="3658667153" sldId="705"/>
            <ac:spMk id="4" creationId="{101F9A46-A280-448D-81B1-A11510890FB3}"/>
          </ac:spMkLst>
        </pc:spChg>
      </pc:sldChg>
      <pc:sldChg chg="modSp mod">
        <pc:chgData name="Dianne Tillman Stevens" userId="4e3ed35b-529b-487f-a46d-4ef0d77bb5d8" providerId="ADAL" clId="{77487855-133B-497D-AF2E-78C3A6C58C7B}" dt="2021-12-05T03:10:18.135" v="19" actId="14100"/>
        <pc:sldMkLst>
          <pc:docMk/>
          <pc:sldMk cId="2366123751" sldId="715"/>
        </pc:sldMkLst>
        <pc:spChg chg="mod">
          <ac:chgData name="Dianne Tillman Stevens" userId="4e3ed35b-529b-487f-a46d-4ef0d77bb5d8" providerId="ADAL" clId="{77487855-133B-497D-AF2E-78C3A6C58C7B}" dt="2021-12-05T03:10:18.135" v="19" actId="14100"/>
          <ac:spMkLst>
            <pc:docMk/>
            <pc:sldMk cId="2366123751" sldId="715"/>
            <ac:spMk id="4" creationId="{B9FD37FE-5EC5-47C0-B71D-DA2955FB2AC6}"/>
          </ac:spMkLst>
        </pc:spChg>
      </pc:sldChg>
      <pc:sldChg chg="modSp mod">
        <pc:chgData name="Dianne Tillman Stevens" userId="4e3ed35b-529b-487f-a46d-4ef0d77bb5d8" providerId="ADAL" clId="{77487855-133B-497D-AF2E-78C3A6C58C7B}" dt="2021-12-05T03:35:24.073" v="23" actId="20577"/>
        <pc:sldMkLst>
          <pc:docMk/>
          <pc:sldMk cId="258160679" sldId="718"/>
        </pc:sldMkLst>
        <pc:spChg chg="mod">
          <ac:chgData name="Dianne Tillman Stevens" userId="4e3ed35b-529b-487f-a46d-4ef0d77bb5d8" providerId="ADAL" clId="{77487855-133B-497D-AF2E-78C3A6C58C7B}" dt="2021-12-05T03:35:24.073" v="23" actId="20577"/>
          <ac:spMkLst>
            <pc:docMk/>
            <pc:sldMk cId="258160679" sldId="718"/>
            <ac:spMk id="2" creationId="{2B23C8C9-C993-4B00-B651-3720C56B00D4}"/>
          </ac:spMkLst>
        </pc:spChg>
      </pc:sldChg>
      <pc:sldChg chg="modSp mod">
        <pc:chgData name="Dianne Tillman Stevens" userId="4e3ed35b-529b-487f-a46d-4ef0d77bb5d8" providerId="ADAL" clId="{77487855-133B-497D-AF2E-78C3A6C58C7B}" dt="2021-12-05T03:35:28.871" v="25" actId="20577"/>
        <pc:sldMkLst>
          <pc:docMk/>
          <pc:sldMk cId="32452622" sldId="719"/>
        </pc:sldMkLst>
        <pc:spChg chg="mod">
          <ac:chgData name="Dianne Tillman Stevens" userId="4e3ed35b-529b-487f-a46d-4ef0d77bb5d8" providerId="ADAL" clId="{77487855-133B-497D-AF2E-78C3A6C58C7B}" dt="2021-12-05T03:35:28.871" v="25" actId="20577"/>
          <ac:spMkLst>
            <pc:docMk/>
            <pc:sldMk cId="32452622" sldId="719"/>
            <ac:spMk id="2" creationId="{2B23C8C9-C993-4B00-B651-3720C56B00D4}"/>
          </ac:spMkLst>
        </pc:spChg>
      </pc:sldChg>
      <pc:sldChg chg="modSp mod">
        <pc:chgData name="Dianne Tillman Stevens" userId="4e3ed35b-529b-487f-a46d-4ef0d77bb5d8" providerId="ADAL" clId="{77487855-133B-497D-AF2E-78C3A6C58C7B}" dt="2021-12-04T04:41:10.201" v="8" actId="20577"/>
        <pc:sldMkLst>
          <pc:docMk/>
          <pc:sldMk cId="750739977" sldId="720"/>
        </pc:sldMkLst>
        <pc:spChg chg="mod">
          <ac:chgData name="Dianne Tillman Stevens" userId="4e3ed35b-529b-487f-a46d-4ef0d77bb5d8" providerId="ADAL" clId="{77487855-133B-497D-AF2E-78C3A6C58C7B}" dt="2021-12-04T04:41:10.201" v="8" actId="20577"/>
          <ac:spMkLst>
            <pc:docMk/>
            <pc:sldMk cId="750739977" sldId="720"/>
            <ac:spMk id="2" creationId="{2B23C8C9-C993-4B00-B651-3720C56B00D4}"/>
          </ac:spMkLst>
        </pc:spChg>
      </pc:sldChg>
      <pc:sldChg chg="modSp mod">
        <pc:chgData name="Dianne Tillman Stevens" userId="4e3ed35b-529b-487f-a46d-4ef0d77bb5d8" providerId="ADAL" clId="{77487855-133B-497D-AF2E-78C3A6C58C7B}" dt="2021-12-05T03:35:44.248" v="27" actId="20577"/>
        <pc:sldMkLst>
          <pc:docMk/>
          <pc:sldMk cId="674893177" sldId="721"/>
        </pc:sldMkLst>
        <pc:spChg chg="mod">
          <ac:chgData name="Dianne Tillman Stevens" userId="4e3ed35b-529b-487f-a46d-4ef0d77bb5d8" providerId="ADAL" clId="{77487855-133B-497D-AF2E-78C3A6C58C7B}" dt="2021-12-05T03:35:44.248" v="27" actId="20577"/>
          <ac:spMkLst>
            <pc:docMk/>
            <pc:sldMk cId="674893177" sldId="721"/>
            <ac:spMk id="2" creationId="{2B23C8C9-C993-4B00-B651-3720C56B00D4}"/>
          </ac:spMkLst>
        </pc:spChg>
      </pc:sldChg>
      <pc:sldChg chg="modSp mod">
        <pc:chgData name="Dianne Tillman Stevens" userId="4e3ed35b-529b-487f-a46d-4ef0d77bb5d8" providerId="ADAL" clId="{77487855-133B-497D-AF2E-78C3A6C58C7B}" dt="2021-12-05T03:35:51.327" v="29" actId="20577"/>
        <pc:sldMkLst>
          <pc:docMk/>
          <pc:sldMk cId="2743746244" sldId="722"/>
        </pc:sldMkLst>
        <pc:spChg chg="mod">
          <ac:chgData name="Dianne Tillman Stevens" userId="4e3ed35b-529b-487f-a46d-4ef0d77bb5d8" providerId="ADAL" clId="{77487855-133B-497D-AF2E-78C3A6C58C7B}" dt="2021-12-05T03:35:51.327" v="29" actId="20577"/>
          <ac:spMkLst>
            <pc:docMk/>
            <pc:sldMk cId="2743746244" sldId="722"/>
            <ac:spMk id="2" creationId="{2B23C8C9-C993-4B00-B651-3720C56B00D4}"/>
          </ac:spMkLst>
        </pc:spChg>
      </pc:sldChg>
      <pc:sldChg chg="modSp mod">
        <pc:chgData name="Dianne Tillman Stevens" userId="4e3ed35b-529b-487f-a46d-4ef0d77bb5d8" providerId="ADAL" clId="{77487855-133B-497D-AF2E-78C3A6C58C7B}" dt="2021-12-04T04:41:06.604" v="7" actId="20577"/>
        <pc:sldMkLst>
          <pc:docMk/>
          <pc:sldMk cId="3956390218" sldId="723"/>
        </pc:sldMkLst>
        <pc:spChg chg="mod">
          <ac:chgData name="Dianne Tillman Stevens" userId="4e3ed35b-529b-487f-a46d-4ef0d77bb5d8" providerId="ADAL" clId="{77487855-133B-497D-AF2E-78C3A6C58C7B}" dt="2021-12-04T04:41:06.604" v="7" actId="20577"/>
          <ac:spMkLst>
            <pc:docMk/>
            <pc:sldMk cId="3956390218" sldId="723"/>
            <ac:spMk id="2" creationId="{2B23C8C9-C993-4B00-B651-3720C56B00D4}"/>
          </ac:spMkLst>
        </pc:spChg>
      </pc:sldChg>
    </pc:docChg>
  </pc:docChgLst>
  <pc:docChgLst>
    <pc:chgData name="Joe Holmberg" userId="6089f361-1526-4d9a-ab2f-1afc7fd2b282" providerId="ADAL" clId="{D2FB739A-F37C-47E3-9F2E-BEB8FC5AA63D}"/>
    <pc:docChg chg="modSld">
      <pc:chgData name="Joe Holmberg" userId="6089f361-1526-4d9a-ab2f-1afc7fd2b282" providerId="ADAL" clId="{D2FB739A-F37C-47E3-9F2E-BEB8FC5AA63D}" dt="2021-12-06T21:06:53.505" v="1" actId="6549"/>
      <pc:docMkLst>
        <pc:docMk/>
      </pc:docMkLst>
      <pc:sldChg chg="modSp mod">
        <pc:chgData name="Joe Holmberg" userId="6089f361-1526-4d9a-ab2f-1afc7fd2b282" providerId="ADAL" clId="{D2FB739A-F37C-47E3-9F2E-BEB8FC5AA63D}" dt="2021-12-06T21:06:53.505" v="1" actId="6549"/>
        <pc:sldMkLst>
          <pc:docMk/>
          <pc:sldMk cId="3693837176" sldId="385"/>
        </pc:sldMkLst>
        <pc:spChg chg="mod">
          <ac:chgData name="Joe Holmberg" userId="6089f361-1526-4d9a-ab2f-1afc7fd2b282" providerId="ADAL" clId="{D2FB739A-F37C-47E3-9F2E-BEB8FC5AA63D}" dt="2021-12-06T21:06:53.505" v="1" actId="6549"/>
          <ac:spMkLst>
            <pc:docMk/>
            <pc:sldMk cId="3693837176" sldId="385"/>
            <ac:spMk id="12" creationId="{521EDD33-B412-4CE1-8A3D-4E4BD7E83BAA}"/>
          </ac:spMkLst>
        </pc:spChg>
      </pc:sldChg>
      <pc:sldChg chg="modSp mod">
        <pc:chgData name="Joe Holmberg" userId="6089f361-1526-4d9a-ab2f-1afc7fd2b282" providerId="ADAL" clId="{D2FB739A-F37C-47E3-9F2E-BEB8FC5AA63D}" dt="2021-12-06T21:03:22.020" v="0" actId="6549"/>
        <pc:sldMkLst>
          <pc:docMk/>
          <pc:sldMk cId="116457525" sldId="387"/>
        </pc:sldMkLst>
        <pc:spChg chg="mod">
          <ac:chgData name="Joe Holmberg" userId="6089f361-1526-4d9a-ab2f-1afc7fd2b282" providerId="ADAL" clId="{D2FB739A-F37C-47E3-9F2E-BEB8FC5AA63D}" dt="2021-12-06T21:03:22.020" v="0" actId="6549"/>
          <ac:spMkLst>
            <pc:docMk/>
            <pc:sldMk cId="116457525" sldId="387"/>
            <ac:spMk id="11" creationId="{54ECBD38-9095-4265-BAE6-76906DE0708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759A99-D197-49D3-882D-CC1C607D7237}" type="datetimeFigureOut">
              <a:rPr lang="en-GB" smtClean="0"/>
              <a:t>18/01/2022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200D9-13E3-4497-8074-783392D7BB80}" type="slidenum">
              <a:rPr lang="en-GB" smtClean="0"/>
              <a:t>‹#›</a:t>
            </a:fld>
            <a:endParaRPr lang="en-GB"/>
          </a:p>
        </p:txBody>
      </p:sp>
    </p:spTree>
    <p:extLst>
      <p:ext uri="{BB962C8B-B14F-4D97-AF65-F5344CB8AC3E}">
        <p14:creationId xmlns:p14="http://schemas.microsoft.com/office/powerpoint/2010/main" val="1961055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C0776476-C927-4D07-B80B-EAF53FA02F34}"/>
              </a:ext>
            </a:extLst>
          </p:cNvPr>
          <p:cNvSpPr>
            <a:spLocks noGrp="1"/>
          </p:cNvSpPr>
          <p:nvPr>
            <p:ph type="sldNum" sz="quarter" idx="5"/>
          </p:nvPr>
        </p:nvSpPr>
        <p:spPr/>
        <p:txBody>
          <a:bodyPr/>
          <a:lstStyle/>
          <a:p>
            <a:fld id="{9642A593-4382-9548-BCBC-9AFA9F58022B}" type="slidenum">
              <a:rPr lang="en-US" smtClean="0"/>
              <a:t>0</a:t>
            </a:fld>
            <a:endParaRPr lang="en-US"/>
          </a:p>
        </p:txBody>
      </p:sp>
    </p:spTree>
    <p:extLst>
      <p:ext uri="{BB962C8B-B14F-4D97-AF65-F5344CB8AC3E}">
        <p14:creationId xmlns:p14="http://schemas.microsoft.com/office/powerpoint/2010/main" val="4190820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8200D9-13E3-4497-8074-783392D7BB80}" type="slidenum">
              <a:rPr lang="en-GB" smtClean="0"/>
              <a:t>12</a:t>
            </a:fld>
            <a:endParaRPr lang="en-GB"/>
          </a:p>
        </p:txBody>
      </p:sp>
    </p:spTree>
    <p:extLst>
      <p:ext uri="{BB962C8B-B14F-4D97-AF65-F5344CB8AC3E}">
        <p14:creationId xmlns:p14="http://schemas.microsoft.com/office/powerpoint/2010/main" val="387813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DA8200D9-13E3-4497-8074-783392D7BB80}" type="slidenum">
              <a:rPr lang="en-GB" smtClean="0"/>
              <a:t>14</a:t>
            </a:fld>
            <a:endParaRPr lang="en-GB"/>
          </a:p>
        </p:txBody>
      </p:sp>
    </p:spTree>
    <p:extLst>
      <p:ext uri="{BB962C8B-B14F-4D97-AF65-F5344CB8AC3E}">
        <p14:creationId xmlns:p14="http://schemas.microsoft.com/office/powerpoint/2010/main" val="6703828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A8200D9-13E3-4497-8074-783392D7BB80}" type="slidenum">
              <a:rPr lang="en-GB" smtClean="0"/>
              <a:t>16</a:t>
            </a:fld>
            <a:endParaRPr lang="en-GB"/>
          </a:p>
        </p:txBody>
      </p:sp>
    </p:spTree>
    <p:extLst>
      <p:ext uri="{BB962C8B-B14F-4D97-AF65-F5344CB8AC3E}">
        <p14:creationId xmlns:p14="http://schemas.microsoft.com/office/powerpoint/2010/main" val="11989910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8200D9-13E3-4497-8074-783392D7BB80}" type="slidenum">
              <a:rPr lang="en-GB" smtClean="0"/>
              <a:t>17</a:t>
            </a:fld>
            <a:endParaRPr lang="en-GB"/>
          </a:p>
        </p:txBody>
      </p:sp>
    </p:spTree>
    <p:extLst>
      <p:ext uri="{BB962C8B-B14F-4D97-AF65-F5344CB8AC3E}">
        <p14:creationId xmlns:p14="http://schemas.microsoft.com/office/powerpoint/2010/main" val="3925834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45336" lvl="3" indent="-173736">
              <a:spcBef>
                <a:spcPts val="900"/>
              </a:spcBef>
              <a:buFont typeface="+mj-lt"/>
              <a:buAutoNum type="arabicPeriod"/>
            </a:pPr>
            <a:endParaRPr lang="en-US" dirty="0"/>
          </a:p>
        </p:txBody>
      </p:sp>
      <p:sp>
        <p:nvSpPr>
          <p:cNvPr id="4" name="Slide Number Placeholder 3"/>
          <p:cNvSpPr>
            <a:spLocks noGrp="1"/>
          </p:cNvSpPr>
          <p:nvPr>
            <p:ph type="sldNum" sz="quarter" idx="10"/>
          </p:nvPr>
        </p:nvSpPr>
        <p:spPr/>
        <p:txBody>
          <a:bodyPr/>
          <a:lstStyle/>
          <a:p>
            <a:fld id="{412CAEA7-54F0-4D0A-A1A6-8EC5AFB63A04}" type="slidenum">
              <a:rPr lang="en-US" smtClean="0"/>
              <a:pPr/>
              <a:t>18</a:t>
            </a:fld>
            <a:endParaRPr lang="en-US" dirty="0"/>
          </a:p>
        </p:txBody>
      </p:sp>
    </p:spTree>
    <p:extLst>
      <p:ext uri="{BB962C8B-B14F-4D97-AF65-F5344CB8AC3E}">
        <p14:creationId xmlns:p14="http://schemas.microsoft.com/office/powerpoint/2010/main" val="20280757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0B73FE-E9D3-41A9-966D-48D1C8B62C5D}"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036744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83AFD66-E86E-483F-B06D-6E64E0E5F91D}" type="slidenum">
              <a:rPr lang="en-US" smtClean="0"/>
              <a:pPr>
                <a:defRPr/>
              </a:pPr>
              <a:t>23</a:t>
            </a:fld>
            <a:endParaRPr lang="en-US" dirty="0"/>
          </a:p>
        </p:txBody>
      </p:sp>
    </p:spTree>
    <p:extLst>
      <p:ext uri="{BB962C8B-B14F-4D97-AF65-F5344CB8AC3E}">
        <p14:creationId xmlns:p14="http://schemas.microsoft.com/office/powerpoint/2010/main" val="1677023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83AFD66-E86E-483F-B06D-6E64E0E5F91D}" type="slidenum">
              <a:rPr lang="en-US" smtClean="0"/>
              <a:pPr>
                <a:defRPr/>
              </a:pPr>
              <a:t>24</a:t>
            </a:fld>
            <a:endParaRPr lang="en-US" dirty="0"/>
          </a:p>
        </p:txBody>
      </p:sp>
    </p:spTree>
    <p:extLst>
      <p:ext uri="{BB962C8B-B14F-4D97-AF65-F5344CB8AC3E}">
        <p14:creationId xmlns:p14="http://schemas.microsoft.com/office/powerpoint/2010/main" val="24382676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130B73FE-E9D3-41A9-966D-48D1C8B62C5D}" type="slidenum">
              <a:rPr lang="en-GB" smtClean="0"/>
              <a:t>25</a:t>
            </a:fld>
            <a:endParaRPr lang="en-GB" dirty="0"/>
          </a:p>
        </p:txBody>
      </p:sp>
    </p:spTree>
    <p:extLst>
      <p:ext uri="{BB962C8B-B14F-4D97-AF65-F5344CB8AC3E}">
        <p14:creationId xmlns:p14="http://schemas.microsoft.com/office/powerpoint/2010/main" val="15448452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A8200D9-13E3-4497-8074-783392D7BB80}" type="slidenum">
              <a:rPr lang="en-GB" smtClean="0"/>
              <a:t>26</a:t>
            </a:fld>
            <a:endParaRPr lang="en-GB"/>
          </a:p>
        </p:txBody>
      </p:sp>
    </p:spTree>
    <p:extLst>
      <p:ext uri="{BB962C8B-B14F-4D97-AF65-F5344CB8AC3E}">
        <p14:creationId xmlns:p14="http://schemas.microsoft.com/office/powerpoint/2010/main" val="1015429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p:txBody>
      </p:sp>
      <p:sp>
        <p:nvSpPr>
          <p:cNvPr id="4" name="Slide Number Placeholder 3"/>
          <p:cNvSpPr>
            <a:spLocks noGrp="1"/>
          </p:cNvSpPr>
          <p:nvPr>
            <p:ph type="sldNum" sz="quarter" idx="10"/>
          </p:nvPr>
        </p:nvSpPr>
        <p:spPr/>
        <p:txBody>
          <a:bodyPr/>
          <a:lstStyle/>
          <a:p>
            <a:fld id="{9642A593-4382-9548-BCBC-9AFA9F58022B}" type="slidenum">
              <a:rPr lang="en-US" smtClean="0"/>
              <a:pPr/>
              <a:t>2</a:t>
            </a:fld>
            <a:endParaRPr lang="en-US"/>
          </a:p>
        </p:txBody>
      </p:sp>
    </p:spTree>
    <p:extLst>
      <p:ext uri="{BB962C8B-B14F-4D97-AF65-F5344CB8AC3E}">
        <p14:creationId xmlns:p14="http://schemas.microsoft.com/office/powerpoint/2010/main" val="1645433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A8200D9-13E3-4497-8074-783392D7BB80}" type="slidenum">
              <a:rPr lang="en-GB" smtClean="0"/>
              <a:t>27</a:t>
            </a:fld>
            <a:endParaRPr lang="en-GB"/>
          </a:p>
        </p:txBody>
      </p:sp>
    </p:spTree>
    <p:extLst>
      <p:ext uri="{BB962C8B-B14F-4D97-AF65-F5344CB8AC3E}">
        <p14:creationId xmlns:p14="http://schemas.microsoft.com/office/powerpoint/2010/main" val="9035185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130B73FE-E9D3-41A9-966D-48D1C8B62C5D}" type="slidenum">
              <a:rPr lang="en-GB" smtClean="0"/>
              <a:t>28</a:t>
            </a:fld>
            <a:endParaRPr lang="en-GB" dirty="0"/>
          </a:p>
        </p:txBody>
      </p:sp>
    </p:spTree>
    <p:extLst>
      <p:ext uri="{BB962C8B-B14F-4D97-AF65-F5344CB8AC3E}">
        <p14:creationId xmlns:p14="http://schemas.microsoft.com/office/powerpoint/2010/main" val="887051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 </a:t>
            </a:r>
            <a:endParaRPr lang="en-GB" altLang="en-US" dirty="0">
              <a:latin typeface="Arial" panose="020B0604020202020204" pitchFamily="34" charset="0"/>
            </a:endParaRPr>
          </a:p>
        </p:txBody>
      </p:sp>
    </p:spTree>
    <p:extLst>
      <p:ext uri="{BB962C8B-B14F-4D97-AF65-F5344CB8AC3E}">
        <p14:creationId xmlns:p14="http://schemas.microsoft.com/office/powerpoint/2010/main" val="17274536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6DCF59-3C3C-4B8A-82C0-288D5642E688}"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5323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p:txBody>
      </p:sp>
      <p:sp>
        <p:nvSpPr>
          <p:cNvPr id="4" name="Номер слайда 3"/>
          <p:cNvSpPr>
            <a:spLocks noGrp="1"/>
          </p:cNvSpPr>
          <p:nvPr>
            <p:ph type="sldNum" sz="quarter" idx="5"/>
          </p:nvPr>
        </p:nvSpPr>
        <p:spPr/>
        <p:txBody>
          <a:bodyPr/>
          <a:lstStyle/>
          <a:p>
            <a:fld id="{9642A593-4382-9548-BCBC-9AFA9F58022B}" type="slidenum">
              <a:rPr lang="en-US" smtClean="0"/>
              <a:t>33</a:t>
            </a:fld>
            <a:endParaRPr lang="en-US"/>
          </a:p>
        </p:txBody>
      </p:sp>
    </p:spTree>
    <p:extLst>
      <p:ext uri="{BB962C8B-B14F-4D97-AF65-F5344CB8AC3E}">
        <p14:creationId xmlns:p14="http://schemas.microsoft.com/office/powerpoint/2010/main" val="3054098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p:txBody>
      </p:sp>
      <p:sp>
        <p:nvSpPr>
          <p:cNvPr id="4" name="Slide Number Placeholder 3"/>
          <p:cNvSpPr>
            <a:spLocks noGrp="1"/>
          </p:cNvSpPr>
          <p:nvPr>
            <p:ph type="sldNum" sz="quarter" idx="10"/>
          </p:nvPr>
        </p:nvSpPr>
        <p:spPr/>
        <p:txBody>
          <a:bodyPr/>
          <a:lstStyle/>
          <a:p>
            <a:fld id="{9642A593-4382-9548-BCBC-9AFA9F58022B}" type="slidenum">
              <a:rPr lang="en-US" smtClean="0"/>
              <a:pPr/>
              <a:t>3</a:t>
            </a:fld>
            <a:endParaRPr lang="en-US"/>
          </a:p>
        </p:txBody>
      </p:sp>
    </p:spTree>
    <p:extLst>
      <p:ext uri="{BB962C8B-B14F-4D97-AF65-F5344CB8AC3E}">
        <p14:creationId xmlns:p14="http://schemas.microsoft.com/office/powerpoint/2010/main" val="3358948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a:p>
            <a:r>
              <a:rPr lang="en-GB" sz="1200" dirty="0"/>
              <a:t> </a:t>
            </a:r>
          </a:p>
        </p:txBody>
      </p:sp>
      <p:sp>
        <p:nvSpPr>
          <p:cNvPr id="4" name="Slide Number Placeholder 3"/>
          <p:cNvSpPr>
            <a:spLocks noGrp="1"/>
          </p:cNvSpPr>
          <p:nvPr>
            <p:ph type="sldNum" sz="quarter" idx="10"/>
          </p:nvPr>
        </p:nvSpPr>
        <p:spPr/>
        <p:txBody>
          <a:bodyPr/>
          <a:lstStyle/>
          <a:p>
            <a:fld id="{9642A593-4382-9548-BCBC-9AFA9F58022B}" type="slidenum">
              <a:rPr lang="en-US" smtClean="0"/>
              <a:pPr/>
              <a:t>4</a:t>
            </a:fld>
            <a:endParaRPr lang="en-US"/>
          </a:p>
        </p:txBody>
      </p:sp>
    </p:spTree>
    <p:extLst>
      <p:ext uri="{BB962C8B-B14F-4D97-AF65-F5344CB8AC3E}">
        <p14:creationId xmlns:p14="http://schemas.microsoft.com/office/powerpoint/2010/main" val="1813569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A8200D9-13E3-4497-8074-783392D7BB80}" type="slidenum">
              <a:rPr lang="en-GB" smtClean="0"/>
              <a:t>6</a:t>
            </a:fld>
            <a:endParaRPr lang="en-GB"/>
          </a:p>
        </p:txBody>
      </p:sp>
    </p:spTree>
    <p:extLst>
      <p:ext uri="{BB962C8B-B14F-4D97-AF65-F5344CB8AC3E}">
        <p14:creationId xmlns:p14="http://schemas.microsoft.com/office/powerpoint/2010/main" val="16689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A8200D9-13E3-4497-8074-783392D7BB80}" type="slidenum">
              <a:rPr lang="en-GB" smtClean="0"/>
              <a:t>7</a:t>
            </a:fld>
            <a:endParaRPr lang="en-GB"/>
          </a:p>
        </p:txBody>
      </p:sp>
    </p:spTree>
    <p:extLst>
      <p:ext uri="{BB962C8B-B14F-4D97-AF65-F5344CB8AC3E}">
        <p14:creationId xmlns:p14="http://schemas.microsoft.com/office/powerpoint/2010/main" val="24257070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8200D9-13E3-4497-8074-783392D7BB80}" type="slidenum">
              <a:rPr lang="en-GB" smtClean="0"/>
              <a:t>8</a:t>
            </a:fld>
            <a:endParaRPr lang="en-GB"/>
          </a:p>
        </p:txBody>
      </p:sp>
    </p:spTree>
    <p:extLst>
      <p:ext uri="{BB962C8B-B14F-4D97-AF65-F5344CB8AC3E}">
        <p14:creationId xmlns:p14="http://schemas.microsoft.com/office/powerpoint/2010/main" val="3753605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A8200D9-13E3-4497-8074-783392D7BB80}" type="slidenum">
              <a:rPr lang="en-GB" smtClean="0"/>
              <a:t>9</a:t>
            </a:fld>
            <a:endParaRPr lang="en-GB"/>
          </a:p>
        </p:txBody>
      </p:sp>
    </p:spTree>
    <p:extLst>
      <p:ext uri="{BB962C8B-B14F-4D97-AF65-F5344CB8AC3E}">
        <p14:creationId xmlns:p14="http://schemas.microsoft.com/office/powerpoint/2010/main" val="8597310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A8200D9-13E3-4497-8074-783392D7BB80}" type="slidenum">
              <a:rPr lang="en-GB" smtClean="0"/>
              <a:t>10</a:t>
            </a:fld>
            <a:endParaRPr lang="en-GB"/>
          </a:p>
        </p:txBody>
      </p:sp>
    </p:spTree>
    <p:extLst>
      <p:ext uri="{BB962C8B-B14F-4D97-AF65-F5344CB8AC3E}">
        <p14:creationId xmlns:p14="http://schemas.microsoft.com/office/powerpoint/2010/main" val="4269687640"/>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DF9CB33-BC38-F34E-986A-ED85C461E633}"/>
              </a:ext>
            </a:extLst>
          </p:cNvPr>
          <p:cNvSpPr/>
          <p:nvPr userDrawn="1"/>
        </p:nvSpPr>
        <p:spPr>
          <a:xfrm>
            <a:off x="960329" y="2667000"/>
            <a:ext cx="7223342" cy="1977390"/>
          </a:xfrm>
          <a:prstGeom prst="rect">
            <a:avLst/>
          </a:prstGeom>
        </p:spPr>
      </p:sp>
      <p:sp>
        <p:nvSpPr>
          <p:cNvPr id="9" name="Text Box 7">
            <a:extLst>
              <a:ext uri="{FF2B5EF4-FFF2-40B4-BE49-F238E27FC236}">
                <a16:creationId xmlns:a16="http://schemas.microsoft.com/office/drawing/2014/main" id="{465AF945-5AA6-5C4E-9357-48D7D4A76498}"/>
              </a:ext>
            </a:extLst>
          </p:cNvPr>
          <p:cNvSpPr txBox="1"/>
          <p:nvPr userDrawn="1"/>
        </p:nvSpPr>
        <p:spPr>
          <a:xfrm>
            <a:off x="2971800" y="2893858"/>
            <a:ext cx="2527753" cy="130923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6600" b="0" i="0" u="none" strike="noStrike" kern="1200" cap="none" spc="300" normalizeH="0" baseline="0" noProof="0" dirty="0">
                <a:ln>
                  <a:noFill/>
                </a:ln>
                <a:solidFill>
                  <a:srgbClr val="002060"/>
                </a:solidFill>
                <a:effectLst/>
                <a:uLnTx/>
                <a:uFillTx/>
                <a:latin typeface="Century Gothic"/>
                <a:ea typeface="Calibri"/>
                <a:cs typeface="Century Gothic"/>
              </a:rPr>
              <a:t>10</a:t>
            </a:r>
            <a:endParaRPr kumimoji="0" lang="en-US" sz="6600" b="0" i="0" u="none" strike="noStrike" kern="1200" cap="none" spc="300" normalizeH="0" baseline="0" noProof="0" dirty="0">
              <a:ln>
                <a:noFill/>
              </a:ln>
              <a:solidFill>
                <a:prstClr val="black"/>
              </a:solidFill>
              <a:effectLst/>
              <a:uLnTx/>
              <a:uFillTx/>
              <a:latin typeface="Century Gothic"/>
              <a:ea typeface="Calibri"/>
              <a:cs typeface="Century Gothic"/>
            </a:endParaRPr>
          </a:p>
        </p:txBody>
      </p:sp>
      <p:sp>
        <p:nvSpPr>
          <p:cNvPr id="10" name="Text Box 8">
            <a:extLst>
              <a:ext uri="{FF2B5EF4-FFF2-40B4-BE49-F238E27FC236}">
                <a16:creationId xmlns:a16="http://schemas.microsoft.com/office/drawing/2014/main" id="{7B3A8CBA-A5BD-0247-8F6D-B1F1B9AD6855}"/>
              </a:ext>
            </a:extLst>
          </p:cNvPr>
          <p:cNvSpPr txBox="1"/>
          <p:nvPr userDrawn="1"/>
        </p:nvSpPr>
        <p:spPr>
          <a:xfrm>
            <a:off x="1188929" y="3466648"/>
            <a:ext cx="2112948" cy="47854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5000"/>
              </a:lnSpc>
              <a:spcBef>
                <a:spcPts val="0"/>
              </a:spcBef>
              <a:spcAft>
                <a:spcPts val="100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entury Gothic"/>
                <a:ea typeface="Calibri"/>
                <a:cs typeface="Century Gothic"/>
              </a:rPr>
              <a:t>STM Lesson</a:t>
            </a:r>
          </a:p>
        </p:txBody>
      </p:sp>
      <p:cxnSp>
        <p:nvCxnSpPr>
          <p:cNvPr id="11" name="Straight Connector 10">
            <a:extLst>
              <a:ext uri="{FF2B5EF4-FFF2-40B4-BE49-F238E27FC236}">
                <a16:creationId xmlns:a16="http://schemas.microsoft.com/office/drawing/2014/main" id="{70FAE597-FB7E-0D42-A38D-20BF269F5928}"/>
              </a:ext>
            </a:extLst>
          </p:cNvPr>
          <p:cNvCxnSpPr/>
          <p:nvPr userDrawn="1"/>
        </p:nvCxnSpPr>
        <p:spPr>
          <a:xfrm>
            <a:off x="1158971" y="4030406"/>
            <a:ext cx="6907321" cy="0"/>
          </a:xfrm>
          <a:prstGeom prst="line">
            <a:avLst/>
          </a:prstGeom>
          <a:ln w="12700">
            <a:solidFill>
              <a:srgbClr val="5B92E5"/>
            </a:solidFill>
          </a:ln>
        </p:spPr>
        <p:style>
          <a:lnRef idx="1">
            <a:schemeClr val="dk1"/>
          </a:lnRef>
          <a:fillRef idx="0">
            <a:schemeClr val="dk1"/>
          </a:fillRef>
          <a:effectRef idx="0">
            <a:schemeClr val="dk1"/>
          </a:effectRef>
          <a:fontRef idx="minor">
            <a:schemeClr val="tx1"/>
          </a:fontRef>
        </p:style>
      </p:cxnSp>
      <p:sp>
        <p:nvSpPr>
          <p:cNvPr id="12" name="Rectangle 11">
            <a:extLst>
              <a:ext uri="{FF2B5EF4-FFF2-40B4-BE49-F238E27FC236}">
                <a16:creationId xmlns:a16="http://schemas.microsoft.com/office/drawing/2014/main" id="{C0331874-25C1-B74A-9FDF-1BC539D72E9E}"/>
              </a:ext>
            </a:extLst>
          </p:cNvPr>
          <p:cNvSpPr/>
          <p:nvPr userDrawn="1"/>
        </p:nvSpPr>
        <p:spPr>
          <a:xfrm>
            <a:off x="-10886" y="-14261"/>
            <a:ext cx="9154886" cy="152400"/>
          </a:xfrm>
          <a:prstGeom prst="rect">
            <a:avLst/>
          </a:prstGeom>
          <a:solidFill>
            <a:srgbClr val="5B92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3" name="Picture 12">
            <a:extLst>
              <a:ext uri="{FF2B5EF4-FFF2-40B4-BE49-F238E27FC236}">
                <a16:creationId xmlns:a16="http://schemas.microsoft.com/office/drawing/2014/main" id="{C12337F3-9E26-224F-ABE7-FDA357FF0807}"/>
              </a:ext>
            </a:extLst>
          </p:cNvPr>
          <p:cNvPicPr>
            <a:picLocks noChangeAspect="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7500" r="17500"/>
          <a:stretch/>
        </p:blipFill>
        <p:spPr>
          <a:xfrm>
            <a:off x="5715000" y="1835172"/>
            <a:ext cx="2438246" cy="2110021"/>
          </a:xfrm>
          <a:prstGeom prst="rect">
            <a:avLst/>
          </a:prstGeom>
        </p:spPr>
      </p:pic>
      <p:sp>
        <p:nvSpPr>
          <p:cNvPr id="4" name="Date Placeholder 3"/>
          <p:cNvSpPr>
            <a:spLocks noGrp="1"/>
          </p:cNvSpPr>
          <p:nvPr>
            <p:ph type="dt" sz="half" idx="10"/>
          </p:nvPr>
        </p:nvSpPr>
        <p:spPr>
          <a:xfrm>
            <a:off x="457200" y="6356350"/>
            <a:ext cx="1371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DB24B31-ACE0-F547-8C2A-5E53FD9CD1DC}" type="datetime1">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1/18/22</a:t>
            </a:fld>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C53AF412-E7BF-B849-BF04-1E2D17A809B2}"/>
              </a:ext>
            </a:extLst>
          </p:cNvPr>
          <p:cNvSpPr/>
          <p:nvPr userDrawn="1"/>
        </p:nvSpPr>
        <p:spPr>
          <a:xfrm>
            <a:off x="2286000" y="6403423"/>
            <a:ext cx="4502426" cy="3180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465881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CC83F7A-29E4-F045-AC12-411FDACB4997}" type="datetime1">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1/18/22</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0820626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9B9B594-1210-B948-8D31-3B544F5D6C5B}" type="datetime1">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1/18/22</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375557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92FE951-9F77-0E47-911C-86FD149859FA}" type="datetime1">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1/18/22</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5996028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41691BD-A017-2F4A-8C9F-18B6D335A2E7}" type="datetime1">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1/18/22</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396795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449140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Activity Slide">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122A47F3-E784-4114-A8AB-F5016A046EA0}"/>
              </a:ext>
            </a:extLst>
          </p:cNvPr>
          <p:cNvCxnSpPr/>
          <p:nvPr userDrawn="1"/>
        </p:nvCxnSpPr>
        <p:spPr>
          <a:xfrm>
            <a:off x="141194" y="1073598"/>
            <a:ext cx="8686800" cy="0"/>
          </a:xfrm>
          <a:prstGeom prst="line">
            <a:avLst/>
          </a:prstGeom>
          <a:ln w="19050">
            <a:solidFill>
              <a:srgbClr val="8D9C36"/>
            </a:solidFill>
          </a:ln>
          <a:effectLst/>
        </p:spPr>
        <p:style>
          <a:lnRef idx="2">
            <a:schemeClr val="accent1"/>
          </a:lnRef>
          <a:fillRef idx="0">
            <a:schemeClr val="accent1"/>
          </a:fillRef>
          <a:effectRef idx="1">
            <a:schemeClr val="accent1"/>
          </a:effectRef>
          <a:fontRef idx="minor">
            <a:schemeClr val="tx1"/>
          </a:fontRef>
        </p:style>
      </p:cxnSp>
      <p:sp>
        <p:nvSpPr>
          <p:cNvPr id="10" name="Footer Placeholder 4">
            <a:extLst>
              <a:ext uri="{FF2B5EF4-FFF2-40B4-BE49-F238E27FC236}">
                <a16:creationId xmlns:a16="http://schemas.microsoft.com/office/drawing/2014/main" id="{5095929D-B7D6-44C3-B5D2-B25B2895E777}"/>
              </a:ext>
            </a:extLst>
          </p:cNvPr>
          <p:cNvSpPr>
            <a:spLocks noGrp="1"/>
          </p:cNvSpPr>
          <p:nvPr>
            <p:ph type="ftr" sz="quarter" idx="3"/>
          </p:nvPr>
        </p:nvSpPr>
        <p:spPr>
          <a:xfrm>
            <a:off x="628650" y="6356351"/>
            <a:ext cx="723115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white">
                    <a:lumMod val="50000"/>
                  </a:prstClr>
                </a:solidFill>
                <a:latin typeface="Century Gothic"/>
                <a:cs typeface="Century Gothic"/>
              </a:rPr>
              <a:t>Specialised Training Materials for United Nations Police 2021</a:t>
            </a:r>
            <a:endParaRPr lang="en-US" dirty="0"/>
          </a:p>
        </p:txBody>
      </p:sp>
      <p:sp>
        <p:nvSpPr>
          <p:cNvPr id="11" name="Slide Number Placeholder 5">
            <a:extLst>
              <a:ext uri="{FF2B5EF4-FFF2-40B4-BE49-F238E27FC236}">
                <a16:creationId xmlns:a16="http://schemas.microsoft.com/office/drawing/2014/main" id="{D1F5D7EC-97FB-4D65-9B0D-C4C678F83A60}"/>
              </a:ext>
            </a:extLst>
          </p:cNvPr>
          <p:cNvSpPr>
            <a:spLocks noGrp="1"/>
          </p:cNvSpPr>
          <p:nvPr>
            <p:ph type="sldNum" sz="quarter" idx="4"/>
          </p:nvPr>
        </p:nvSpPr>
        <p:spPr>
          <a:xfrm>
            <a:off x="7859806" y="6356351"/>
            <a:ext cx="65554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801D69-61EF-40E3-904E-777AA434B5C4}" type="slidenum">
              <a:rPr lang="en-US" smtClean="0"/>
              <a:t>‹#›</a:t>
            </a:fld>
            <a:endParaRPr lang="en-US"/>
          </a:p>
        </p:txBody>
      </p:sp>
      <p:sp>
        <p:nvSpPr>
          <p:cNvPr id="13" name="Title 1">
            <a:extLst>
              <a:ext uri="{FF2B5EF4-FFF2-40B4-BE49-F238E27FC236}">
                <a16:creationId xmlns:a16="http://schemas.microsoft.com/office/drawing/2014/main" id="{996E0FA7-F929-43AE-BDA2-EE9D41307C47}"/>
              </a:ext>
            </a:extLst>
          </p:cNvPr>
          <p:cNvSpPr txBox="1">
            <a:spLocks/>
          </p:cNvSpPr>
          <p:nvPr userDrawn="1"/>
        </p:nvSpPr>
        <p:spPr>
          <a:xfrm>
            <a:off x="609600" y="183820"/>
            <a:ext cx="648372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002060"/>
                </a:solidFill>
                <a:latin typeface="Century Gothic" panose="020B0502020202020204" pitchFamily="34" charset="0"/>
                <a:ea typeface="+mj-ea"/>
                <a:cs typeface="+mj-cs"/>
              </a:defRPr>
            </a:lvl1pPr>
          </a:lstStyle>
          <a:p>
            <a:r>
              <a:rPr lang="en-US" sz="2400" dirty="0"/>
              <a:t>Learning Activity</a:t>
            </a:r>
          </a:p>
        </p:txBody>
      </p:sp>
      <p:sp>
        <p:nvSpPr>
          <p:cNvPr id="17" name="Content Placeholder 2">
            <a:extLst>
              <a:ext uri="{FF2B5EF4-FFF2-40B4-BE49-F238E27FC236}">
                <a16:creationId xmlns:a16="http://schemas.microsoft.com/office/drawing/2014/main" id="{4822985A-46D9-4CAA-898B-CEA2F267B980}"/>
              </a:ext>
            </a:extLst>
          </p:cNvPr>
          <p:cNvSpPr>
            <a:spLocks noGrp="1"/>
          </p:cNvSpPr>
          <p:nvPr>
            <p:ph idx="1"/>
          </p:nvPr>
        </p:nvSpPr>
        <p:spPr>
          <a:xfrm>
            <a:off x="628651" y="1865775"/>
            <a:ext cx="7886699" cy="4351338"/>
          </a:xfrm>
        </p:spPr>
        <p:txBody>
          <a:bodyPr/>
          <a:lstStyle>
            <a:lvl1pPr marL="0" indent="0">
              <a:buFont typeface="Wingdings" panose="05000000000000000000" pitchFamily="2" charset="2"/>
              <a:buNone/>
              <a:defRPr lang="en-US" sz="2400" b="1" kern="1200" dirty="0" smtClean="0">
                <a:solidFill>
                  <a:schemeClr val="tx1"/>
                </a:solidFill>
                <a:latin typeface="Century Gothic"/>
                <a:ea typeface="+mn-ea"/>
                <a:cs typeface="Century Gothic"/>
              </a:defRPr>
            </a:lvl1pPr>
            <a:lvl2pPr marL="685800" indent="-228600">
              <a:buFont typeface="Wingdings" panose="05000000000000000000" pitchFamily="2" charset="2"/>
              <a:buChar char="§"/>
              <a:defRPr lang="en-US" sz="2400" kern="1200" dirty="0" smtClean="0">
                <a:solidFill>
                  <a:schemeClr val="tx1"/>
                </a:solidFill>
                <a:latin typeface="Century Gothic"/>
                <a:ea typeface="+mn-ea"/>
                <a:cs typeface="Century Gothic"/>
              </a:defRPr>
            </a:lvl2pPr>
            <a:lvl3pPr>
              <a:defRPr lang="en-US" sz="2400" kern="1200" dirty="0" smtClean="0">
                <a:solidFill>
                  <a:schemeClr val="tx1"/>
                </a:solidFill>
                <a:latin typeface="Century Gothic"/>
                <a:ea typeface="+mn-ea"/>
                <a:cs typeface="Century Gothic"/>
              </a:defRPr>
            </a:lvl3pPr>
            <a:lvl4pPr>
              <a:defRPr lang="en-US" sz="2800" kern="1200" dirty="0" smtClean="0">
                <a:solidFill>
                  <a:srgbClr val="8D9C36"/>
                </a:solidFill>
                <a:latin typeface="Century Gothic"/>
                <a:ea typeface="+mn-ea"/>
                <a:cs typeface="Century Gothic"/>
              </a:defRPr>
            </a:lvl4pPr>
          </a:lstStyle>
          <a:p>
            <a:pPr lvl="0"/>
            <a:r>
              <a:rPr lang="en-US" dirty="0"/>
              <a:t>Click to edit Master text styles</a:t>
            </a:r>
          </a:p>
          <a:p>
            <a:pPr lvl="1"/>
            <a:r>
              <a:rPr lang="en-US" dirty="0"/>
              <a:t>Second level</a:t>
            </a:r>
          </a:p>
          <a:p>
            <a:pPr lvl="2"/>
            <a:r>
              <a:rPr lang="en-US" dirty="0"/>
              <a:t>Third level</a:t>
            </a:r>
          </a:p>
        </p:txBody>
      </p:sp>
      <p:sp>
        <p:nvSpPr>
          <p:cNvPr id="19" name="Text Placeholder 18">
            <a:extLst>
              <a:ext uri="{FF2B5EF4-FFF2-40B4-BE49-F238E27FC236}">
                <a16:creationId xmlns:a16="http://schemas.microsoft.com/office/drawing/2014/main" id="{7AF61E73-8E6F-465B-8E47-A86B194FFBC5}"/>
              </a:ext>
            </a:extLst>
          </p:cNvPr>
          <p:cNvSpPr>
            <a:spLocks noGrp="1"/>
          </p:cNvSpPr>
          <p:nvPr>
            <p:ph type="body" sz="quarter" idx="10"/>
          </p:nvPr>
        </p:nvSpPr>
        <p:spPr>
          <a:xfrm>
            <a:off x="7664450" y="538163"/>
            <a:ext cx="1163638" cy="484187"/>
          </a:xfrm>
        </p:spPr>
        <p:txBody>
          <a:bodyPr>
            <a:noAutofit/>
          </a:bodyPr>
          <a:lstStyle>
            <a:lvl1pPr>
              <a:defRPr lang="en-US" sz="2400" b="1" kern="1200" dirty="0" smtClean="0">
                <a:solidFill>
                  <a:srgbClr val="002060"/>
                </a:solidFill>
                <a:latin typeface="Century Gothic" panose="020B0502020202020204" pitchFamily="34" charset="0"/>
                <a:ea typeface="+mj-ea"/>
                <a:cs typeface="+mj-cs"/>
              </a:defRPr>
            </a:lvl1pPr>
          </a:lstStyle>
          <a:p>
            <a:pPr lvl="0"/>
            <a:r>
              <a:rPr lang="en-US" dirty="0"/>
              <a:t>Click to edit Master text styles</a:t>
            </a:r>
          </a:p>
        </p:txBody>
      </p:sp>
      <p:sp>
        <p:nvSpPr>
          <p:cNvPr id="21" name="Content Placeholder 20">
            <a:extLst>
              <a:ext uri="{FF2B5EF4-FFF2-40B4-BE49-F238E27FC236}">
                <a16:creationId xmlns:a16="http://schemas.microsoft.com/office/drawing/2014/main" id="{2DBC3ABE-DD43-44F4-B0D2-C7CC12F000CB}"/>
              </a:ext>
            </a:extLst>
          </p:cNvPr>
          <p:cNvSpPr>
            <a:spLocks noGrp="1"/>
          </p:cNvSpPr>
          <p:nvPr>
            <p:ph sz="quarter" idx="11"/>
          </p:nvPr>
        </p:nvSpPr>
        <p:spPr>
          <a:xfrm>
            <a:off x="725488" y="1155700"/>
            <a:ext cx="7006571" cy="457200"/>
          </a:xfrm>
        </p:spPr>
        <p:txBody>
          <a:bodyPr/>
          <a:lstStyle>
            <a:lvl1pPr>
              <a:defRPr lang="en-US" sz="2400" kern="1200" dirty="0" smtClean="0">
                <a:solidFill>
                  <a:srgbClr val="002060"/>
                </a:solidFill>
                <a:latin typeface="Century Gothic"/>
                <a:ea typeface="+mn-ea"/>
                <a:cs typeface="Century Gothic"/>
              </a:defRPr>
            </a:lvl1pPr>
          </a:lstStyle>
          <a:p>
            <a:pPr lvl="0"/>
            <a:r>
              <a:rPr lang="en-US" dirty="0"/>
              <a:t>Click to edit Master text styles</a:t>
            </a:r>
          </a:p>
        </p:txBody>
      </p:sp>
    </p:spTree>
    <p:extLst>
      <p:ext uri="{BB962C8B-B14F-4D97-AF65-F5344CB8AC3E}">
        <p14:creationId xmlns:p14="http://schemas.microsoft.com/office/powerpoint/2010/main" val="1656235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Dual">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1164526"/>
            <a:ext cx="3885137" cy="4917297"/>
          </a:xfrm>
          <a:solidFill>
            <a:schemeClr val="bg1">
              <a:alpha val="90000"/>
            </a:schemeClr>
          </a:solidFill>
        </p:spPr>
        <p:txBody>
          <a:bodyPr lIns="274320" tIns="182880" rIns="365760" bIns="91440">
            <a:noAutofit/>
          </a:bodyPr>
          <a:lstStyle>
            <a:lvl1pPr marL="0" indent="0">
              <a:spcAft>
                <a:spcPts val="1200"/>
              </a:spcAft>
              <a:buClr>
                <a:srgbClr val="003A76"/>
              </a:buClr>
              <a:buNone/>
              <a:defRPr lang="en-US" sz="2200" b="1" kern="1200" dirty="0" smtClean="0">
                <a:solidFill>
                  <a:srgbClr val="003A76"/>
                </a:solidFill>
                <a:latin typeface="Century Gothic" panose="020B0502020202020204" pitchFamily="34" charset="0"/>
                <a:ea typeface="+mn-ea"/>
                <a:cs typeface="Century Gothic" panose="020B0502020202020204" pitchFamily="34" charset="0"/>
              </a:defRPr>
            </a:lvl1pPr>
            <a:lvl2pPr marL="457200" indent="-287338">
              <a:spcAft>
                <a:spcPts val="600"/>
              </a:spcAft>
              <a:defRPr lang="en-US" sz="1800" kern="1200" dirty="0" smtClean="0">
                <a:solidFill>
                  <a:schemeClr val="tx1">
                    <a:lumMod val="75000"/>
                    <a:lumOff val="25000"/>
                  </a:schemeClr>
                </a:solidFill>
                <a:latin typeface="Century Gothic" panose="020B0502020202020204" pitchFamily="34" charset="0"/>
                <a:ea typeface="+mn-ea"/>
                <a:cs typeface="Century Gothic" panose="020B0502020202020204" pitchFamily="34" charset="0"/>
              </a:defRPr>
            </a:lvl2pPr>
            <a:lvl3pPr marL="801688" indent="-228600">
              <a:spcAft>
                <a:spcPts val="0"/>
              </a:spcAft>
              <a:tabLst>
                <a:tab pos="973138" algn="l"/>
              </a:tabLst>
              <a:defRPr lang="en-US" sz="1600" kern="1200" dirty="0" smtClean="0">
                <a:solidFill>
                  <a:schemeClr val="tx1">
                    <a:lumMod val="75000"/>
                    <a:lumOff val="25000"/>
                  </a:schemeClr>
                </a:solidFill>
                <a:latin typeface="Century Gothic" panose="020B0502020202020204" pitchFamily="34" charset="0"/>
                <a:ea typeface="+mn-ea"/>
                <a:cs typeface="Century Gothic" panose="020B0502020202020204" pitchFamily="34" charset="0"/>
              </a:defRPr>
            </a:lvl3pPr>
            <a:lvl4pPr marL="1487488" indent="-231775">
              <a:defRPr lang="en-US" sz="1600" kern="1200" dirty="0" smtClean="0">
                <a:solidFill>
                  <a:schemeClr val="tx1">
                    <a:lumMod val="75000"/>
                    <a:lumOff val="25000"/>
                  </a:schemeClr>
                </a:solidFill>
                <a:latin typeface="Century Gothic" panose="020B0502020202020204" pitchFamily="34" charset="0"/>
                <a:ea typeface="+mn-ea"/>
                <a:cs typeface="Century Gothic" panose="020B0502020202020204" pitchFamily="34" charset="0"/>
              </a:defRPr>
            </a:lvl4pPr>
            <a:lvl5pPr marL="1944688" indent="-231775">
              <a:defRPr lang="en-US" sz="1600" kern="1200" dirty="0">
                <a:solidFill>
                  <a:schemeClr val="tx1">
                    <a:lumMod val="75000"/>
                    <a:lumOff val="25000"/>
                  </a:schemeClr>
                </a:solidFill>
                <a:latin typeface="Century Gothic" panose="020B0502020202020204" pitchFamily="34" charset="0"/>
                <a:ea typeface="+mn-ea"/>
                <a:cs typeface="Century Gothic" panose="020B0502020202020204"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12" name="Content Placeholder 2"/>
          <p:cNvSpPr>
            <a:spLocks noGrp="1"/>
          </p:cNvSpPr>
          <p:nvPr>
            <p:ph idx="13" hasCustomPrompt="1"/>
          </p:nvPr>
        </p:nvSpPr>
        <p:spPr>
          <a:xfrm>
            <a:off x="4799537" y="1164526"/>
            <a:ext cx="4008473" cy="4955574"/>
          </a:xfrm>
          <a:solidFill>
            <a:schemeClr val="bg1">
              <a:alpha val="90000"/>
            </a:schemeClr>
          </a:solidFill>
        </p:spPr>
        <p:txBody>
          <a:bodyPr lIns="274320" tIns="182880" rIns="365760" bIns="91440">
            <a:noAutofit/>
          </a:bodyPr>
          <a:lstStyle>
            <a:lvl1pPr marL="0" indent="0" rtl="0">
              <a:spcAft>
                <a:spcPts val="1200"/>
              </a:spcAft>
              <a:buClr>
                <a:srgbClr val="003A76"/>
              </a:buClr>
              <a:buNone/>
              <a:defRPr lang="en-US" sz="2200" b="1" kern="1200" dirty="0" smtClean="0">
                <a:solidFill>
                  <a:srgbClr val="003A76"/>
                </a:solidFill>
                <a:latin typeface="Century Gothic" panose="020B0502020202020204" pitchFamily="34" charset="0"/>
                <a:ea typeface="+mn-ea"/>
                <a:cs typeface="Century Gothic" panose="020B0502020202020204" pitchFamily="34" charset="0"/>
              </a:defRPr>
            </a:lvl1pPr>
            <a:lvl2pPr marL="457200" indent="-287338" rtl="0">
              <a:spcAft>
                <a:spcPts val="600"/>
              </a:spcAft>
              <a:defRPr lang="en-US" sz="1800" kern="1200" dirty="0" smtClean="0">
                <a:solidFill>
                  <a:schemeClr val="tx1">
                    <a:lumMod val="75000"/>
                    <a:lumOff val="25000"/>
                  </a:schemeClr>
                </a:solidFill>
                <a:latin typeface="Century Gothic" panose="020B0502020202020204" pitchFamily="34" charset="0"/>
                <a:ea typeface="+mn-ea"/>
                <a:cs typeface="Century Gothic" panose="020B0502020202020204" pitchFamily="34" charset="0"/>
              </a:defRPr>
            </a:lvl2pPr>
            <a:lvl3pPr marL="801688" indent="-228600" rtl="0">
              <a:spcAft>
                <a:spcPts val="0"/>
              </a:spcAft>
              <a:defRPr lang="en-US" sz="1600" kern="1200" dirty="0" smtClean="0">
                <a:solidFill>
                  <a:schemeClr val="tx1">
                    <a:lumMod val="75000"/>
                    <a:lumOff val="25000"/>
                  </a:schemeClr>
                </a:solidFill>
                <a:latin typeface="Century Gothic" panose="020B0502020202020204" pitchFamily="34" charset="0"/>
                <a:ea typeface="+mn-ea"/>
                <a:cs typeface="Century Gothic" panose="020B0502020202020204" pitchFamily="34" charset="0"/>
              </a:defRPr>
            </a:lvl3pPr>
            <a:lvl4pPr marL="1487488" indent="-231775" rtl="0">
              <a:defRPr lang="en-US" sz="1600" kern="1200" dirty="0" smtClean="0">
                <a:solidFill>
                  <a:schemeClr val="tx1">
                    <a:lumMod val="75000"/>
                    <a:lumOff val="25000"/>
                  </a:schemeClr>
                </a:solidFill>
                <a:latin typeface="Century Gothic" panose="020B0502020202020204" pitchFamily="34" charset="0"/>
                <a:ea typeface="+mn-ea"/>
                <a:cs typeface="Century Gothic" panose="020B0502020202020204" pitchFamily="34" charset="0"/>
              </a:defRPr>
            </a:lvl4pPr>
            <a:lvl5pPr marL="1944688" indent="-231775" rtl="0">
              <a:defRPr lang="en-US" sz="1600" kern="1200" dirty="0">
                <a:solidFill>
                  <a:schemeClr val="tx1">
                    <a:lumMod val="75000"/>
                    <a:lumOff val="25000"/>
                  </a:schemeClr>
                </a:solidFill>
                <a:latin typeface="Century Gothic" panose="020B0502020202020204" pitchFamily="34" charset="0"/>
                <a:ea typeface="+mn-ea"/>
                <a:cs typeface="Century Gothic" panose="020B0502020202020204" pitchFamily="34" charset="0"/>
              </a:defRPr>
            </a:lvl5pPr>
          </a:lstStyle>
          <a:p>
            <a:pPr lvl="0"/>
            <a:r>
              <a:rPr lang="en-US" dirty="0"/>
              <a:t>Click to edit Master text styles</a:t>
            </a:r>
          </a:p>
          <a:p>
            <a:pPr lvl="1"/>
            <a:r>
              <a:rPr lang="en-US" dirty="0"/>
              <a:t>Second level</a:t>
            </a:r>
          </a:p>
          <a:p>
            <a:pPr lvl="2"/>
            <a:r>
              <a:rPr lang="en-US" dirty="0"/>
              <a:t>Third level</a:t>
            </a:r>
          </a:p>
        </p:txBody>
      </p:sp>
      <p:sp>
        <p:nvSpPr>
          <p:cNvPr id="7" name="Picture Placeholder 2"/>
          <p:cNvSpPr>
            <a:spLocks noGrp="1"/>
          </p:cNvSpPr>
          <p:nvPr>
            <p:ph type="pic" sz="quarter" idx="17"/>
          </p:nvPr>
        </p:nvSpPr>
        <p:spPr>
          <a:xfrm>
            <a:off x="7772400" y="5081454"/>
            <a:ext cx="914400" cy="914400"/>
          </a:xfrm>
        </p:spPr>
        <p:txBody>
          <a:bodyPr>
            <a:noAutofit/>
          </a:bodyPr>
          <a:lstStyle>
            <a:lvl1pPr marL="0" indent="0" algn="ctr">
              <a:buNone/>
              <a:defRPr sz="1000"/>
            </a:lvl1pPr>
          </a:lstStyle>
          <a:p>
            <a:endParaRPr lang="en-US" dirty="0"/>
          </a:p>
        </p:txBody>
      </p:sp>
      <p:sp>
        <p:nvSpPr>
          <p:cNvPr id="9" name="Text Placeholder 3"/>
          <p:cNvSpPr>
            <a:spLocks noGrp="1"/>
          </p:cNvSpPr>
          <p:nvPr>
            <p:ph type="body" sz="quarter" idx="20" hasCustomPrompt="1"/>
          </p:nvPr>
        </p:nvSpPr>
        <p:spPr>
          <a:xfrm>
            <a:off x="7603435" y="5994823"/>
            <a:ext cx="1272208" cy="400110"/>
          </a:xfrm>
          <a:noFill/>
        </p:spPr>
        <p:txBody>
          <a:bodyPr wrap="square" rtlCol="0">
            <a:spAutoFit/>
          </a:bodyPr>
          <a:lstStyle>
            <a:lvl1pPr marL="0" indent="0" algn="ctr">
              <a:buNone/>
              <a:defRPr lang="en-US" sz="1000" b="1" baseline="0" dirty="0" smtClean="0">
                <a:solidFill>
                  <a:srgbClr val="C00000"/>
                </a:solidFill>
                <a:latin typeface="Century Gothic" panose="020B0502020202020204" pitchFamily="34" charset="0"/>
                <a:ea typeface="Verdana" panose="020B0604030504040204" pitchFamily="34" charset="0"/>
                <a:cs typeface="Verdana" panose="020B0604030504040204" pitchFamily="34" charset="0"/>
              </a:defRPr>
            </a:lvl1pPr>
            <a:lvl2pPr>
              <a:defRPr lang="en-US" sz="1800" dirty="0" smtClean="0"/>
            </a:lvl2pPr>
            <a:lvl3pPr>
              <a:defRPr lang="en-US" sz="1800" dirty="0" smtClean="0"/>
            </a:lvl3pPr>
            <a:lvl4pPr>
              <a:defRPr lang="en-US" sz="1800" dirty="0" smtClean="0"/>
            </a:lvl4pPr>
            <a:lvl5pPr>
              <a:defRPr lang="en-US" sz="1800" dirty="0"/>
            </a:lvl5pPr>
          </a:lstStyle>
          <a:p>
            <a:pPr marL="0" lvl="0" algn="ctr"/>
            <a:r>
              <a:rPr lang="en-US" dirty="0"/>
              <a:t>HANDOUT TITLE      (if applicable)</a:t>
            </a:r>
          </a:p>
        </p:txBody>
      </p:sp>
      <p:sp>
        <p:nvSpPr>
          <p:cNvPr id="10" name="Slide Number Placeholder 5">
            <a:extLst>
              <a:ext uri="{FF2B5EF4-FFF2-40B4-BE49-F238E27FC236}">
                <a16:creationId xmlns:a16="http://schemas.microsoft.com/office/drawing/2014/main" id="{CCE192B7-0A8C-4B68-A544-C5DCD61A8C4A}"/>
              </a:ext>
            </a:extLst>
          </p:cNvPr>
          <p:cNvSpPr>
            <a:spLocks noGrp="1"/>
          </p:cNvSpPr>
          <p:nvPr>
            <p:ph type="sldNum" sz="quarter" idx="4"/>
          </p:nvPr>
        </p:nvSpPr>
        <p:spPr>
          <a:xfrm>
            <a:off x="6553200" y="6539230"/>
            <a:ext cx="2133600" cy="233386"/>
          </a:xfrm>
          <a:prstGeom prst="rect">
            <a:avLst/>
          </a:prstGeom>
        </p:spPr>
        <p:txBody>
          <a:bodyPr vert="horz" lIns="91440" tIns="45720" rIns="91440" bIns="45720" rtlCol="0" anchor="ctr">
            <a:noAutofit/>
          </a:bodyPr>
          <a:lstStyle>
            <a:lvl1pPr algn="r">
              <a:defRPr lang="en-US" sz="1600" b="0" smtClean="0">
                <a:solidFill>
                  <a:schemeClr val="bg1"/>
                </a:solidFill>
                <a:latin typeface="Century Gothic" panose="020B0502020202020204" pitchFamily="34" charset="0"/>
                <a:ea typeface="+mj-ea"/>
                <a:cs typeface="Century Gothic" panose="020B0502020202020204" pitchFamily="34" charset="0"/>
              </a:defRPr>
            </a:lvl1pPr>
          </a:lstStyle>
          <a:p>
            <a:pPr>
              <a:lnSpc>
                <a:spcPct val="80000"/>
              </a:lnSpc>
              <a:spcBef>
                <a:spcPct val="0"/>
              </a:spcBef>
            </a:pPr>
            <a:fld id="{0707C9F3-372D-6844-BB8E-1E17932B237F}" type="slidenum">
              <a:rPr lang="en-US" smtClean="0"/>
              <a:pPr>
                <a:lnSpc>
                  <a:spcPct val="80000"/>
                </a:lnSpc>
                <a:spcBef>
                  <a:spcPct val="0"/>
                </a:spcBef>
              </a:pPr>
              <a:t>‹#›</a:t>
            </a:fld>
            <a:endParaRPr lang="en-US" dirty="0"/>
          </a:p>
        </p:txBody>
      </p:sp>
      <p:sp>
        <p:nvSpPr>
          <p:cNvPr id="8" name="Text Placeholder 6">
            <a:extLst>
              <a:ext uri="{FF2B5EF4-FFF2-40B4-BE49-F238E27FC236}">
                <a16:creationId xmlns:a16="http://schemas.microsoft.com/office/drawing/2014/main" id="{6E718C39-958E-4085-84AA-FE64F4CDFCEE}"/>
              </a:ext>
            </a:extLst>
          </p:cNvPr>
          <p:cNvSpPr>
            <a:spLocks noGrp="1"/>
          </p:cNvSpPr>
          <p:nvPr>
            <p:ph type="body" sz="quarter" idx="21"/>
          </p:nvPr>
        </p:nvSpPr>
        <p:spPr>
          <a:xfrm>
            <a:off x="0" y="4871486"/>
            <a:ext cx="3610403" cy="1560927"/>
          </a:xfrm>
          <a:solidFill>
            <a:srgbClr val="E1F7FF">
              <a:alpha val="89804"/>
            </a:srgbClr>
          </a:solidFill>
        </p:spPr>
        <p:txBody>
          <a:bodyPr>
            <a:normAutofit/>
          </a:bodyPr>
          <a:lstStyle>
            <a:lvl1pPr>
              <a:spcBef>
                <a:spcPts val="0"/>
              </a:spcBef>
              <a:spcAft>
                <a:spcPts val="0"/>
              </a:spcAft>
              <a:defRPr sz="800" b="0" i="0">
                <a:solidFill>
                  <a:schemeClr val="tx1"/>
                </a:solidFill>
                <a:latin typeface="Century Gothic" panose="020B0502020202020204" pitchFamily="34" charset="0"/>
              </a:defRPr>
            </a:lvl1pPr>
            <a:lvl2pPr marL="284163" indent="-114300">
              <a:spcBef>
                <a:spcPts val="0"/>
              </a:spcBef>
              <a:spcAft>
                <a:spcPts val="0"/>
              </a:spcAft>
              <a:defRPr sz="800" b="0" i="0">
                <a:solidFill>
                  <a:schemeClr val="tx1"/>
                </a:solidFill>
                <a:latin typeface="Century Gothic" panose="020B0502020202020204" pitchFamily="34" charset="0"/>
              </a:defRPr>
            </a:lvl2pPr>
            <a:lvl3pPr marL="457200" indent="-117475">
              <a:spcBef>
                <a:spcPts val="0"/>
              </a:spcBef>
              <a:spcAft>
                <a:spcPts val="0"/>
              </a:spcAft>
              <a:defRPr sz="800" b="0" i="0">
                <a:solidFill>
                  <a:schemeClr val="tx1"/>
                </a:solidFill>
                <a:latin typeface="Century Gothic" panose="020B0502020202020204" pitchFamily="34" charset="0"/>
              </a:defRPr>
            </a:lvl3pPr>
            <a:lvl4pPr>
              <a:spcBef>
                <a:spcPts val="0"/>
              </a:spcBef>
              <a:spcAft>
                <a:spcPts val="0"/>
              </a:spcAft>
              <a:defRPr sz="800" b="0" i="0">
                <a:solidFill>
                  <a:schemeClr val="tx1"/>
                </a:solidFill>
                <a:latin typeface="Century Gothic" panose="020B0502020202020204" pitchFamily="34" charset="0"/>
              </a:defRPr>
            </a:lvl4pPr>
            <a:lvl5pPr>
              <a:spcBef>
                <a:spcPts val="0"/>
              </a:spcBef>
              <a:spcAft>
                <a:spcPts val="0"/>
              </a:spcAft>
              <a:defRPr sz="800" b="0" i="0">
                <a:solidFill>
                  <a:schemeClr val="tx1"/>
                </a:solidFill>
                <a:latin typeface="Century Gothic" panose="020B0502020202020204" pitchFamily="34" charset="0"/>
              </a:defRPr>
            </a:lvl5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962040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79278"/>
          </a:xfrm>
          <a:prstGeom prst="rect">
            <a:avLst/>
          </a:prstGeom>
        </p:spPr>
        <p:txBody>
          <a:bodyPr/>
          <a:lstStyle>
            <a:lvl1pPr>
              <a:defRPr lang="en-US" sz="3200" b="1" kern="1200" dirty="0">
                <a:solidFill>
                  <a:srgbClr val="002060"/>
                </a:solidFill>
                <a:latin typeface="Century Gothic"/>
                <a:ea typeface="Calibri"/>
                <a:cs typeface="Century Gothic"/>
              </a:defRPr>
            </a:lvl1pPr>
          </a:lstStyle>
          <a:p>
            <a:r>
              <a:rPr lang="en-US" dirty="0"/>
              <a:t>Click to edit Master title style</a:t>
            </a:r>
          </a:p>
        </p:txBody>
      </p:sp>
      <p:sp>
        <p:nvSpPr>
          <p:cNvPr id="3" name="Content Placeholder 2"/>
          <p:cNvSpPr>
            <a:spLocks noGrp="1"/>
          </p:cNvSpPr>
          <p:nvPr>
            <p:ph idx="1"/>
          </p:nvPr>
        </p:nvSpPr>
        <p:spPr>
          <a:xfrm>
            <a:off x="724729" y="1738830"/>
            <a:ext cx="7694542" cy="4144963"/>
          </a:xfrm>
          <a:prstGeom prst="rect">
            <a:avLst/>
          </a:prstGeom>
        </p:spPr>
        <p:txBody>
          <a:bodyPr/>
          <a:lstStyle>
            <a:lvl1pPr marL="0" indent="0" algn="ctr">
              <a:buNone/>
              <a:defRPr sz="2400">
                <a:solidFill>
                  <a:srgbClr val="8D9C36"/>
                </a:solidFill>
                <a:latin typeface="Century Gothic" panose="020B0502020202020204" pitchFamily="34" charset="0"/>
              </a:defRPr>
            </a:lvl1pPr>
            <a:lvl2pPr algn="ctr">
              <a:defRPr>
                <a:latin typeface="Century Gothic" panose="020B0502020202020204" pitchFamily="34" charset="0"/>
              </a:defRPr>
            </a:lvl2pPr>
            <a:lvl3pPr algn="ctr">
              <a:defRPr>
                <a:latin typeface="Century Gothic" panose="020B0502020202020204" pitchFamily="34" charset="0"/>
              </a:defRPr>
            </a:lvl3pPr>
            <a:lvl4pPr algn="ctr">
              <a:defRPr>
                <a:latin typeface="Century Gothic" panose="020B0502020202020204" pitchFamily="34" charset="0"/>
              </a:defRPr>
            </a:lvl4pPr>
            <a:lvl5pPr algn="ctr">
              <a:defRPr>
                <a:latin typeface="Century Gothic" panose="020B0502020202020204" pitchFamily="34" charset="0"/>
              </a:defRPr>
            </a:lvl5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cxnSp>
        <p:nvCxnSpPr>
          <p:cNvPr id="7" name="Straight Connector 6">
            <a:extLst>
              <a:ext uri="{FF2B5EF4-FFF2-40B4-BE49-F238E27FC236}">
                <a16:creationId xmlns:a16="http://schemas.microsoft.com/office/drawing/2014/main" id="{C1A3202A-C734-5445-9298-B11875F8ECDB}"/>
              </a:ext>
            </a:extLst>
          </p:cNvPr>
          <p:cNvCxnSpPr>
            <a:cxnSpLocks/>
          </p:cNvCxnSpPr>
          <p:nvPr userDrawn="1"/>
        </p:nvCxnSpPr>
        <p:spPr>
          <a:xfrm>
            <a:off x="495300" y="12192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FD33045F-0348-BE40-8945-73D21EA4B302}"/>
              </a:ext>
            </a:extLst>
          </p:cNvPr>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17500" r="17500"/>
          <a:stretch/>
        </p:blipFill>
        <p:spPr>
          <a:xfrm>
            <a:off x="7901851" y="457200"/>
            <a:ext cx="784949" cy="679283"/>
          </a:xfrm>
          <a:prstGeom prst="rect">
            <a:avLst/>
          </a:prstGeom>
        </p:spPr>
      </p:pic>
    </p:spTree>
    <p:extLst>
      <p:ext uri="{BB962C8B-B14F-4D97-AF65-F5344CB8AC3E}">
        <p14:creationId xmlns:p14="http://schemas.microsoft.com/office/powerpoint/2010/main" val="26860317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57200"/>
            <a:ext cx="7162800" cy="960437"/>
          </a:xfrm>
          <a:prstGeom prst="rect">
            <a:avLst/>
          </a:prstGeom>
        </p:spPr>
        <p:txBody>
          <a:bodyPr anchor="b"/>
          <a:lstStyle>
            <a:lvl1pPr algn="l">
              <a:lnSpc>
                <a:spcPts val="3440"/>
              </a:lnSpc>
              <a:defRPr lang="en-US" sz="3200" b="1" kern="1200" dirty="0">
                <a:solidFill>
                  <a:srgbClr val="002060"/>
                </a:solidFill>
                <a:latin typeface="Century Gothic"/>
                <a:ea typeface="Calibri"/>
                <a:cs typeface="Century Gothic"/>
              </a:defRPr>
            </a:lvl1pPr>
          </a:lstStyle>
          <a:p>
            <a:r>
              <a:rPr lang="en-US" dirty="0"/>
              <a:t>Click to edit Master title style testing with two lines</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cxnSp>
        <p:nvCxnSpPr>
          <p:cNvPr id="9" name="Straight Connector 8">
            <a:extLst>
              <a:ext uri="{FF2B5EF4-FFF2-40B4-BE49-F238E27FC236}">
                <a16:creationId xmlns:a16="http://schemas.microsoft.com/office/drawing/2014/main" id="{A566B35E-4D4B-6E49-A0CE-ACC14BAC9034}"/>
              </a:ext>
            </a:extLst>
          </p:cNvPr>
          <p:cNvCxnSpPr>
            <a:cxnSpLocks/>
          </p:cNvCxnSpPr>
          <p:nvPr userDrawn="1"/>
        </p:nvCxnSpPr>
        <p:spPr>
          <a:xfrm>
            <a:off x="495300" y="15240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99CB307-A3B2-6A4C-BBA9-84673B7A1241}"/>
              </a:ext>
            </a:extLst>
          </p:cNvPr>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17500" r="17500"/>
          <a:stretch/>
        </p:blipFill>
        <p:spPr>
          <a:xfrm>
            <a:off x="7901851" y="685800"/>
            <a:ext cx="784949" cy="679283"/>
          </a:xfrm>
          <a:prstGeom prst="rect">
            <a:avLst/>
          </a:prstGeom>
        </p:spPr>
      </p:pic>
      <p:sp>
        <p:nvSpPr>
          <p:cNvPr id="12" name="Content Placeholder 11">
            <a:extLst>
              <a:ext uri="{FF2B5EF4-FFF2-40B4-BE49-F238E27FC236}">
                <a16:creationId xmlns:a16="http://schemas.microsoft.com/office/drawing/2014/main" id="{8E9B863C-C33C-F94A-B8E9-9DAC0AE85D76}"/>
              </a:ext>
            </a:extLst>
          </p:cNvPr>
          <p:cNvSpPr>
            <a:spLocks noGrp="1"/>
          </p:cNvSpPr>
          <p:nvPr>
            <p:ph sz="quarter" idx="13"/>
          </p:nvPr>
        </p:nvSpPr>
        <p:spPr>
          <a:xfrm>
            <a:off x="553244" y="1981200"/>
            <a:ext cx="8037513" cy="3962400"/>
          </a:xfrm>
          <a:prstGeom prst="rect">
            <a:avLst/>
          </a:prstGeom>
        </p:spPr>
        <p:txBody>
          <a:bodyPr/>
          <a:lstStyle>
            <a:lvl1pPr marL="342900" indent="-342900">
              <a:buFont typeface="Wingdings" pitchFamily="2" charset="2"/>
              <a:buChar char="§"/>
              <a:defRPr sz="2800">
                <a:solidFill>
                  <a:schemeClr val="tx1">
                    <a:lumMod val="75000"/>
                    <a:lumOff val="25000"/>
                  </a:schemeClr>
                </a:solidFill>
                <a:latin typeface="Century Gothic" panose="020B0502020202020204" pitchFamily="34" charset="0"/>
              </a:defRPr>
            </a:lvl1pPr>
            <a:lvl2pPr marL="742950" indent="-285750">
              <a:buFont typeface="Wingdings" pitchFamily="2" charset="2"/>
              <a:buChar char="§"/>
              <a:defRPr sz="2400">
                <a:solidFill>
                  <a:schemeClr val="tx1">
                    <a:lumMod val="75000"/>
                    <a:lumOff val="25000"/>
                  </a:schemeClr>
                </a:solidFill>
                <a:latin typeface="Century Gothic" panose="020B0502020202020204" pitchFamily="34" charset="0"/>
              </a:defRPr>
            </a:lvl2pPr>
            <a:lvl3pPr marL="1143000" indent="-228600">
              <a:buFont typeface="Wingdings" pitchFamily="2" charset="2"/>
              <a:buChar char="§"/>
              <a:defRPr sz="2000">
                <a:solidFill>
                  <a:schemeClr val="tx1">
                    <a:lumMod val="75000"/>
                    <a:lumOff val="25000"/>
                  </a:schemeClr>
                </a:solidFill>
                <a:latin typeface="Century Gothic" panose="020B0502020202020204" pitchFamily="34" charset="0"/>
              </a:defRPr>
            </a:lvl3pPr>
            <a:lvl4pPr marL="1600200" indent="-228600">
              <a:buFont typeface="Wingdings" pitchFamily="2" charset="2"/>
              <a:buChar char="§"/>
              <a:defRPr sz="1800">
                <a:solidFill>
                  <a:schemeClr val="tx1">
                    <a:lumMod val="75000"/>
                    <a:lumOff val="25000"/>
                  </a:schemeClr>
                </a:solidFill>
                <a:latin typeface="Century Gothic" panose="020B0502020202020204" pitchFamily="34" charset="0"/>
              </a:defRPr>
            </a:lvl4pPr>
            <a:lvl5pPr marL="2057400" indent="-228600">
              <a:buFont typeface="Wingdings" pitchFamily="2" charset="2"/>
              <a:buChar char="§"/>
              <a:defRPr sz="1800">
                <a:solidFill>
                  <a:schemeClr val="tx1">
                    <a:lumMod val="75000"/>
                    <a:lumOff val="25000"/>
                  </a:schemeClr>
                </a:solidFill>
                <a:latin typeface="Century Gothic" panose="020B0502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a:extLst>
              <a:ext uri="{FF2B5EF4-FFF2-40B4-BE49-F238E27FC236}">
                <a16:creationId xmlns:a16="http://schemas.microsoft.com/office/drawing/2014/main" id="{71DDBA55-8487-EE4D-A6EA-20D48F36DE31}"/>
              </a:ext>
            </a:extLst>
          </p:cNvPr>
          <p:cNvSpPr>
            <a:spLocks noGrp="1"/>
          </p:cNvSpPr>
          <p:nvPr>
            <p:ph type="ftr" sz="quarter" idx="3"/>
          </p:nvPr>
        </p:nvSpPr>
        <p:spPr>
          <a:xfrm>
            <a:off x="2171700" y="6356350"/>
            <a:ext cx="4800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uLnTx/>
                <a:uFillTx/>
                <a:latin typeface="Century Gothic"/>
                <a:ea typeface="+mn-ea"/>
                <a:cs typeface="Century Gothic"/>
              </a:rPr>
              <a:t>Specialized Training Materials for United Nations Police 2021</a:t>
            </a:r>
            <a:endParaRPr kumimoji="0" lang="en-US" sz="1200" b="0" i="0" u="none" strike="noStrike" kern="1200" cap="none" spc="0" normalizeH="0" baseline="0" noProof="0" dirty="0">
              <a:ln>
                <a:noFill/>
              </a:ln>
              <a:solidFill>
                <a:prstClr val="white">
                  <a:lumMod val="75000"/>
                </a:prstClr>
              </a:solidFill>
              <a:effectLst/>
              <a:uLnTx/>
              <a:uFillTx/>
              <a:latin typeface="Calibri"/>
              <a:ea typeface="+mn-ea"/>
              <a:cs typeface="+mn-cs"/>
            </a:endParaRPr>
          </a:p>
        </p:txBody>
      </p:sp>
    </p:spTree>
    <p:extLst>
      <p:ext uri="{BB962C8B-B14F-4D97-AF65-F5344CB8AC3E}">
        <p14:creationId xmlns:p14="http://schemas.microsoft.com/office/powerpoint/2010/main" val="32895223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57200"/>
            <a:ext cx="7162800" cy="960437"/>
          </a:xfrm>
          <a:prstGeom prst="rect">
            <a:avLst/>
          </a:prstGeom>
        </p:spPr>
        <p:txBody>
          <a:bodyPr anchor="b"/>
          <a:lstStyle>
            <a:lvl1pPr algn="l">
              <a:lnSpc>
                <a:spcPts val="3440"/>
              </a:lnSpc>
              <a:defRPr lang="en-US" sz="3200" b="1" kern="1200" dirty="0">
                <a:solidFill>
                  <a:srgbClr val="002060"/>
                </a:solidFill>
                <a:latin typeface="Century Gothic"/>
                <a:ea typeface="Calibri"/>
                <a:cs typeface="Century Gothic"/>
              </a:defRPr>
            </a:lvl1pPr>
          </a:lstStyle>
          <a:p>
            <a:r>
              <a:rPr lang="en-US" dirty="0"/>
              <a:t>Click to edit Master title style testing with two lines</a:t>
            </a:r>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cxnSp>
        <p:nvCxnSpPr>
          <p:cNvPr id="9" name="Straight Connector 8">
            <a:extLst>
              <a:ext uri="{FF2B5EF4-FFF2-40B4-BE49-F238E27FC236}">
                <a16:creationId xmlns:a16="http://schemas.microsoft.com/office/drawing/2014/main" id="{A566B35E-4D4B-6E49-A0CE-ACC14BAC9034}"/>
              </a:ext>
            </a:extLst>
          </p:cNvPr>
          <p:cNvCxnSpPr>
            <a:cxnSpLocks/>
          </p:cNvCxnSpPr>
          <p:nvPr userDrawn="1"/>
        </p:nvCxnSpPr>
        <p:spPr>
          <a:xfrm>
            <a:off x="495300" y="1524000"/>
            <a:ext cx="81534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99CB307-A3B2-6A4C-BBA9-84673B7A1241}"/>
              </a:ext>
            </a:extLst>
          </p:cNvPr>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17500" r="17500"/>
          <a:stretch/>
        </p:blipFill>
        <p:spPr>
          <a:xfrm>
            <a:off x="7901851" y="616117"/>
            <a:ext cx="784949" cy="679283"/>
          </a:xfrm>
          <a:prstGeom prst="rect">
            <a:avLst/>
          </a:prstGeom>
        </p:spPr>
      </p:pic>
      <p:cxnSp>
        <p:nvCxnSpPr>
          <p:cNvPr id="15" name="Straight Connector 14">
            <a:extLst>
              <a:ext uri="{FF2B5EF4-FFF2-40B4-BE49-F238E27FC236}">
                <a16:creationId xmlns:a16="http://schemas.microsoft.com/office/drawing/2014/main" id="{1532C3DD-1AC8-B949-9C74-6022F088CEDE}"/>
              </a:ext>
            </a:extLst>
          </p:cNvPr>
          <p:cNvCxnSpPr/>
          <p:nvPr userDrawn="1"/>
        </p:nvCxnSpPr>
        <p:spPr>
          <a:xfrm>
            <a:off x="609600" y="2286000"/>
            <a:ext cx="35814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ADFBAC67-90A2-714D-AE76-2E41F2164A68}"/>
              </a:ext>
            </a:extLst>
          </p:cNvPr>
          <p:cNvSpPr>
            <a:spLocks noGrp="1"/>
          </p:cNvSpPr>
          <p:nvPr>
            <p:ph sz="quarter" idx="13"/>
          </p:nvPr>
        </p:nvSpPr>
        <p:spPr>
          <a:xfrm>
            <a:off x="609600" y="2438400"/>
            <a:ext cx="3505200" cy="533400"/>
          </a:xfrm>
          <a:prstGeom prst="rect">
            <a:avLst/>
          </a:prstGeom>
        </p:spPr>
        <p:txBody>
          <a:bodyPr/>
          <a:lstStyle>
            <a:lvl1pPr marL="0" indent="0">
              <a:buNone/>
              <a:defRPr sz="1600">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dirty="0"/>
              <a:t>Click to edit Master text styles</a:t>
            </a:r>
          </a:p>
        </p:txBody>
      </p:sp>
      <p:sp>
        <p:nvSpPr>
          <p:cNvPr id="20" name="Content Placeholder 3">
            <a:extLst>
              <a:ext uri="{FF2B5EF4-FFF2-40B4-BE49-F238E27FC236}">
                <a16:creationId xmlns:a16="http://schemas.microsoft.com/office/drawing/2014/main" id="{E68746A1-AE47-2643-B03D-1343ED23D8E0}"/>
              </a:ext>
            </a:extLst>
          </p:cNvPr>
          <p:cNvSpPr>
            <a:spLocks noGrp="1"/>
          </p:cNvSpPr>
          <p:nvPr>
            <p:ph sz="quarter" idx="16"/>
          </p:nvPr>
        </p:nvSpPr>
        <p:spPr>
          <a:xfrm>
            <a:off x="5012635" y="2438400"/>
            <a:ext cx="3505200" cy="533400"/>
          </a:xfrm>
          <a:prstGeom prst="rect">
            <a:avLst/>
          </a:prstGeom>
        </p:spPr>
        <p:txBody>
          <a:bodyPr/>
          <a:lstStyle>
            <a:lvl1pPr marL="285750" indent="-285750">
              <a:buFont typeface="Wingdings" pitchFamily="2" charset="2"/>
              <a:buChar char="§"/>
              <a:defRPr sz="1600">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25543091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37DDDE-7C8D-4B40-B70F-4C9D569D2491}" type="datetime1">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1/18/22</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908211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9F4C7B3-C942-824B-A87A-343F2FEC0D13}" type="datetime1">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1/18/22</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ooter Placeholder 5"/>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9123667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34D73BB-F4AE-0B41-A7ED-9113B6047745}" type="datetime1">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1/18/22</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ooter Placeholder 7"/>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290343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B9E4255-F5BE-0445-B1B0-8FD43F2E8489}" type="datetime1">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1/18/22</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ooter Placeholder 3"/>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8371308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1E493B2-68D1-BC45-A179-00E32D0B48E3}" type="datetime1">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1/18/22</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ooter Placeholder 2"/>
          <p:cNvSpPr>
            <a:spLocks noGrp="1"/>
          </p:cNvSpPr>
          <p:nvPr>
            <p:ph type="ftr" sz="quarter" idx="11"/>
          </p:nvPr>
        </p:nvSpPr>
        <p:spPr>
          <a:xfrm>
            <a:off x="2171700" y="6356350"/>
            <a:ext cx="48006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413383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7391399" y="6403423"/>
            <a:ext cx="1141343"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cxnSp>
        <p:nvCxnSpPr>
          <p:cNvPr id="9" name="Straight Connector 8">
            <a:extLst>
              <a:ext uri="{FF2B5EF4-FFF2-40B4-BE49-F238E27FC236}">
                <a16:creationId xmlns:a16="http://schemas.microsoft.com/office/drawing/2014/main" id="{8E2DC1BF-CFB3-254E-ADB1-31C0AF184380}"/>
              </a:ext>
            </a:extLst>
          </p:cNvPr>
          <p:cNvCxnSpPr>
            <a:cxnSpLocks/>
          </p:cNvCxnSpPr>
          <p:nvPr userDrawn="1"/>
        </p:nvCxnSpPr>
        <p:spPr>
          <a:xfrm>
            <a:off x="0" y="6291943"/>
            <a:ext cx="9144000" cy="0"/>
          </a:xfrm>
          <a:prstGeom prst="line">
            <a:avLst/>
          </a:prstGeom>
          <a:ln>
            <a:solidFill>
              <a:srgbClr val="5B92E5"/>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3655241B-05BC-A148-8909-F68F746C9F05}"/>
              </a:ext>
            </a:extLst>
          </p:cNvPr>
          <p:cNvSpPr/>
          <p:nvPr userDrawn="1"/>
        </p:nvSpPr>
        <p:spPr>
          <a:xfrm>
            <a:off x="2286000" y="6400800"/>
            <a:ext cx="4572000" cy="276999"/>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lumMod val="75000"/>
                  </a:prstClr>
                </a:solidFill>
                <a:effectLst/>
                <a:uLnTx/>
                <a:uFillTx/>
                <a:latin typeface="Century Gothic"/>
                <a:ea typeface="+mn-ea"/>
                <a:cs typeface="Century Gothic"/>
              </a:rPr>
              <a:t>Specialised Training Materials for United Nations Police 2021</a:t>
            </a:r>
            <a:endParaRPr kumimoji="0" lang="en-US" sz="1200" b="0" i="0" u="none" strike="noStrike" kern="1200" cap="none" spc="0" normalizeH="0" baseline="0" noProof="0" dirty="0">
              <a:ln>
                <a:noFill/>
              </a:ln>
              <a:solidFill>
                <a:prstClr val="white">
                  <a:lumMod val="75000"/>
                </a:prstClr>
              </a:solidFill>
              <a:effectLst/>
              <a:uLnTx/>
              <a:uFillTx/>
              <a:latin typeface="Calibri"/>
              <a:ea typeface="+mn-ea"/>
              <a:cs typeface="+mn-cs"/>
            </a:endParaRPr>
          </a:p>
        </p:txBody>
      </p:sp>
    </p:spTree>
    <p:extLst>
      <p:ext uri="{BB962C8B-B14F-4D97-AF65-F5344CB8AC3E}">
        <p14:creationId xmlns:p14="http://schemas.microsoft.com/office/powerpoint/2010/main" val="10782004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8.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90600" y="2667000"/>
            <a:ext cx="7223342" cy="1977390"/>
          </a:xfrm>
          <a:prstGeom prst="rect">
            <a:avLst/>
          </a:prstGeom>
        </p:spPr>
      </p:sp>
      <p:sp>
        <p:nvSpPr>
          <p:cNvPr id="6" name="Text Box 6"/>
          <p:cNvSpPr txBox="1"/>
          <p:nvPr/>
        </p:nvSpPr>
        <p:spPr>
          <a:xfrm>
            <a:off x="1112028" y="4058623"/>
            <a:ext cx="7095189" cy="60495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Bef>
                <a:spcPts val="0"/>
              </a:spcBef>
              <a:spcAft>
                <a:spcPts val="1000"/>
              </a:spcAft>
            </a:pPr>
            <a:r>
              <a:rPr lang="en-US" sz="2600" dirty="0">
                <a:solidFill>
                  <a:schemeClr val="tx2">
                    <a:lumMod val="75000"/>
                  </a:schemeClr>
                </a:solidFill>
                <a:effectLst/>
                <a:latin typeface="Century Gothic"/>
                <a:ea typeface="Calibri"/>
                <a:cs typeface="Century Gothic"/>
              </a:rPr>
              <a:t>Use of Force and Firearms by UN Police</a:t>
            </a:r>
          </a:p>
        </p:txBody>
      </p:sp>
    </p:spTree>
    <p:extLst>
      <p:ext uri="{BB962C8B-B14F-4D97-AF65-F5344CB8AC3E}">
        <p14:creationId xmlns:p14="http://schemas.microsoft.com/office/powerpoint/2010/main" val="3049387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3C8C9-C993-4B00-B651-3720C56B00D4}"/>
              </a:ext>
            </a:extLst>
          </p:cNvPr>
          <p:cNvSpPr>
            <a:spLocks noGrp="1"/>
          </p:cNvSpPr>
          <p:nvPr>
            <p:ph type="title"/>
          </p:nvPr>
        </p:nvSpPr>
        <p:spPr/>
        <p:txBody>
          <a:bodyPr/>
          <a:lstStyle/>
          <a:p>
            <a:r>
              <a:rPr lang="en-GB" dirty="0"/>
              <a:t>Scenario 2</a:t>
            </a:r>
          </a:p>
        </p:txBody>
      </p:sp>
      <p:sp>
        <p:nvSpPr>
          <p:cNvPr id="3" name="Slide Number Placeholder 2">
            <a:extLst>
              <a:ext uri="{FF2B5EF4-FFF2-40B4-BE49-F238E27FC236}">
                <a16:creationId xmlns:a16="http://schemas.microsoft.com/office/drawing/2014/main" id="{8F5B109E-C2F7-4589-ABE6-65D054C174F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1D0ECF4E-E82A-44AD-B0E6-0B4F19401129}"/>
              </a:ext>
            </a:extLst>
          </p:cNvPr>
          <p:cNvSpPr>
            <a:spLocks noGrp="1"/>
          </p:cNvSpPr>
          <p:nvPr>
            <p:ph sz="quarter" idx="13"/>
          </p:nvPr>
        </p:nvSpPr>
        <p:spPr/>
        <p:txBody>
          <a:bodyPr/>
          <a:lstStyle/>
          <a:p>
            <a:pPr marL="0" indent="0">
              <a:buNone/>
            </a:pPr>
            <a:r>
              <a:rPr lang="en-GB" sz="2000" dirty="0"/>
              <a:t>Two CNP officers return from a meeting with a local non-governmental organization (NGO). As they return to their station, they encounter a young man and a woman in a side street. The man is threatening the woman with a knife, shouting at her to give him the money that she just earned when selling vegetables on the market. The officers decide to intervene.</a:t>
            </a:r>
          </a:p>
          <a:p>
            <a:pPr marL="0" indent="0">
              <a:buNone/>
            </a:pPr>
            <a:endParaRPr lang="en-GB" sz="2000" dirty="0"/>
          </a:p>
          <a:p>
            <a:pPr marL="0" indent="0">
              <a:buNone/>
            </a:pPr>
            <a:endParaRPr lang="en-GB" sz="2000" i="1" dirty="0">
              <a:solidFill>
                <a:srgbClr val="002060"/>
              </a:solidFill>
            </a:endParaRPr>
          </a:p>
          <a:p>
            <a:pPr marL="0" indent="0">
              <a:buNone/>
            </a:pPr>
            <a:endParaRPr lang="en-GB" sz="2000" dirty="0"/>
          </a:p>
        </p:txBody>
      </p:sp>
      <p:sp>
        <p:nvSpPr>
          <p:cNvPr id="5" name="Rectangle 4">
            <a:extLst>
              <a:ext uri="{FF2B5EF4-FFF2-40B4-BE49-F238E27FC236}">
                <a16:creationId xmlns:a16="http://schemas.microsoft.com/office/drawing/2014/main" id="{62F0B4FD-78DE-4B64-BC40-296654462CDE}"/>
              </a:ext>
            </a:extLst>
          </p:cNvPr>
          <p:cNvSpPr/>
          <p:nvPr/>
        </p:nvSpPr>
        <p:spPr>
          <a:xfrm>
            <a:off x="730701" y="3959842"/>
            <a:ext cx="7682593" cy="96043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1800" b="1" dirty="0">
                <a:solidFill>
                  <a:srgbClr val="002060"/>
                </a:solidFill>
                <a:latin typeface="Century Gothic" panose="020B0502020202020204" pitchFamily="34" charset="0"/>
              </a:rPr>
              <a:t>Question 1</a:t>
            </a:r>
          </a:p>
          <a:p>
            <a:pPr marL="0" indent="0" algn="ctr">
              <a:buNone/>
            </a:pPr>
            <a:r>
              <a:rPr lang="en-GB" sz="1800" i="1" dirty="0">
                <a:solidFill>
                  <a:srgbClr val="002060"/>
                </a:solidFill>
                <a:latin typeface="Century Gothic" panose="020B0502020202020204" pitchFamily="34" charset="0"/>
              </a:rPr>
              <a:t>Are the officers allowed to use force during their intervention?</a:t>
            </a:r>
          </a:p>
        </p:txBody>
      </p:sp>
      <p:sp>
        <p:nvSpPr>
          <p:cNvPr id="6" name="Rectangle 5">
            <a:extLst>
              <a:ext uri="{FF2B5EF4-FFF2-40B4-BE49-F238E27FC236}">
                <a16:creationId xmlns:a16="http://schemas.microsoft.com/office/drawing/2014/main" id="{E9D35EC0-599E-42B7-8674-B16CAC14E7F7}"/>
              </a:ext>
            </a:extLst>
          </p:cNvPr>
          <p:cNvSpPr/>
          <p:nvPr/>
        </p:nvSpPr>
        <p:spPr>
          <a:xfrm>
            <a:off x="730702" y="5094515"/>
            <a:ext cx="7682593" cy="96043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1800" b="1" dirty="0">
                <a:solidFill>
                  <a:srgbClr val="002060"/>
                </a:solidFill>
                <a:latin typeface="Century Gothic" panose="020B0502020202020204" pitchFamily="34" charset="0"/>
              </a:rPr>
              <a:t>Question 2</a:t>
            </a:r>
          </a:p>
          <a:p>
            <a:pPr marL="0" indent="0" algn="ctr">
              <a:buNone/>
            </a:pPr>
            <a:r>
              <a:rPr lang="en-GB" sz="1800" i="1" dirty="0">
                <a:solidFill>
                  <a:srgbClr val="002060"/>
                </a:solidFill>
                <a:latin typeface="Century Gothic" panose="020B0502020202020204" pitchFamily="34" charset="0"/>
              </a:rPr>
              <a:t>What could be the legal basis for such an intervention?</a:t>
            </a:r>
          </a:p>
        </p:txBody>
      </p:sp>
    </p:spTree>
    <p:extLst>
      <p:ext uri="{BB962C8B-B14F-4D97-AF65-F5344CB8AC3E}">
        <p14:creationId xmlns:p14="http://schemas.microsoft.com/office/powerpoint/2010/main" val="2581606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3C8C9-C993-4B00-B651-3720C56B00D4}"/>
              </a:ext>
            </a:extLst>
          </p:cNvPr>
          <p:cNvSpPr>
            <a:spLocks noGrp="1"/>
          </p:cNvSpPr>
          <p:nvPr>
            <p:ph type="title"/>
          </p:nvPr>
        </p:nvSpPr>
        <p:spPr/>
        <p:txBody>
          <a:bodyPr/>
          <a:lstStyle/>
          <a:p>
            <a:r>
              <a:rPr lang="en-GB" dirty="0"/>
              <a:t>Scenario 2</a:t>
            </a:r>
          </a:p>
        </p:txBody>
      </p:sp>
      <p:sp>
        <p:nvSpPr>
          <p:cNvPr id="3" name="Slide Number Placeholder 2">
            <a:extLst>
              <a:ext uri="{FF2B5EF4-FFF2-40B4-BE49-F238E27FC236}">
                <a16:creationId xmlns:a16="http://schemas.microsoft.com/office/drawing/2014/main" id="{8F5B109E-C2F7-4589-ABE6-65D054C174F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1D0ECF4E-E82A-44AD-B0E6-0B4F19401129}"/>
              </a:ext>
            </a:extLst>
          </p:cNvPr>
          <p:cNvSpPr>
            <a:spLocks noGrp="1"/>
          </p:cNvSpPr>
          <p:nvPr>
            <p:ph sz="quarter" idx="13"/>
          </p:nvPr>
        </p:nvSpPr>
        <p:spPr/>
        <p:txBody>
          <a:bodyPr/>
          <a:lstStyle/>
          <a:p>
            <a:pPr marL="0" indent="0">
              <a:buNone/>
            </a:pPr>
            <a:r>
              <a:rPr lang="en-GB" sz="2000" dirty="0"/>
              <a:t>Imagine that the officers were not from the CNP, but IPOs from UNAC.</a:t>
            </a:r>
          </a:p>
          <a:p>
            <a:pPr marL="0" indent="0">
              <a:buNone/>
            </a:pPr>
            <a:endParaRPr lang="en-GB" sz="2000" dirty="0"/>
          </a:p>
          <a:p>
            <a:pPr marL="0" indent="0">
              <a:buNone/>
            </a:pPr>
            <a:endParaRPr lang="en-GB" sz="2000" i="1" dirty="0">
              <a:solidFill>
                <a:srgbClr val="002060"/>
              </a:solidFill>
            </a:endParaRPr>
          </a:p>
        </p:txBody>
      </p:sp>
      <p:sp>
        <p:nvSpPr>
          <p:cNvPr id="5" name="Rectangle 4">
            <a:extLst>
              <a:ext uri="{FF2B5EF4-FFF2-40B4-BE49-F238E27FC236}">
                <a16:creationId xmlns:a16="http://schemas.microsoft.com/office/drawing/2014/main" id="{2804CD0A-5F2A-4E40-AAFD-1021C66D09F3}"/>
              </a:ext>
            </a:extLst>
          </p:cNvPr>
          <p:cNvSpPr/>
          <p:nvPr/>
        </p:nvSpPr>
        <p:spPr>
          <a:xfrm>
            <a:off x="730700" y="4225358"/>
            <a:ext cx="7682593" cy="96043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US" sz="1800" b="1" dirty="0">
                <a:solidFill>
                  <a:srgbClr val="002060"/>
                </a:solidFill>
                <a:latin typeface="Century Gothic" panose="020B0502020202020204" pitchFamily="34" charset="0"/>
              </a:rPr>
              <a:t>Question 4</a:t>
            </a:r>
          </a:p>
          <a:p>
            <a:pPr marL="0" indent="0" algn="ctr">
              <a:buNone/>
            </a:pPr>
            <a:r>
              <a:rPr lang="en-US" sz="1800" i="1" dirty="0">
                <a:solidFill>
                  <a:srgbClr val="002060"/>
                </a:solidFill>
                <a:latin typeface="Century Gothic" panose="020B0502020202020204" pitchFamily="34" charset="0"/>
              </a:rPr>
              <a:t>Would it be legal for them to use non-lethal force in their actions?</a:t>
            </a:r>
          </a:p>
        </p:txBody>
      </p:sp>
      <p:sp>
        <p:nvSpPr>
          <p:cNvPr id="6" name="Rectangle 5">
            <a:extLst>
              <a:ext uri="{FF2B5EF4-FFF2-40B4-BE49-F238E27FC236}">
                <a16:creationId xmlns:a16="http://schemas.microsoft.com/office/drawing/2014/main" id="{8ADDCD83-F916-4C63-B14D-DCE8F8D47E22}"/>
              </a:ext>
            </a:extLst>
          </p:cNvPr>
          <p:cNvSpPr/>
          <p:nvPr/>
        </p:nvSpPr>
        <p:spPr>
          <a:xfrm>
            <a:off x="730701" y="2863170"/>
            <a:ext cx="7682593" cy="96043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US" sz="1800" b="1" dirty="0">
                <a:solidFill>
                  <a:srgbClr val="002060"/>
                </a:solidFill>
                <a:latin typeface="Century Gothic" panose="020B0502020202020204" pitchFamily="34" charset="0"/>
              </a:rPr>
              <a:t>Question 3</a:t>
            </a:r>
          </a:p>
          <a:p>
            <a:pPr marL="0" indent="0" algn="ctr">
              <a:buNone/>
            </a:pPr>
            <a:r>
              <a:rPr lang="en-US" sz="1800" i="1" dirty="0">
                <a:solidFill>
                  <a:srgbClr val="002060"/>
                </a:solidFill>
                <a:latin typeface="Century Gothic" panose="020B0502020202020204" pitchFamily="34" charset="0"/>
              </a:rPr>
              <a:t>How should they act?</a:t>
            </a:r>
          </a:p>
        </p:txBody>
      </p:sp>
    </p:spTree>
    <p:extLst>
      <p:ext uri="{BB962C8B-B14F-4D97-AF65-F5344CB8AC3E}">
        <p14:creationId xmlns:p14="http://schemas.microsoft.com/office/powerpoint/2010/main" val="324526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DFEDD-DFD4-4C58-BDED-7AE902F8F02B}"/>
              </a:ext>
            </a:extLst>
          </p:cNvPr>
          <p:cNvSpPr>
            <a:spLocks noGrp="1"/>
          </p:cNvSpPr>
          <p:nvPr>
            <p:ph type="title"/>
          </p:nvPr>
        </p:nvSpPr>
        <p:spPr/>
        <p:txBody>
          <a:bodyPr/>
          <a:lstStyle/>
          <a:p>
            <a:r>
              <a:rPr lang="en-GB" sz="3200" b="1" dirty="0">
                <a:solidFill>
                  <a:srgbClr val="002060"/>
                </a:solidFill>
                <a:latin typeface="Century Gothic"/>
              </a:rPr>
              <a:t>Legal Basis for UNPOL Use of Force </a:t>
            </a:r>
            <a:endParaRPr lang="en-US" dirty="0"/>
          </a:p>
        </p:txBody>
      </p:sp>
      <p:sp>
        <p:nvSpPr>
          <p:cNvPr id="3" name="Slide Number Placeholder 2">
            <a:extLst>
              <a:ext uri="{FF2B5EF4-FFF2-40B4-BE49-F238E27FC236}">
                <a16:creationId xmlns:a16="http://schemas.microsoft.com/office/drawing/2014/main" id="{57425903-62E8-4C47-AA1D-6A6ECBFF6F5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Content Placeholder 6">
            <a:extLst>
              <a:ext uri="{FF2B5EF4-FFF2-40B4-BE49-F238E27FC236}">
                <a16:creationId xmlns:a16="http://schemas.microsoft.com/office/drawing/2014/main" id="{B28F5C32-A866-4A04-99AD-0F135A6EA01C}"/>
              </a:ext>
            </a:extLst>
          </p:cNvPr>
          <p:cNvSpPr>
            <a:spLocks noGrp="1"/>
          </p:cNvSpPr>
          <p:nvPr>
            <p:ph sz="quarter" idx="13"/>
          </p:nvPr>
        </p:nvSpPr>
        <p:spPr>
          <a:xfrm>
            <a:off x="553244" y="3275341"/>
            <a:ext cx="3596725" cy="2878184"/>
          </a:xfrm>
        </p:spPr>
        <p:txBody>
          <a:bodyPr/>
          <a:lstStyle/>
          <a:p>
            <a:pPr marL="0" indent="0">
              <a:buNone/>
            </a:pPr>
            <a:r>
              <a:rPr lang="en-US" sz="2000" b="1" dirty="0">
                <a:solidFill>
                  <a:srgbClr val="5B92E5"/>
                </a:solidFill>
              </a:rPr>
              <a:t>Authority (when)</a:t>
            </a:r>
          </a:p>
          <a:p>
            <a:r>
              <a:rPr lang="en-US" sz="1800" dirty="0"/>
              <a:t>Security Council mandate</a:t>
            </a:r>
          </a:p>
          <a:p>
            <a:r>
              <a:rPr lang="en-US" sz="1800" dirty="0"/>
              <a:t>Status of Forces Agreement (SOFA)</a:t>
            </a:r>
          </a:p>
          <a:p>
            <a:r>
              <a:rPr lang="en-US" sz="1800" dirty="0"/>
              <a:t>Host-State law</a:t>
            </a:r>
          </a:p>
          <a:p>
            <a:r>
              <a:rPr lang="en-US" sz="1800" dirty="0"/>
              <a:t>Elaborated by mission-specific CONOPS &amp; DUF</a:t>
            </a:r>
          </a:p>
          <a:p>
            <a:endParaRPr lang="en-US" sz="2400" dirty="0"/>
          </a:p>
        </p:txBody>
      </p:sp>
      <p:sp>
        <p:nvSpPr>
          <p:cNvPr id="11" name="Content Placeholder 6">
            <a:extLst>
              <a:ext uri="{FF2B5EF4-FFF2-40B4-BE49-F238E27FC236}">
                <a16:creationId xmlns:a16="http://schemas.microsoft.com/office/drawing/2014/main" id="{6F9497FB-97E7-4BA4-A8C9-E790858A5E0B}"/>
              </a:ext>
            </a:extLst>
          </p:cNvPr>
          <p:cNvSpPr txBox="1">
            <a:spLocks/>
          </p:cNvSpPr>
          <p:nvPr/>
        </p:nvSpPr>
        <p:spPr>
          <a:xfrm>
            <a:off x="4936017" y="3275341"/>
            <a:ext cx="3596725" cy="2878184"/>
          </a:xfrm>
          <a:prstGeom prst="rect">
            <a:avLst/>
          </a:prstGeom>
        </p:spPr>
        <p:txBody>
          <a:bodyPr/>
          <a:lstStyle>
            <a:lvl1pPr marL="342900" indent="-342900" algn="l" defTabSz="914400" rtl="0" eaLnBrk="1" latinLnBrk="0" hangingPunct="1">
              <a:spcBef>
                <a:spcPct val="20000"/>
              </a:spcBef>
              <a:buFont typeface="Wingdings" pitchFamily="2" charset="2"/>
              <a:buChar char="§"/>
              <a:defRPr sz="2800" kern="1200">
                <a:solidFill>
                  <a:schemeClr val="tx1">
                    <a:lumMod val="75000"/>
                    <a:lumOff val="25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lumMod val="75000"/>
                    <a:lumOff val="25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lumMod val="75000"/>
                    <a:lumOff val="25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b="1" dirty="0">
                <a:solidFill>
                  <a:srgbClr val="8EB4E3"/>
                </a:solidFill>
              </a:rPr>
              <a:t>Limits (how)</a:t>
            </a:r>
          </a:p>
          <a:p>
            <a:r>
              <a:rPr lang="en-US" sz="1800" dirty="0"/>
              <a:t>International human rights </a:t>
            </a:r>
          </a:p>
          <a:p>
            <a:r>
              <a:rPr lang="en-US" sz="1800" dirty="0"/>
              <a:t>International criminal justice standards (especially UN Basic Principles on Use of Force and Firearms)</a:t>
            </a:r>
          </a:p>
          <a:p>
            <a:r>
              <a:rPr lang="en-US" sz="1800" dirty="0"/>
              <a:t>Further elaborated in UNPOL SGF &amp; mission's DUF</a:t>
            </a:r>
          </a:p>
          <a:p>
            <a:endParaRPr lang="en-US" sz="2400" dirty="0"/>
          </a:p>
        </p:txBody>
      </p:sp>
      <p:pic>
        <p:nvPicPr>
          <p:cNvPr id="5" name="Graphic 4">
            <a:extLst>
              <a:ext uri="{FF2B5EF4-FFF2-40B4-BE49-F238E27FC236}">
                <a16:creationId xmlns:a16="http://schemas.microsoft.com/office/drawing/2014/main" id="{71BC6565-E067-8242-8C7E-DC2668F6AD1B}"/>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72540" t="25648" r="19166" b="50000"/>
          <a:stretch/>
        </p:blipFill>
        <p:spPr>
          <a:xfrm>
            <a:off x="1611086" y="1722981"/>
            <a:ext cx="1262743" cy="1407749"/>
          </a:xfrm>
          <a:prstGeom prst="rect">
            <a:avLst/>
          </a:prstGeom>
        </p:spPr>
      </p:pic>
      <p:pic>
        <p:nvPicPr>
          <p:cNvPr id="8" name="Graphic 7">
            <a:extLst>
              <a:ext uri="{FF2B5EF4-FFF2-40B4-BE49-F238E27FC236}">
                <a16:creationId xmlns:a16="http://schemas.microsoft.com/office/drawing/2014/main" id="{69919BF1-4F7F-A641-A488-2C3BB63B20ED}"/>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2012" t="-2345" r="39694" b="77993"/>
          <a:stretch/>
        </p:blipFill>
        <p:spPr>
          <a:xfrm>
            <a:off x="5939007" y="1772104"/>
            <a:ext cx="1262743" cy="1407749"/>
          </a:xfrm>
          <a:prstGeom prst="rect">
            <a:avLst/>
          </a:prstGeom>
        </p:spPr>
      </p:pic>
      <p:cxnSp>
        <p:nvCxnSpPr>
          <p:cNvPr id="9" name="Straight Connector 8">
            <a:extLst>
              <a:ext uri="{FF2B5EF4-FFF2-40B4-BE49-F238E27FC236}">
                <a16:creationId xmlns:a16="http://schemas.microsoft.com/office/drawing/2014/main" id="{CA57E6A0-2F07-7A4C-9913-374405688CF0}"/>
              </a:ext>
            </a:extLst>
          </p:cNvPr>
          <p:cNvCxnSpPr/>
          <p:nvPr/>
        </p:nvCxnSpPr>
        <p:spPr>
          <a:xfrm>
            <a:off x="553244" y="3101702"/>
            <a:ext cx="34853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EE9E3D9-F795-3C4B-B4C5-7B99C1F0C337}"/>
              </a:ext>
            </a:extLst>
          </p:cNvPr>
          <p:cNvCxnSpPr/>
          <p:nvPr/>
        </p:nvCxnSpPr>
        <p:spPr>
          <a:xfrm>
            <a:off x="4878501" y="3101702"/>
            <a:ext cx="348535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70983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26562-E296-464B-BC63-EF5513315ED0}"/>
              </a:ext>
            </a:extLst>
          </p:cNvPr>
          <p:cNvSpPr>
            <a:spLocks noGrp="1"/>
          </p:cNvSpPr>
          <p:nvPr>
            <p:ph type="title"/>
          </p:nvPr>
        </p:nvSpPr>
        <p:spPr/>
        <p:txBody>
          <a:bodyPr/>
          <a:lstStyle/>
          <a:p>
            <a:r>
              <a:rPr lang="en-US" dirty="0"/>
              <a:t>Principles: </a:t>
            </a:r>
            <a:br>
              <a:rPr lang="en-US" dirty="0"/>
            </a:br>
            <a:r>
              <a:rPr lang="en-US" dirty="0"/>
              <a:t>Use of Force in Law Enforcement</a:t>
            </a:r>
          </a:p>
        </p:txBody>
      </p:sp>
      <p:sp>
        <p:nvSpPr>
          <p:cNvPr id="3" name="Slide Number Placeholder 2">
            <a:extLst>
              <a:ext uri="{FF2B5EF4-FFF2-40B4-BE49-F238E27FC236}">
                <a16:creationId xmlns:a16="http://schemas.microsoft.com/office/drawing/2014/main" id="{74D5D5D1-4B83-4D1F-AA9F-4463F8FFABF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5" name="Picture 2" descr="C:\Users\amead\Documents\Commanders Course\New Course\Graphics\461668.jpg">
            <a:extLst>
              <a:ext uri="{FF2B5EF4-FFF2-40B4-BE49-F238E27FC236}">
                <a16:creationId xmlns:a16="http://schemas.microsoft.com/office/drawing/2014/main" id="{99CA3935-469C-4B26-A650-9B2FFD356EC8}"/>
              </a:ext>
            </a:extLst>
          </p:cNvPr>
          <p:cNvPicPr>
            <a:picLocks noGrp="1" noChangeAspect="1" noChangeArrowheads="1"/>
          </p:cNvPicPr>
          <p:nvPr>
            <p:ph sz="quarter" idx="13"/>
          </p:nvPr>
        </p:nvPicPr>
        <p:blipFill rotWithShape="1">
          <a:blip r:embed="rId3" cstate="screen">
            <a:extLst>
              <a:ext uri="{28A0092B-C50C-407E-A947-70E740481C1C}">
                <a14:useLocalDpi xmlns:a14="http://schemas.microsoft.com/office/drawing/2010/main"/>
              </a:ext>
            </a:extLst>
          </a:blip>
          <a:srcRect b="15768"/>
          <a:stretch/>
        </p:blipFill>
        <p:spPr bwMode="auto">
          <a:xfrm>
            <a:off x="537028" y="1589278"/>
            <a:ext cx="8081381" cy="457755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4E698F6-A9E7-400D-A50D-340329D6B954}"/>
              </a:ext>
            </a:extLst>
          </p:cNvPr>
          <p:cNvSpPr txBox="1"/>
          <p:nvPr/>
        </p:nvSpPr>
        <p:spPr>
          <a:xfrm>
            <a:off x="1131799" y="2725122"/>
            <a:ext cx="2308088" cy="984885"/>
          </a:xfrm>
          <a:prstGeom prst="rect">
            <a:avLst/>
          </a:prstGeom>
          <a:solidFill>
            <a:schemeClr val="bg1">
              <a:alpha val="83000"/>
            </a:schemeClr>
          </a:solidFill>
        </p:spPr>
        <p:txBody>
          <a:bodyPr wrap="square" rtlCol="0">
            <a:spAutoFit/>
          </a:bodyPr>
          <a:lstStyle/>
          <a:p>
            <a:pPr marL="346075" lvl="1" indent="-285750">
              <a:spcAft>
                <a:spcPts val="600"/>
              </a:spcAft>
              <a:buFont typeface="Wingdings" pitchFamily="2" charset="2"/>
              <a:buChar char="§"/>
            </a:pPr>
            <a:r>
              <a:rPr lang="en-US" sz="1600" dirty="0">
                <a:latin typeface="Century Gothic" panose="020B0502020202020204" pitchFamily="34" charset="0"/>
              </a:rPr>
              <a:t>Legality</a:t>
            </a:r>
          </a:p>
          <a:p>
            <a:pPr marL="346075" lvl="1" indent="-285750">
              <a:spcAft>
                <a:spcPts val="600"/>
              </a:spcAft>
              <a:buFont typeface="Wingdings" pitchFamily="2" charset="2"/>
              <a:buChar char="§"/>
            </a:pPr>
            <a:r>
              <a:rPr lang="en-US" sz="1600" dirty="0">
                <a:latin typeface="Century Gothic" panose="020B0502020202020204" pitchFamily="34" charset="0"/>
              </a:rPr>
              <a:t>Necessity</a:t>
            </a:r>
          </a:p>
          <a:p>
            <a:pPr marL="346075" lvl="1" indent="-285750">
              <a:spcAft>
                <a:spcPts val="600"/>
              </a:spcAft>
              <a:buFont typeface="Wingdings" pitchFamily="2" charset="2"/>
              <a:buChar char="§"/>
            </a:pPr>
            <a:r>
              <a:rPr lang="en-US" sz="1600" dirty="0">
                <a:latin typeface="Century Gothic" panose="020B0502020202020204" pitchFamily="34" charset="0"/>
              </a:rPr>
              <a:t>Proportionality</a:t>
            </a:r>
          </a:p>
        </p:txBody>
      </p:sp>
      <p:sp>
        <p:nvSpPr>
          <p:cNvPr id="6" name="TextBox 5">
            <a:extLst>
              <a:ext uri="{FF2B5EF4-FFF2-40B4-BE49-F238E27FC236}">
                <a16:creationId xmlns:a16="http://schemas.microsoft.com/office/drawing/2014/main" id="{3133AB0F-3FA5-3F48-AA2C-76212E854EDF}"/>
              </a:ext>
            </a:extLst>
          </p:cNvPr>
          <p:cNvSpPr txBox="1"/>
          <p:nvPr/>
        </p:nvSpPr>
        <p:spPr>
          <a:xfrm>
            <a:off x="3675191" y="2725122"/>
            <a:ext cx="3146523" cy="984885"/>
          </a:xfrm>
          <a:prstGeom prst="rect">
            <a:avLst/>
          </a:prstGeom>
          <a:solidFill>
            <a:schemeClr val="bg1">
              <a:alpha val="83000"/>
            </a:schemeClr>
          </a:solidFill>
        </p:spPr>
        <p:txBody>
          <a:bodyPr wrap="square" rtlCol="0">
            <a:spAutoFit/>
          </a:bodyPr>
          <a:lstStyle/>
          <a:p>
            <a:pPr marL="346075" lvl="1" indent="-285750">
              <a:spcAft>
                <a:spcPts val="600"/>
              </a:spcAft>
              <a:buFont typeface="Wingdings" pitchFamily="2" charset="2"/>
              <a:buChar char="§"/>
            </a:pPr>
            <a:r>
              <a:rPr lang="en-US" sz="1600" dirty="0">
                <a:latin typeface="Century Gothic" panose="020B0502020202020204" pitchFamily="34" charset="0"/>
              </a:rPr>
              <a:t>Non-discrimination</a:t>
            </a:r>
          </a:p>
          <a:p>
            <a:pPr marL="346075" lvl="1" indent="-285750">
              <a:spcAft>
                <a:spcPts val="600"/>
              </a:spcAft>
              <a:buFont typeface="Wingdings" pitchFamily="2" charset="2"/>
              <a:buChar char="§"/>
            </a:pPr>
            <a:r>
              <a:rPr lang="en-US" sz="1600" dirty="0">
                <a:latin typeface="Century Gothic" panose="020B0502020202020204" pitchFamily="34" charset="0"/>
              </a:rPr>
              <a:t>Precaution (Organisation)</a:t>
            </a:r>
          </a:p>
          <a:p>
            <a:pPr marL="346075" lvl="1" indent="-285750">
              <a:spcAft>
                <a:spcPts val="600"/>
              </a:spcAft>
              <a:buFont typeface="Wingdings" pitchFamily="2" charset="2"/>
              <a:buChar char="§"/>
            </a:pPr>
            <a:r>
              <a:rPr lang="en-US" sz="1600" dirty="0">
                <a:latin typeface="Century Gothic" panose="020B0502020202020204" pitchFamily="34" charset="0"/>
              </a:rPr>
              <a:t>Accountability</a:t>
            </a:r>
          </a:p>
        </p:txBody>
      </p:sp>
      <p:sp>
        <p:nvSpPr>
          <p:cNvPr id="4" name="TextBox 3">
            <a:extLst>
              <a:ext uri="{FF2B5EF4-FFF2-40B4-BE49-F238E27FC236}">
                <a16:creationId xmlns:a16="http://schemas.microsoft.com/office/drawing/2014/main" id="{E4C9E291-AD5F-4B18-9647-4DA4E445C2C4}"/>
              </a:ext>
            </a:extLst>
          </p:cNvPr>
          <p:cNvSpPr txBox="1"/>
          <p:nvPr/>
        </p:nvSpPr>
        <p:spPr>
          <a:xfrm>
            <a:off x="1288817" y="5905225"/>
            <a:ext cx="7400943" cy="261610"/>
          </a:xfrm>
          <a:prstGeom prst="rect">
            <a:avLst/>
          </a:prstGeom>
          <a:noFill/>
        </p:spPr>
        <p:txBody>
          <a:bodyPr wrap="square" rtlCol="0">
            <a:spAutoFit/>
          </a:bodyPr>
          <a:lstStyle/>
          <a:p>
            <a:pPr algn="r"/>
            <a:r>
              <a:rPr lang="en-GB" sz="1100" dirty="0">
                <a:solidFill>
                  <a:schemeClr val="bg1"/>
                </a:solidFill>
                <a:effectLst/>
                <a:latin typeface="Century Gothic" panose="020B0502020202020204" pitchFamily="34" charset="0"/>
                <a:ea typeface="Calibri" panose="020F0502020204030204" pitchFamily="34" charset="0"/>
                <a:cs typeface="Calibri" panose="020F0502020204030204" pitchFamily="34" charset="0"/>
              </a:rPr>
              <a:t>OHCHR, UNODC Resource Book on the Use of </a:t>
            </a:r>
            <a:r>
              <a:rPr lang="en-GB" sz="1100" dirty="0">
                <a:solidFill>
                  <a:schemeClr val="bg1"/>
                </a:solidFill>
                <a:latin typeface="Century Gothic" panose="020B0502020202020204" pitchFamily="34" charset="0"/>
                <a:ea typeface="Calibri" panose="020F0502020204030204" pitchFamily="34" charset="0"/>
                <a:cs typeface="Calibri" panose="020F0502020204030204" pitchFamily="34" charset="0"/>
              </a:rPr>
              <a:t>F</a:t>
            </a:r>
            <a:r>
              <a:rPr lang="en-GB" sz="1100" dirty="0">
                <a:solidFill>
                  <a:schemeClr val="bg1"/>
                </a:solidFill>
                <a:effectLst/>
                <a:latin typeface="Century Gothic" panose="020B0502020202020204" pitchFamily="34" charset="0"/>
                <a:ea typeface="Calibri" panose="020F0502020204030204" pitchFamily="34" charset="0"/>
                <a:cs typeface="Calibri" panose="020F0502020204030204" pitchFamily="34" charset="0"/>
              </a:rPr>
              <a:t>orce and Firearms in Law </a:t>
            </a:r>
            <a:r>
              <a:rPr lang="en-GB" sz="1100" dirty="0">
                <a:solidFill>
                  <a:schemeClr val="bg1"/>
                </a:solidFill>
                <a:latin typeface="Century Gothic" panose="020B0502020202020204" pitchFamily="34" charset="0"/>
                <a:ea typeface="Calibri" panose="020F0502020204030204" pitchFamily="34" charset="0"/>
                <a:cs typeface="Calibri" panose="020F0502020204030204" pitchFamily="34" charset="0"/>
              </a:rPr>
              <a:t>E</a:t>
            </a:r>
            <a:r>
              <a:rPr lang="en-GB" sz="1100" dirty="0">
                <a:solidFill>
                  <a:schemeClr val="bg1"/>
                </a:solidFill>
                <a:effectLst/>
                <a:latin typeface="Century Gothic" panose="020B0502020202020204" pitchFamily="34" charset="0"/>
                <a:ea typeface="Calibri" panose="020F0502020204030204" pitchFamily="34" charset="0"/>
                <a:cs typeface="Calibri" panose="020F0502020204030204" pitchFamily="34" charset="0"/>
              </a:rPr>
              <a:t>nforcement (2017) </a:t>
            </a:r>
            <a:endParaRPr lang="en-US" sz="1100" dirty="0">
              <a:solidFill>
                <a:schemeClr val="bg1"/>
              </a:solidFill>
            </a:endParaRPr>
          </a:p>
        </p:txBody>
      </p:sp>
    </p:spTree>
    <p:extLst>
      <p:ext uri="{BB962C8B-B14F-4D97-AF65-F5344CB8AC3E}">
        <p14:creationId xmlns:p14="http://schemas.microsoft.com/office/powerpoint/2010/main" val="10634398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BC51B-A3BD-42DA-9E0C-87AF8F624727}"/>
              </a:ext>
            </a:extLst>
          </p:cNvPr>
          <p:cNvSpPr>
            <a:spLocks noGrp="1"/>
          </p:cNvSpPr>
          <p:nvPr>
            <p:ph type="title"/>
          </p:nvPr>
        </p:nvSpPr>
        <p:spPr/>
        <p:txBody>
          <a:bodyPr/>
          <a:lstStyle/>
          <a:p>
            <a:r>
              <a:rPr lang="en-US" dirty="0"/>
              <a:t>Legality</a:t>
            </a:r>
          </a:p>
        </p:txBody>
      </p:sp>
      <p:sp>
        <p:nvSpPr>
          <p:cNvPr id="3" name="Slide Number Placeholder 2">
            <a:extLst>
              <a:ext uri="{FF2B5EF4-FFF2-40B4-BE49-F238E27FC236}">
                <a16:creationId xmlns:a16="http://schemas.microsoft.com/office/drawing/2014/main" id="{2B4EB6CA-7D67-453D-9E95-B7A869DF868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pSp>
        <p:nvGrpSpPr>
          <p:cNvPr id="12" name="Group 11">
            <a:extLst>
              <a:ext uri="{FF2B5EF4-FFF2-40B4-BE49-F238E27FC236}">
                <a16:creationId xmlns:a16="http://schemas.microsoft.com/office/drawing/2014/main" id="{E6AB29D2-B66B-B54F-8F03-514D18A9667A}"/>
              </a:ext>
            </a:extLst>
          </p:cNvPr>
          <p:cNvGrpSpPr/>
          <p:nvPr/>
        </p:nvGrpSpPr>
        <p:grpSpPr>
          <a:xfrm>
            <a:off x="2448201" y="3245140"/>
            <a:ext cx="4225017" cy="789536"/>
            <a:chOff x="1991790" y="1752600"/>
            <a:chExt cx="4225017" cy="478799"/>
          </a:xfrm>
        </p:grpSpPr>
        <p:sp>
          <p:nvSpPr>
            <p:cNvPr id="25" name="Rounded Rectangle 24">
              <a:extLst>
                <a:ext uri="{FF2B5EF4-FFF2-40B4-BE49-F238E27FC236}">
                  <a16:creationId xmlns:a16="http://schemas.microsoft.com/office/drawing/2014/main" id="{CE46A5F1-3E92-5A4D-8258-2766EF8FFA54}"/>
                </a:ext>
              </a:extLst>
            </p:cNvPr>
            <p:cNvSpPr/>
            <p:nvPr/>
          </p:nvSpPr>
          <p:spPr>
            <a:xfrm>
              <a:off x="1991790" y="1752600"/>
              <a:ext cx="4225017" cy="478799"/>
            </a:xfrm>
            <a:prstGeom prst="roundRect">
              <a:avLst/>
            </a:prstGeom>
            <a:solidFill>
              <a:schemeClr val="tx2"/>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26" name="Rounded Rectangle 4">
              <a:extLst>
                <a:ext uri="{FF2B5EF4-FFF2-40B4-BE49-F238E27FC236}">
                  <a16:creationId xmlns:a16="http://schemas.microsoft.com/office/drawing/2014/main" id="{EBFC7198-3D83-2B46-9225-C3723631832C}"/>
                </a:ext>
              </a:extLst>
            </p:cNvPr>
            <p:cNvSpPr txBox="1"/>
            <p:nvPr/>
          </p:nvSpPr>
          <p:spPr>
            <a:xfrm>
              <a:off x="2015163" y="1775973"/>
              <a:ext cx="4178271" cy="4320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600" kern="1200" dirty="0">
                  <a:latin typeface="Century Gothic" panose="020B0502020202020204" pitchFamily="34" charset="0"/>
                  <a:cs typeface="Arial" panose="020B0604020202020204" pitchFamily="34" charset="0"/>
                </a:rPr>
                <a:t>Requirements &amp; purpose in line with International Law:</a:t>
              </a:r>
            </a:p>
          </p:txBody>
        </p:sp>
      </p:grpSp>
      <p:grpSp>
        <p:nvGrpSpPr>
          <p:cNvPr id="13" name="Group 12">
            <a:extLst>
              <a:ext uri="{FF2B5EF4-FFF2-40B4-BE49-F238E27FC236}">
                <a16:creationId xmlns:a16="http://schemas.microsoft.com/office/drawing/2014/main" id="{3E0EE655-B74E-5E4E-B254-8B9466F6EC37}"/>
              </a:ext>
            </a:extLst>
          </p:cNvPr>
          <p:cNvGrpSpPr/>
          <p:nvPr/>
        </p:nvGrpSpPr>
        <p:grpSpPr>
          <a:xfrm>
            <a:off x="4689212" y="1963141"/>
            <a:ext cx="3509537" cy="962430"/>
            <a:chOff x="4701012" y="228601"/>
            <a:chExt cx="3509537" cy="962430"/>
          </a:xfrm>
          <a:solidFill>
            <a:srgbClr val="8EB4E3"/>
          </a:solidFill>
        </p:grpSpPr>
        <p:sp>
          <p:nvSpPr>
            <p:cNvPr id="23" name="Rounded Rectangle 22">
              <a:extLst>
                <a:ext uri="{FF2B5EF4-FFF2-40B4-BE49-F238E27FC236}">
                  <a16:creationId xmlns:a16="http://schemas.microsoft.com/office/drawing/2014/main" id="{5B30E2FE-53E6-084E-9855-64D104A688D4}"/>
                </a:ext>
              </a:extLst>
            </p:cNvPr>
            <p:cNvSpPr/>
            <p:nvPr/>
          </p:nvSpPr>
          <p:spPr>
            <a:xfrm>
              <a:off x="4701012" y="228601"/>
              <a:ext cx="3509537" cy="962430"/>
            </a:xfrm>
            <a:prstGeom prst="roundRect">
              <a:avLst/>
            </a:prstGeom>
            <a:grpFill/>
          </p:spPr>
          <p:style>
            <a:lnRef idx="2">
              <a:schemeClr val="lt1">
                <a:hueOff val="0"/>
                <a:satOff val="0"/>
                <a:lumOff val="0"/>
                <a:alphaOff val="0"/>
              </a:schemeClr>
            </a:lnRef>
            <a:fillRef idx="1">
              <a:scrgbClr r="0" g="0" b="0"/>
            </a:fillRef>
            <a:effectRef idx="0">
              <a:schemeClr val="accent2">
                <a:hueOff val="1170380"/>
                <a:satOff val="-1460"/>
                <a:lumOff val="343"/>
                <a:alphaOff val="0"/>
              </a:schemeClr>
            </a:effectRef>
            <a:fontRef idx="minor">
              <a:schemeClr val="lt1"/>
            </a:fontRef>
          </p:style>
        </p:sp>
        <p:sp>
          <p:nvSpPr>
            <p:cNvPr id="24" name="Rounded Rectangle 6">
              <a:extLst>
                <a:ext uri="{FF2B5EF4-FFF2-40B4-BE49-F238E27FC236}">
                  <a16:creationId xmlns:a16="http://schemas.microsoft.com/office/drawing/2014/main" id="{DD867DB5-168C-A44E-BE37-A2CFE66BA903}"/>
                </a:ext>
              </a:extLst>
            </p:cNvPr>
            <p:cNvSpPr txBox="1"/>
            <p:nvPr/>
          </p:nvSpPr>
          <p:spPr>
            <a:xfrm>
              <a:off x="4747994" y="275583"/>
              <a:ext cx="3415573" cy="86846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ts val="0"/>
                </a:spcAft>
                <a:buNone/>
              </a:pPr>
              <a:r>
                <a:rPr lang="en-US" sz="1600" kern="1200" dirty="0">
                  <a:latin typeface="Century Gothic" panose="020B0502020202020204" pitchFamily="34" charset="0"/>
                  <a:cs typeface="Arial" panose="020B0604020202020204" pitchFamily="34" charset="0"/>
                </a:rPr>
                <a:t>Mandate, SOFA, CONOPS, DUF</a:t>
              </a:r>
            </a:p>
            <a:p>
              <a:pPr marL="0" lvl="0" indent="0" algn="ctr" defTabSz="622300">
                <a:lnSpc>
                  <a:spcPct val="90000"/>
                </a:lnSpc>
                <a:spcBef>
                  <a:spcPct val="0"/>
                </a:spcBef>
                <a:spcAft>
                  <a:spcPct val="35000"/>
                </a:spcAft>
                <a:buNone/>
              </a:pPr>
              <a:r>
                <a:rPr lang="en-US" sz="1600" kern="1200" dirty="0">
                  <a:latin typeface="Century Gothic" panose="020B0502020202020204" pitchFamily="34" charset="0"/>
                  <a:cs typeface="Arial" panose="020B0604020202020204" pitchFamily="34" charset="0"/>
                </a:rPr>
                <a:t>and applicable host-State law </a:t>
              </a:r>
              <a:br>
                <a:rPr lang="en-US" sz="1600" kern="1200" dirty="0">
                  <a:latin typeface="Century Gothic" panose="020B0502020202020204" pitchFamily="34" charset="0"/>
                  <a:cs typeface="Arial" panose="020B0604020202020204" pitchFamily="34" charset="0"/>
                </a:rPr>
              </a:br>
              <a:r>
                <a:rPr lang="en-US" sz="1600" kern="1200" dirty="0">
                  <a:latin typeface="Century Gothic" panose="020B0502020202020204" pitchFamily="34" charset="0"/>
                  <a:cs typeface="Arial" panose="020B0604020202020204" pitchFamily="34" charset="0"/>
                </a:rPr>
                <a:t>(UNPOL perspective)</a:t>
              </a:r>
            </a:p>
          </p:txBody>
        </p:sp>
      </p:grpSp>
      <p:grpSp>
        <p:nvGrpSpPr>
          <p:cNvPr id="14" name="Group 13">
            <a:extLst>
              <a:ext uri="{FF2B5EF4-FFF2-40B4-BE49-F238E27FC236}">
                <a16:creationId xmlns:a16="http://schemas.microsoft.com/office/drawing/2014/main" id="{D2F62F9F-C178-0646-9A58-C4D0FB738414}"/>
              </a:ext>
            </a:extLst>
          </p:cNvPr>
          <p:cNvGrpSpPr/>
          <p:nvPr/>
        </p:nvGrpSpPr>
        <p:grpSpPr>
          <a:xfrm>
            <a:off x="594251" y="1963141"/>
            <a:ext cx="3707841" cy="962430"/>
            <a:chOff x="20628" y="228601"/>
            <a:chExt cx="3707841" cy="962430"/>
          </a:xfrm>
          <a:solidFill>
            <a:srgbClr val="8EB4E3"/>
          </a:solidFill>
        </p:grpSpPr>
        <p:sp>
          <p:nvSpPr>
            <p:cNvPr id="21" name="Rounded Rectangle 20">
              <a:extLst>
                <a:ext uri="{FF2B5EF4-FFF2-40B4-BE49-F238E27FC236}">
                  <a16:creationId xmlns:a16="http://schemas.microsoft.com/office/drawing/2014/main" id="{C6629539-B817-C146-984B-0FCB04415D7A}"/>
                </a:ext>
              </a:extLst>
            </p:cNvPr>
            <p:cNvSpPr/>
            <p:nvPr/>
          </p:nvSpPr>
          <p:spPr>
            <a:xfrm>
              <a:off x="20628" y="228601"/>
              <a:ext cx="3707841" cy="962430"/>
            </a:xfrm>
            <a:prstGeom prst="roundRect">
              <a:avLst/>
            </a:prstGeom>
            <a:grp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22" name="Rounded Rectangle 8">
              <a:extLst>
                <a:ext uri="{FF2B5EF4-FFF2-40B4-BE49-F238E27FC236}">
                  <a16:creationId xmlns:a16="http://schemas.microsoft.com/office/drawing/2014/main" id="{3A587B14-4C20-4D42-9DAD-251D08E57BFD}"/>
                </a:ext>
              </a:extLst>
            </p:cNvPr>
            <p:cNvSpPr txBox="1"/>
            <p:nvPr/>
          </p:nvSpPr>
          <p:spPr>
            <a:xfrm>
              <a:off x="67610" y="275583"/>
              <a:ext cx="3613877" cy="86846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ts val="0"/>
                </a:spcAft>
                <a:buNone/>
              </a:pPr>
              <a:r>
                <a:rPr lang="en-US" sz="1600" kern="1200" dirty="0">
                  <a:latin typeface="Century Gothic" panose="020B0502020202020204" pitchFamily="34" charset="0"/>
                  <a:cs typeface="Arial" panose="020B0604020202020204" pitchFamily="34" charset="0"/>
                </a:rPr>
                <a:t>Defined &amp; published </a:t>
              </a:r>
              <a:br>
                <a:rPr lang="en-US" sz="1600" kern="1200" dirty="0">
                  <a:latin typeface="Century Gothic" panose="020B0502020202020204" pitchFamily="34" charset="0"/>
                  <a:cs typeface="Arial" panose="020B0604020202020204" pitchFamily="34" charset="0"/>
                </a:rPr>
              </a:br>
              <a:r>
                <a:rPr lang="en-US" sz="1600" kern="1200" dirty="0">
                  <a:latin typeface="Century Gothic" panose="020B0502020202020204" pitchFamily="34" charset="0"/>
                  <a:cs typeface="Arial" panose="020B0604020202020204" pitchFamily="34" charset="0"/>
                </a:rPr>
                <a:t>national law </a:t>
              </a:r>
            </a:p>
            <a:p>
              <a:pPr marL="0" lvl="0" indent="0" algn="ctr" defTabSz="622300">
                <a:lnSpc>
                  <a:spcPct val="90000"/>
                </a:lnSpc>
                <a:spcBef>
                  <a:spcPct val="0"/>
                </a:spcBef>
                <a:spcAft>
                  <a:spcPct val="35000"/>
                </a:spcAft>
                <a:buNone/>
              </a:pPr>
              <a:r>
                <a:rPr lang="en-US" sz="1600" kern="1200" dirty="0">
                  <a:latin typeface="Century Gothic" panose="020B0502020202020204" pitchFamily="34" charset="0"/>
                  <a:cs typeface="Arial" panose="020B0604020202020204" pitchFamily="34" charset="0"/>
                </a:rPr>
                <a:t>(host-State police perspective)</a:t>
              </a:r>
            </a:p>
          </p:txBody>
        </p:sp>
      </p:grpSp>
      <p:grpSp>
        <p:nvGrpSpPr>
          <p:cNvPr id="15" name="Group 14">
            <a:extLst>
              <a:ext uri="{FF2B5EF4-FFF2-40B4-BE49-F238E27FC236}">
                <a16:creationId xmlns:a16="http://schemas.microsoft.com/office/drawing/2014/main" id="{E0B0F89F-3D18-394A-BFED-2BFF8BD3199F}"/>
              </a:ext>
            </a:extLst>
          </p:cNvPr>
          <p:cNvGrpSpPr/>
          <p:nvPr/>
        </p:nvGrpSpPr>
        <p:grpSpPr>
          <a:xfrm>
            <a:off x="2448172" y="4177681"/>
            <a:ext cx="4225076" cy="962430"/>
            <a:chOff x="1991761" y="2590800"/>
            <a:chExt cx="4225076" cy="962430"/>
          </a:xfrm>
        </p:grpSpPr>
        <p:sp>
          <p:nvSpPr>
            <p:cNvPr id="19" name="Rounded Rectangle 18">
              <a:extLst>
                <a:ext uri="{FF2B5EF4-FFF2-40B4-BE49-F238E27FC236}">
                  <a16:creationId xmlns:a16="http://schemas.microsoft.com/office/drawing/2014/main" id="{833D0158-FF21-1946-B603-2C11ED12F23E}"/>
                </a:ext>
              </a:extLst>
            </p:cNvPr>
            <p:cNvSpPr/>
            <p:nvPr/>
          </p:nvSpPr>
          <p:spPr>
            <a:xfrm>
              <a:off x="1991761" y="2590800"/>
              <a:ext cx="4225076" cy="962430"/>
            </a:xfrm>
            <a:prstGeom prst="roundRect">
              <a:avLst/>
            </a:prstGeom>
            <a:solidFill>
              <a:srgbClr val="C00000"/>
            </a:solidFill>
          </p:spPr>
          <p:style>
            <a:lnRef idx="2">
              <a:schemeClr val="lt1">
                <a:hueOff val="0"/>
                <a:satOff val="0"/>
                <a:lumOff val="0"/>
                <a:alphaOff val="0"/>
              </a:schemeClr>
            </a:lnRef>
            <a:fillRef idx="1">
              <a:scrgbClr r="0" g="0" b="0"/>
            </a:fillRef>
            <a:effectRef idx="0">
              <a:schemeClr val="accent2">
                <a:hueOff val="3511139"/>
                <a:satOff val="-4379"/>
                <a:lumOff val="1030"/>
                <a:alphaOff val="0"/>
              </a:schemeClr>
            </a:effectRef>
            <a:fontRef idx="minor">
              <a:schemeClr val="lt1"/>
            </a:fontRef>
          </p:style>
        </p:sp>
        <p:sp>
          <p:nvSpPr>
            <p:cNvPr id="20" name="Rounded Rectangle 10">
              <a:extLst>
                <a:ext uri="{FF2B5EF4-FFF2-40B4-BE49-F238E27FC236}">
                  <a16:creationId xmlns:a16="http://schemas.microsoft.com/office/drawing/2014/main" id="{E2CF1025-BE55-9D41-B38A-48CAB65A9E70}"/>
                </a:ext>
              </a:extLst>
            </p:cNvPr>
            <p:cNvSpPr txBox="1"/>
            <p:nvPr/>
          </p:nvSpPr>
          <p:spPr>
            <a:xfrm>
              <a:off x="2038743" y="2637782"/>
              <a:ext cx="4131112" cy="8684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600" kern="1200" dirty="0">
                  <a:latin typeface="Century Gothic" panose="020B0502020202020204" pitchFamily="34" charset="0"/>
                  <a:cs typeface="Arial" panose="020B0604020202020204" pitchFamily="34" charset="0"/>
                </a:rPr>
                <a:t>Force to be used only for lawful enforcement purposes</a:t>
              </a:r>
            </a:p>
          </p:txBody>
        </p:sp>
      </p:grpSp>
      <p:grpSp>
        <p:nvGrpSpPr>
          <p:cNvPr id="16" name="Group 15">
            <a:extLst>
              <a:ext uri="{FF2B5EF4-FFF2-40B4-BE49-F238E27FC236}">
                <a16:creationId xmlns:a16="http://schemas.microsoft.com/office/drawing/2014/main" id="{E5A94892-9DCF-C647-A1F7-2BADF85D049B}"/>
              </a:ext>
            </a:extLst>
          </p:cNvPr>
          <p:cNvGrpSpPr/>
          <p:nvPr/>
        </p:nvGrpSpPr>
        <p:grpSpPr>
          <a:xfrm>
            <a:off x="2448201" y="5183724"/>
            <a:ext cx="4225047" cy="962430"/>
            <a:chOff x="1991790" y="3505195"/>
            <a:chExt cx="4225047" cy="962430"/>
          </a:xfrm>
        </p:grpSpPr>
        <p:sp>
          <p:nvSpPr>
            <p:cNvPr id="17" name="Rounded Rectangle 16">
              <a:extLst>
                <a:ext uri="{FF2B5EF4-FFF2-40B4-BE49-F238E27FC236}">
                  <a16:creationId xmlns:a16="http://schemas.microsoft.com/office/drawing/2014/main" id="{AD4FFEF5-53CD-7047-92B5-1921FE1022D0}"/>
                </a:ext>
              </a:extLst>
            </p:cNvPr>
            <p:cNvSpPr/>
            <p:nvPr/>
          </p:nvSpPr>
          <p:spPr>
            <a:xfrm>
              <a:off x="1991790" y="3505195"/>
              <a:ext cx="4225047" cy="962430"/>
            </a:xfrm>
            <a:prstGeom prst="roundRect">
              <a:avLst/>
            </a:prstGeom>
            <a:solidFill>
              <a:srgbClr val="FF0000"/>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8" name="Rounded Rectangle 12">
              <a:extLst>
                <a:ext uri="{FF2B5EF4-FFF2-40B4-BE49-F238E27FC236}">
                  <a16:creationId xmlns:a16="http://schemas.microsoft.com/office/drawing/2014/main" id="{894702C5-D24E-7E40-A01D-F01B91C7F15F}"/>
                </a:ext>
              </a:extLst>
            </p:cNvPr>
            <p:cNvSpPr txBox="1"/>
            <p:nvPr/>
          </p:nvSpPr>
          <p:spPr>
            <a:xfrm>
              <a:off x="2038772" y="3552177"/>
              <a:ext cx="4131083" cy="8684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26670" rIns="53340" bIns="26670" numCol="1" spcCol="1270" anchor="ctr" anchorCtr="0">
              <a:noAutofit/>
            </a:bodyPr>
            <a:lstStyle/>
            <a:p>
              <a:pPr marL="0" lvl="0" indent="0" algn="ctr" defTabSz="622300">
                <a:lnSpc>
                  <a:spcPct val="90000"/>
                </a:lnSpc>
                <a:spcBef>
                  <a:spcPct val="0"/>
                </a:spcBef>
                <a:spcAft>
                  <a:spcPct val="35000"/>
                </a:spcAft>
                <a:buNone/>
              </a:pPr>
              <a:r>
                <a:rPr lang="en-US" sz="1600" kern="1200" dirty="0">
                  <a:latin typeface="Century Gothic" panose="020B0502020202020204" pitchFamily="34" charset="0"/>
                  <a:cs typeface="Arial" panose="020B0604020202020204" pitchFamily="34" charset="0"/>
                </a:rPr>
                <a:t>No exceptions or excuses for unlawful use of force</a:t>
              </a:r>
            </a:p>
          </p:txBody>
        </p:sp>
      </p:grpSp>
      <p:cxnSp>
        <p:nvCxnSpPr>
          <p:cNvPr id="27" name="Straight Arrow Connector 26">
            <a:extLst>
              <a:ext uri="{FF2B5EF4-FFF2-40B4-BE49-F238E27FC236}">
                <a16:creationId xmlns:a16="http://schemas.microsoft.com/office/drawing/2014/main" id="{588061A6-D142-45C0-AC43-E0E1ACABBE4D}"/>
              </a:ext>
            </a:extLst>
          </p:cNvPr>
          <p:cNvCxnSpPr>
            <a:cxnSpLocks/>
            <a:endCxn id="25" idx="0"/>
          </p:cNvCxnSpPr>
          <p:nvPr/>
        </p:nvCxnSpPr>
        <p:spPr>
          <a:xfrm>
            <a:off x="2648857" y="2917131"/>
            <a:ext cx="1911853" cy="328009"/>
          </a:xfrm>
          <a:prstGeom prst="straightConnector1">
            <a:avLst/>
          </a:prstGeom>
          <a:ln w="190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49B60E8C-801B-46D6-9EA3-3FA220B1726A}"/>
              </a:ext>
            </a:extLst>
          </p:cNvPr>
          <p:cNvCxnSpPr>
            <a:cxnSpLocks/>
            <a:stCxn id="25" idx="0"/>
          </p:cNvCxnSpPr>
          <p:nvPr/>
        </p:nvCxnSpPr>
        <p:spPr>
          <a:xfrm flipV="1">
            <a:off x="4560710" y="2913566"/>
            <a:ext cx="1767519" cy="331574"/>
          </a:xfrm>
          <a:prstGeom prst="straightConnector1">
            <a:avLst/>
          </a:prstGeom>
          <a:ln w="1905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B841D3B0-E0E5-470B-A7A6-F4B9F0243E18}"/>
              </a:ext>
            </a:extLst>
          </p:cNvPr>
          <p:cNvCxnSpPr>
            <a:cxnSpLocks/>
            <a:stCxn id="26" idx="2"/>
          </p:cNvCxnSpPr>
          <p:nvPr/>
        </p:nvCxnSpPr>
        <p:spPr>
          <a:xfrm>
            <a:off x="4560710" y="3996134"/>
            <a:ext cx="0" cy="171166"/>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95655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3C8C9-C993-4B00-B651-3720C56B00D4}"/>
              </a:ext>
            </a:extLst>
          </p:cNvPr>
          <p:cNvSpPr>
            <a:spLocks noGrp="1"/>
          </p:cNvSpPr>
          <p:nvPr>
            <p:ph type="title"/>
          </p:nvPr>
        </p:nvSpPr>
        <p:spPr/>
        <p:txBody>
          <a:bodyPr/>
          <a:lstStyle/>
          <a:p>
            <a:r>
              <a:rPr lang="en-GB" dirty="0"/>
              <a:t>Scenario 3.a</a:t>
            </a:r>
          </a:p>
        </p:txBody>
      </p:sp>
      <p:sp>
        <p:nvSpPr>
          <p:cNvPr id="3" name="Slide Number Placeholder 2">
            <a:extLst>
              <a:ext uri="{FF2B5EF4-FFF2-40B4-BE49-F238E27FC236}">
                <a16:creationId xmlns:a16="http://schemas.microsoft.com/office/drawing/2014/main" id="{8F5B109E-C2F7-4589-ABE6-65D054C174F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1D0ECF4E-E82A-44AD-B0E6-0B4F19401129}"/>
              </a:ext>
            </a:extLst>
          </p:cNvPr>
          <p:cNvSpPr>
            <a:spLocks noGrp="1"/>
          </p:cNvSpPr>
          <p:nvPr>
            <p:ph sz="quarter" idx="13"/>
          </p:nvPr>
        </p:nvSpPr>
        <p:spPr/>
        <p:txBody>
          <a:bodyPr/>
          <a:lstStyle/>
          <a:p>
            <a:pPr marL="0" indent="0">
              <a:buNone/>
            </a:pPr>
            <a:r>
              <a:rPr lang="en-GB" sz="2000" dirty="0"/>
              <a:t>After stopping a cab in a highly populated neighbourhood in Akkabar, CNP police officers discover that the driver appears to be very nervous. He has red eyes and slurred speech. The officers ask him to get out of the vehicle and he refuses. One officer opens the driver’s door, pulls him out of the car and slams him across the hood. The other officer witnesses the situation. Unsure what to do, he decides to cuff the driver in order to make sure that he will not resist further actions taken by his colleague.</a:t>
            </a:r>
          </a:p>
          <a:p>
            <a:pPr marL="0" indent="0">
              <a:buNone/>
            </a:pPr>
            <a:endParaRPr lang="en-GB" sz="2000" dirty="0"/>
          </a:p>
        </p:txBody>
      </p:sp>
      <p:sp>
        <p:nvSpPr>
          <p:cNvPr id="5" name="Rectangle 4">
            <a:extLst>
              <a:ext uri="{FF2B5EF4-FFF2-40B4-BE49-F238E27FC236}">
                <a16:creationId xmlns:a16="http://schemas.microsoft.com/office/drawing/2014/main" id="{D10561B2-5D4A-46E7-B8C1-1B005BCFCBE8}"/>
              </a:ext>
            </a:extLst>
          </p:cNvPr>
          <p:cNvSpPr/>
          <p:nvPr/>
        </p:nvSpPr>
        <p:spPr>
          <a:xfrm>
            <a:off x="730703" y="4930435"/>
            <a:ext cx="7682593" cy="96043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US" sz="1800" b="1" dirty="0">
                <a:solidFill>
                  <a:srgbClr val="002060"/>
                </a:solidFill>
                <a:latin typeface="Century Gothic" panose="020B0502020202020204" pitchFamily="34" charset="0"/>
              </a:rPr>
              <a:t>Question 1</a:t>
            </a:r>
          </a:p>
          <a:p>
            <a:pPr marL="0" indent="0" algn="ctr">
              <a:buNone/>
            </a:pPr>
            <a:r>
              <a:rPr lang="en-GB" sz="1800" i="1" dirty="0">
                <a:solidFill>
                  <a:srgbClr val="002060"/>
                </a:solidFill>
                <a:latin typeface="Century Gothic" panose="020B0502020202020204" pitchFamily="34" charset="0"/>
              </a:rPr>
              <a:t>Are the officers’ actions legal?</a:t>
            </a:r>
            <a:endParaRPr lang="en-US" sz="1800" i="1" dirty="0">
              <a:solidFill>
                <a:srgbClr val="002060"/>
              </a:solidFill>
              <a:latin typeface="Century Gothic" panose="020B0502020202020204" pitchFamily="34" charset="0"/>
            </a:endParaRPr>
          </a:p>
        </p:txBody>
      </p:sp>
    </p:spTree>
    <p:extLst>
      <p:ext uri="{BB962C8B-B14F-4D97-AF65-F5344CB8AC3E}">
        <p14:creationId xmlns:p14="http://schemas.microsoft.com/office/powerpoint/2010/main" val="7507399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F2F74-54ED-490F-857B-72DD0FC44702}"/>
              </a:ext>
            </a:extLst>
          </p:cNvPr>
          <p:cNvSpPr>
            <a:spLocks noGrp="1"/>
          </p:cNvSpPr>
          <p:nvPr>
            <p:ph type="title"/>
          </p:nvPr>
        </p:nvSpPr>
        <p:spPr/>
        <p:txBody>
          <a:bodyPr/>
          <a:lstStyle/>
          <a:p>
            <a:r>
              <a:rPr lang="en-US" dirty="0"/>
              <a:t>Necessity</a:t>
            </a:r>
          </a:p>
        </p:txBody>
      </p:sp>
      <p:sp>
        <p:nvSpPr>
          <p:cNvPr id="3" name="Slide Number Placeholder 2">
            <a:extLst>
              <a:ext uri="{FF2B5EF4-FFF2-40B4-BE49-F238E27FC236}">
                <a16:creationId xmlns:a16="http://schemas.microsoft.com/office/drawing/2014/main" id="{4BE3DD31-D821-4D46-972A-EC1821A22FB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17" name="Chevron 4">
            <a:extLst>
              <a:ext uri="{FF2B5EF4-FFF2-40B4-BE49-F238E27FC236}">
                <a16:creationId xmlns:a16="http://schemas.microsoft.com/office/drawing/2014/main" id="{8AE3F82A-A9E9-E84A-AF87-CD24FA218058}"/>
              </a:ext>
            </a:extLst>
          </p:cNvPr>
          <p:cNvSpPr txBox="1"/>
          <p:nvPr/>
        </p:nvSpPr>
        <p:spPr>
          <a:xfrm>
            <a:off x="2260559" y="3615806"/>
            <a:ext cx="4622883" cy="14049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4610" tIns="27305" rIns="0" bIns="27305" numCol="1" spcCol="1270" anchor="ctr" anchorCtr="0">
            <a:noAutofit/>
          </a:bodyPr>
          <a:lstStyle/>
          <a:p>
            <a:pPr marL="0" lvl="0" indent="0" algn="ctr" defTabSz="1911350">
              <a:lnSpc>
                <a:spcPct val="100000"/>
              </a:lnSpc>
              <a:spcBef>
                <a:spcPct val="0"/>
              </a:spcBef>
              <a:spcAft>
                <a:spcPct val="35000"/>
              </a:spcAft>
              <a:buNone/>
            </a:pPr>
            <a:r>
              <a:rPr lang="en-US" sz="3600" b="1" kern="1200" dirty="0">
                <a:solidFill>
                  <a:schemeClr val="accent1"/>
                </a:solidFill>
                <a:latin typeface="Century Gothic" panose="020B0502020202020204" pitchFamily="34" charset="0"/>
              </a:rPr>
              <a:t>Ask yourself:</a:t>
            </a:r>
          </a:p>
        </p:txBody>
      </p:sp>
      <p:sp>
        <p:nvSpPr>
          <p:cNvPr id="18" name="Chevron 6">
            <a:extLst>
              <a:ext uri="{FF2B5EF4-FFF2-40B4-BE49-F238E27FC236}">
                <a16:creationId xmlns:a16="http://schemas.microsoft.com/office/drawing/2014/main" id="{6B505DE3-FA75-2A4E-B031-3B9884FB9737}"/>
              </a:ext>
            </a:extLst>
          </p:cNvPr>
          <p:cNvSpPr txBox="1"/>
          <p:nvPr/>
        </p:nvSpPr>
        <p:spPr>
          <a:xfrm>
            <a:off x="1257664" y="4373525"/>
            <a:ext cx="3314336" cy="119353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3020" tIns="16510" rIns="0" bIns="16510" numCol="1" spcCol="1270" anchor="ctr" anchorCtr="0">
            <a:noAutofit/>
          </a:bodyPr>
          <a:lstStyle/>
          <a:p>
            <a:pPr marL="0" lvl="0" indent="0" algn="ctr" defTabSz="1155700">
              <a:lnSpc>
                <a:spcPct val="100000"/>
              </a:lnSpc>
              <a:spcBef>
                <a:spcPct val="0"/>
              </a:spcBef>
              <a:spcAft>
                <a:spcPct val="35000"/>
              </a:spcAft>
              <a:buNone/>
            </a:pPr>
            <a:r>
              <a:rPr lang="en-US" sz="2000" kern="1200" dirty="0">
                <a:solidFill>
                  <a:schemeClr val="accent1"/>
                </a:solidFill>
                <a:latin typeface="Century Gothic" panose="020B0502020202020204" pitchFamily="34" charset="0"/>
              </a:rPr>
              <a:t>1. Was it the last resort? </a:t>
            </a:r>
          </a:p>
        </p:txBody>
      </p:sp>
      <p:sp>
        <p:nvSpPr>
          <p:cNvPr id="19" name="Chevron 8">
            <a:extLst>
              <a:ext uri="{FF2B5EF4-FFF2-40B4-BE49-F238E27FC236}">
                <a16:creationId xmlns:a16="http://schemas.microsoft.com/office/drawing/2014/main" id="{FE41A041-243E-1F47-AA63-87954A80CE28}"/>
              </a:ext>
            </a:extLst>
          </p:cNvPr>
          <p:cNvSpPr txBox="1"/>
          <p:nvPr/>
        </p:nvSpPr>
        <p:spPr>
          <a:xfrm>
            <a:off x="4572000" y="4373526"/>
            <a:ext cx="3759753" cy="119353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3020" tIns="16510" rIns="0" bIns="16510" numCol="1" spcCol="1270" anchor="ctr" anchorCtr="0">
            <a:noAutofit/>
          </a:bodyPr>
          <a:lstStyle/>
          <a:p>
            <a:pPr marL="0" lvl="0" indent="0" algn="ctr" defTabSz="1155700">
              <a:lnSpc>
                <a:spcPct val="90000"/>
              </a:lnSpc>
              <a:spcBef>
                <a:spcPct val="0"/>
              </a:spcBef>
              <a:spcAft>
                <a:spcPct val="35000"/>
              </a:spcAft>
              <a:buNone/>
            </a:pPr>
            <a:r>
              <a:rPr lang="en-US" sz="2000" kern="1200" dirty="0">
                <a:solidFill>
                  <a:schemeClr val="accent1"/>
                </a:solidFill>
                <a:latin typeface="Century Gothic" panose="020B0502020202020204" pitchFamily="34" charset="0"/>
              </a:rPr>
              <a:t>2. Was it minimum level?</a:t>
            </a:r>
          </a:p>
        </p:txBody>
      </p:sp>
      <p:sp>
        <p:nvSpPr>
          <p:cNvPr id="20" name="Rectangle 19">
            <a:extLst>
              <a:ext uri="{FF2B5EF4-FFF2-40B4-BE49-F238E27FC236}">
                <a16:creationId xmlns:a16="http://schemas.microsoft.com/office/drawing/2014/main" id="{8F527B51-3A8F-8945-8910-F83846F01AD0}"/>
              </a:ext>
            </a:extLst>
          </p:cNvPr>
          <p:cNvSpPr/>
          <p:nvPr/>
        </p:nvSpPr>
        <p:spPr>
          <a:xfrm>
            <a:off x="1792731" y="2838612"/>
            <a:ext cx="5558538" cy="707886"/>
          </a:xfrm>
          <a:prstGeom prst="rect">
            <a:avLst/>
          </a:prstGeom>
        </p:spPr>
        <p:txBody>
          <a:bodyPr wrap="square">
            <a:spAutoFit/>
          </a:bodyPr>
          <a:lstStyle/>
          <a:p>
            <a:pPr algn="ctr"/>
            <a:r>
              <a:rPr lang="en-US" sz="2000" b="1" dirty="0">
                <a:solidFill>
                  <a:srgbClr val="8D9C36"/>
                </a:solidFill>
                <a:latin typeface="Century Gothic" panose="020B0502020202020204" pitchFamily="34" charset="0"/>
              </a:rPr>
              <a:t>Law enforcement must proactively deescalate potentially violent situations</a:t>
            </a:r>
          </a:p>
        </p:txBody>
      </p:sp>
      <p:pic>
        <p:nvPicPr>
          <p:cNvPr id="22" name="Graphic 21">
            <a:extLst>
              <a:ext uri="{FF2B5EF4-FFF2-40B4-BE49-F238E27FC236}">
                <a16:creationId xmlns:a16="http://schemas.microsoft.com/office/drawing/2014/main" id="{9358EA29-19E7-434A-AA86-E2A44D59F91B}"/>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52385" t="52719" r="40357" b="25386"/>
          <a:stretch/>
        </p:blipFill>
        <p:spPr>
          <a:xfrm>
            <a:off x="3998178" y="1511495"/>
            <a:ext cx="1147644" cy="1314590"/>
          </a:xfrm>
          <a:prstGeom prst="rect">
            <a:avLst/>
          </a:prstGeom>
        </p:spPr>
      </p:pic>
      <p:cxnSp>
        <p:nvCxnSpPr>
          <p:cNvPr id="24" name="Straight Connector 23">
            <a:extLst>
              <a:ext uri="{FF2B5EF4-FFF2-40B4-BE49-F238E27FC236}">
                <a16:creationId xmlns:a16="http://schemas.microsoft.com/office/drawing/2014/main" id="{E14C9DCE-196F-624E-9267-A2C6D9268B2D}"/>
              </a:ext>
            </a:extLst>
          </p:cNvPr>
          <p:cNvCxnSpPr>
            <a:cxnSpLocks/>
          </p:cNvCxnSpPr>
          <p:nvPr/>
        </p:nvCxnSpPr>
        <p:spPr>
          <a:xfrm flipH="1">
            <a:off x="2025909" y="2695768"/>
            <a:ext cx="5092183"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6" name="Triangle 25">
            <a:extLst>
              <a:ext uri="{FF2B5EF4-FFF2-40B4-BE49-F238E27FC236}">
                <a16:creationId xmlns:a16="http://schemas.microsoft.com/office/drawing/2014/main" id="{D580BA0A-6C8E-AA4F-89E3-2138E4523A4C}"/>
              </a:ext>
            </a:extLst>
          </p:cNvPr>
          <p:cNvSpPr/>
          <p:nvPr/>
        </p:nvSpPr>
        <p:spPr>
          <a:xfrm rot="10800000">
            <a:off x="3801396" y="3615806"/>
            <a:ext cx="1541209" cy="358094"/>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89487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3C8C9-C993-4B00-B651-3720C56B00D4}"/>
              </a:ext>
            </a:extLst>
          </p:cNvPr>
          <p:cNvSpPr>
            <a:spLocks noGrp="1"/>
          </p:cNvSpPr>
          <p:nvPr>
            <p:ph type="title"/>
          </p:nvPr>
        </p:nvSpPr>
        <p:spPr/>
        <p:txBody>
          <a:bodyPr/>
          <a:lstStyle/>
          <a:p>
            <a:r>
              <a:rPr lang="en-GB" dirty="0"/>
              <a:t>Scenario 3.b</a:t>
            </a:r>
          </a:p>
        </p:txBody>
      </p:sp>
      <p:sp>
        <p:nvSpPr>
          <p:cNvPr id="3" name="Slide Number Placeholder 2">
            <a:extLst>
              <a:ext uri="{FF2B5EF4-FFF2-40B4-BE49-F238E27FC236}">
                <a16:creationId xmlns:a16="http://schemas.microsoft.com/office/drawing/2014/main" id="{8F5B109E-C2F7-4589-ABE6-65D054C174F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1D0ECF4E-E82A-44AD-B0E6-0B4F19401129}"/>
              </a:ext>
            </a:extLst>
          </p:cNvPr>
          <p:cNvSpPr>
            <a:spLocks noGrp="1"/>
          </p:cNvSpPr>
          <p:nvPr>
            <p:ph sz="quarter" idx="13"/>
          </p:nvPr>
        </p:nvSpPr>
        <p:spPr/>
        <p:txBody>
          <a:bodyPr/>
          <a:lstStyle/>
          <a:p>
            <a:pPr marL="0" indent="0">
              <a:buNone/>
            </a:pPr>
            <a:r>
              <a:rPr lang="en-GB" sz="2000" dirty="0"/>
              <a:t>Imagine that the cab driver refuses to get out of the car. Instead, he locks the doors and pulls a short wooden club from the compartment between the front seats. While gesturing wildly, he lowers the window, throws out the car key but still refuses to get out of the car. Both officers raise their rifles while shouting at the man to drop the club. One officer decides to take action and shoots at the car, deflating a tire.</a:t>
            </a:r>
          </a:p>
          <a:p>
            <a:pPr marL="0" indent="0">
              <a:buNone/>
            </a:pPr>
            <a:endParaRPr lang="en-GB" sz="2000" dirty="0"/>
          </a:p>
        </p:txBody>
      </p:sp>
      <p:sp>
        <p:nvSpPr>
          <p:cNvPr id="5" name="Rectangle 4">
            <a:extLst>
              <a:ext uri="{FF2B5EF4-FFF2-40B4-BE49-F238E27FC236}">
                <a16:creationId xmlns:a16="http://schemas.microsoft.com/office/drawing/2014/main" id="{17407997-56CF-4F46-B8A0-C047CF88A1AD}"/>
              </a:ext>
            </a:extLst>
          </p:cNvPr>
          <p:cNvSpPr/>
          <p:nvPr/>
        </p:nvSpPr>
        <p:spPr>
          <a:xfrm>
            <a:off x="730703" y="4930435"/>
            <a:ext cx="7682593" cy="96043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US" sz="1800" b="1" dirty="0">
                <a:solidFill>
                  <a:srgbClr val="002060"/>
                </a:solidFill>
                <a:latin typeface="Century Gothic" panose="020B0502020202020204" pitchFamily="34" charset="0"/>
              </a:rPr>
              <a:t>Question 2</a:t>
            </a:r>
          </a:p>
          <a:p>
            <a:pPr marL="0" indent="0" algn="ctr">
              <a:buNone/>
            </a:pPr>
            <a:r>
              <a:rPr lang="en-GB" sz="1800" i="1" dirty="0">
                <a:solidFill>
                  <a:srgbClr val="002060"/>
                </a:solidFill>
                <a:latin typeface="Century Gothic" panose="020B0502020202020204" pitchFamily="34" charset="0"/>
              </a:rPr>
              <a:t>Are the officers’ actions legal?</a:t>
            </a:r>
            <a:endParaRPr lang="en-US" sz="1800" i="1" dirty="0">
              <a:solidFill>
                <a:srgbClr val="002060"/>
              </a:solidFill>
              <a:latin typeface="Century Gothic" panose="020B0502020202020204" pitchFamily="34" charset="0"/>
            </a:endParaRPr>
          </a:p>
        </p:txBody>
      </p:sp>
    </p:spTree>
    <p:extLst>
      <p:ext uri="{BB962C8B-B14F-4D97-AF65-F5344CB8AC3E}">
        <p14:creationId xmlns:p14="http://schemas.microsoft.com/office/powerpoint/2010/main" val="39563902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34737-5552-4870-B7AB-1EF4BA05E890}"/>
              </a:ext>
            </a:extLst>
          </p:cNvPr>
          <p:cNvSpPr>
            <a:spLocks noGrp="1"/>
          </p:cNvSpPr>
          <p:nvPr>
            <p:ph type="title"/>
          </p:nvPr>
        </p:nvSpPr>
        <p:spPr/>
        <p:txBody>
          <a:bodyPr/>
          <a:lstStyle/>
          <a:p>
            <a:r>
              <a:rPr lang="en-US" dirty="0"/>
              <a:t>Proportionality</a:t>
            </a:r>
          </a:p>
        </p:txBody>
      </p:sp>
      <p:sp>
        <p:nvSpPr>
          <p:cNvPr id="3" name="Slide Number Placeholder 2">
            <a:extLst>
              <a:ext uri="{FF2B5EF4-FFF2-40B4-BE49-F238E27FC236}">
                <a16:creationId xmlns:a16="http://schemas.microsoft.com/office/drawing/2014/main" id="{85376E9F-459B-4116-A985-47D6A5A81C7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pSp>
        <p:nvGrpSpPr>
          <p:cNvPr id="31" name="Group 30">
            <a:extLst>
              <a:ext uri="{FF2B5EF4-FFF2-40B4-BE49-F238E27FC236}">
                <a16:creationId xmlns:a16="http://schemas.microsoft.com/office/drawing/2014/main" id="{85C4850A-1994-2143-9E77-9A9458B866D7}"/>
              </a:ext>
            </a:extLst>
          </p:cNvPr>
          <p:cNvGrpSpPr/>
          <p:nvPr/>
        </p:nvGrpSpPr>
        <p:grpSpPr>
          <a:xfrm>
            <a:off x="457201" y="2293031"/>
            <a:ext cx="8294914" cy="3585028"/>
            <a:chOff x="457200" y="2628836"/>
            <a:chExt cx="10168497" cy="2171635"/>
          </a:xfrm>
        </p:grpSpPr>
        <p:grpSp>
          <p:nvGrpSpPr>
            <p:cNvPr id="19" name="Group 18">
              <a:extLst>
                <a:ext uri="{FF2B5EF4-FFF2-40B4-BE49-F238E27FC236}">
                  <a16:creationId xmlns:a16="http://schemas.microsoft.com/office/drawing/2014/main" id="{CA3D5480-B67E-704B-9F4D-49296A280175}"/>
                </a:ext>
              </a:extLst>
            </p:cNvPr>
            <p:cNvGrpSpPr/>
            <p:nvPr/>
          </p:nvGrpSpPr>
          <p:grpSpPr>
            <a:xfrm>
              <a:off x="457200" y="2628836"/>
              <a:ext cx="2500762" cy="2171635"/>
              <a:chOff x="929376" y="118"/>
              <a:chExt cx="2770743" cy="1662446"/>
            </a:xfrm>
          </p:grpSpPr>
          <p:sp>
            <p:nvSpPr>
              <p:cNvPr id="29" name="Rectangle 28">
                <a:extLst>
                  <a:ext uri="{FF2B5EF4-FFF2-40B4-BE49-F238E27FC236}">
                    <a16:creationId xmlns:a16="http://schemas.microsoft.com/office/drawing/2014/main" id="{F8728C66-EB95-CF45-A6C3-18F9EF7A69CE}"/>
                  </a:ext>
                </a:extLst>
              </p:cNvPr>
              <p:cNvSpPr/>
              <p:nvPr/>
            </p:nvSpPr>
            <p:spPr>
              <a:xfrm>
                <a:off x="929376" y="118"/>
                <a:ext cx="2770743" cy="1662446"/>
              </a:xfrm>
              <a:prstGeom prst="rect">
                <a:avLst/>
              </a:pr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tIns="1554480" anchor="t"/>
              <a:lstStyle/>
              <a:p>
                <a:endParaRPr lang="en-US"/>
              </a:p>
            </p:txBody>
          </p:sp>
          <p:sp>
            <p:nvSpPr>
              <p:cNvPr id="30" name="TextBox 29">
                <a:extLst>
                  <a:ext uri="{FF2B5EF4-FFF2-40B4-BE49-F238E27FC236}">
                    <a16:creationId xmlns:a16="http://schemas.microsoft.com/office/drawing/2014/main" id="{28CABC5B-93B2-0C49-B51E-8F42CD020F22}"/>
                  </a:ext>
                </a:extLst>
              </p:cNvPr>
              <p:cNvSpPr txBox="1"/>
              <p:nvPr/>
            </p:nvSpPr>
            <p:spPr>
              <a:xfrm>
                <a:off x="929376" y="118"/>
                <a:ext cx="2770743" cy="1662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5769" tIns="1554480" rIns="135769" bIns="142513" numCol="1" spcCol="1270" anchor="t" anchorCtr="0">
                <a:noAutofit/>
              </a:bodyPr>
              <a:lstStyle/>
              <a:p>
                <a:pPr marL="0" lvl="0" indent="0" algn="ctr" defTabSz="977900">
                  <a:lnSpc>
                    <a:spcPct val="90000"/>
                  </a:lnSpc>
                  <a:spcBef>
                    <a:spcPct val="0"/>
                  </a:spcBef>
                  <a:spcAft>
                    <a:spcPct val="35000"/>
                  </a:spcAft>
                  <a:buNone/>
                </a:pPr>
                <a:r>
                  <a:rPr lang="en-US" kern="1200" dirty="0">
                    <a:latin typeface="Century Gothic" panose="020B0502020202020204" pitchFamily="34" charset="0"/>
                  </a:rPr>
                  <a:t>Act in proportion to the offence and the legitimate objective to be achieved</a:t>
                </a:r>
              </a:p>
            </p:txBody>
          </p:sp>
        </p:grpSp>
        <p:grpSp>
          <p:nvGrpSpPr>
            <p:cNvPr id="20" name="Group 19">
              <a:extLst>
                <a:ext uri="{FF2B5EF4-FFF2-40B4-BE49-F238E27FC236}">
                  <a16:creationId xmlns:a16="http://schemas.microsoft.com/office/drawing/2014/main" id="{B9C0F2F3-4432-504C-BFD1-F99C7F0AA694}"/>
                </a:ext>
              </a:extLst>
            </p:cNvPr>
            <p:cNvGrpSpPr/>
            <p:nvPr/>
          </p:nvGrpSpPr>
          <p:grpSpPr>
            <a:xfrm>
              <a:off x="3002983" y="2628836"/>
              <a:ext cx="2500762" cy="2171635"/>
              <a:chOff x="4337391" y="118"/>
              <a:chExt cx="2770743" cy="1662446"/>
            </a:xfrm>
          </p:grpSpPr>
          <p:sp>
            <p:nvSpPr>
              <p:cNvPr id="27" name="Rectangle 26">
                <a:extLst>
                  <a:ext uri="{FF2B5EF4-FFF2-40B4-BE49-F238E27FC236}">
                    <a16:creationId xmlns:a16="http://schemas.microsoft.com/office/drawing/2014/main" id="{7756F135-2CE6-A34D-8658-3063AB1A0A34}"/>
                  </a:ext>
                </a:extLst>
              </p:cNvPr>
              <p:cNvSpPr/>
              <p:nvPr/>
            </p:nvSpPr>
            <p:spPr>
              <a:xfrm>
                <a:off x="4337391" y="118"/>
                <a:ext cx="2770743" cy="1662446"/>
              </a:xfrm>
              <a:prstGeom prst="rect">
                <a:avLst/>
              </a:prstGeom>
              <a:solidFill>
                <a:schemeClr val="tx2">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tIns="1554480" anchor="t"/>
              <a:lstStyle/>
              <a:p>
                <a:endParaRPr lang="en-US"/>
              </a:p>
            </p:txBody>
          </p:sp>
          <p:sp>
            <p:nvSpPr>
              <p:cNvPr id="28" name="TextBox 27">
                <a:extLst>
                  <a:ext uri="{FF2B5EF4-FFF2-40B4-BE49-F238E27FC236}">
                    <a16:creationId xmlns:a16="http://schemas.microsoft.com/office/drawing/2014/main" id="{E1B1AF69-C0BC-1C42-AA15-371E89AA88D2}"/>
                  </a:ext>
                </a:extLst>
              </p:cNvPr>
              <p:cNvSpPr txBox="1"/>
              <p:nvPr/>
            </p:nvSpPr>
            <p:spPr>
              <a:xfrm>
                <a:off x="4337391" y="118"/>
                <a:ext cx="2770743" cy="1662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5769" tIns="1554480" rIns="135769" bIns="142513" numCol="1" spcCol="1270" anchor="t"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kern="1200" dirty="0">
                    <a:latin typeface="Century Gothic" panose="020B0502020202020204" pitchFamily="34" charset="0"/>
                  </a:rPr>
                  <a:t>Respect and preserve human life, including of target persons</a:t>
                </a:r>
              </a:p>
              <a:p>
                <a:pPr lvl="0" algn="ctr" defTabSz="1200150">
                  <a:lnSpc>
                    <a:spcPct val="90000"/>
                  </a:lnSpc>
                  <a:spcBef>
                    <a:spcPct val="0"/>
                  </a:spcBef>
                  <a:spcAft>
                    <a:spcPct val="35000"/>
                  </a:spcAft>
                  <a:buNone/>
                </a:pPr>
                <a:endParaRPr lang="en-US" kern="1200" dirty="0">
                  <a:latin typeface="Century Gothic" panose="020B0502020202020204" pitchFamily="34" charset="0"/>
                </a:endParaRPr>
              </a:p>
            </p:txBody>
          </p:sp>
        </p:grpSp>
        <p:grpSp>
          <p:nvGrpSpPr>
            <p:cNvPr id="21" name="Group 20">
              <a:extLst>
                <a:ext uri="{FF2B5EF4-FFF2-40B4-BE49-F238E27FC236}">
                  <a16:creationId xmlns:a16="http://schemas.microsoft.com/office/drawing/2014/main" id="{88C280E3-73EF-9A46-9780-91284DFFB16B}"/>
                </a:ext>
              </a:extLst>
            </p:cNvPr>
            <p:cNvGrpSpPr/>
            <p:nvPr/>
          </p:nvGrpSpPr>
          <p:grpSpPr>
            <a:xfrm>
              <a:off x="5563959" y="2628836"/>
              <a:ext cx="2500762" cy="2171635"/>
              <a:chOff x="929376" y="2299835"/>
              <a:chExt cx="2770743" cy="1662446"/>
            </a:xfrm>
          </p:grpSpPr>
          <p:sp>
            <p:nvSpPr>
              <p:cNvPr id="25" name="Rectangle 24">
                <a:extLst>
                  <a:ext uri="{FF2B5EF4-FFF2-40B4-BE49-F238E27FC236}">
                    <a16:creationId xmlns:a16="http://schemas.microsoft.com/office/drawing/2014/main" id="{7A1263BE-7A8F-9446-B59A-C3E5C18EFCF5}"/>
                  </a:ext>
                </a:extLst>
              </p:cNvPr>
              <p:cNvSpPr/>
              <p:nvPr/>
            </p:nvSpPr>
            <p:spPr>
              <a:xfrm>
                <a:off x="929376" y="2299835"/>
                <a:ext cx="2770743" cy="1662446"/>
              </a:xfrm>
              <a:prstGeom prst="rect">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tIns="1554480" anchor="t"/>
              <a:lstStyle/>
              <a:p>
                <a:endParaRPr lang="en-US"/>
              </a:p>
            </p:txBody>
          </p:sp>
          <p:sp>
            <p:nvSpPr>
              <p:cNvPr id="26" name="TextBox 25">
                <a:extLst>
                  <a:ext uri="{FF2B5EF4-FFF2-40B4-BE49-F238E27FC236}">
                    <a16:creationId xmlns:a16="http://schemas.microsoft.com/office/drawing/2014/main" id="{3AD255CA-22B2-174E-B5EB-03AE31B455C2}"/>
                  </a:ext>
                </a:extLst>
              </p:cNvPr>
              <p:cNvSpPr txBox="1"/>
              <p:nvPr/>
            </p:nvSpPr>
            <p:spPr>
              <a:xfrm>
                <a:off x="929376" y="2299835"/>
                <a:ext cx="2770743" cy="1662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5769" tIns="1554480" rIns="135769" bIns="142513" numCol="1" spcCol="1270" anchor="t" anchorCtr="0">
                <a:noAutofit/>
              </a:bodyPr>
              <a:lstStyle/>
              <a:p>
                <a:pPr marL="0" lvl="0" indent="0" algn="ctr" defTabSz="977900">
                  <a:lnSpc>
                    <a:spcPct val="90000"/>
                  </a:lnSpc>
                  <a:spcBef>
                    <a:spcPct val="0"/>
                  </a:spcBef>
                  <a:spcAft>
                    <a:spcPct val="35000"/>
                  </a:spcAft>
                  <a:buNone/>
                </a:pPr>
                <a:r>
                  <a:rPr lang="en-US" kern="1200" dirty="0">
                    <a:latin typeface="Century Gothic" panose="020B0502020202020204" pitchFamily="34" charset="0"/>
                  </a:rPr>
                  <a:t>Use of firearms only in extreme circumstances</a:t>
                </a:r>
              </a:p>
            </p:txBody>
          </p:sp>
        </p:grpSp>
        <p:grpSp>
          <p:nvGrpSpPr>
            <p:cNvPr id="22" name="Group 21">
              <a:extLst>
                <a:ext uri="{FF2B5EF4-FFF2-40B4-BE49-F238E27FC236}">
                  <a16:creationId xmlns:a16="http://schemas.microsoft.com/office/drawing/2014/main" id="{365580F0-1C63-4946-BCDA-017360A05A95}"/>
                </a:ext>
              </a:extLst>
            </p:cNvPr>
            <p:cNvGrpSpPr/>
            <p:nvPr/>
          </p:nvGrpSpPr>
          <p:grpSpPr>
            <a:xfrm>
              <a:off x="8124935" y="2628836"/>
              <a:ext cx="2500762" cy="2171635"/>
              <a:chOff x="4337391" y="2299835"/>
              <a:chExt cx="2770743" cy="1662446"/>
            </a:xfrm>
          </p:grpSpPr>
          <p:sp>
            <p:nvSpPr>
              <p:cNvPr id="23" name="Rectangle 22">
                <a:extLst>
                  <a:ext uri="{FF2B5EF4-FFF2-40B4-BE49-F238E27FC236}">
                    <a16:creationId xmlns:a16="http://schemas.microsoft.com/office/drawing/2014/main" id="{76FC8F53-3501-1949-9F9C-B2C4CB334732}"/>
                  </a:ext>
                </a:extLst>
              </p:cNvPr>
              <p:cNvSpPr/>
              <p:nvPr/>
            </p:nvSpPr>
            <p:spPr>
              <a:xfrm>
                <a:off x="4337391" y="2299835"/>
                <a:ext cx="2770743" cy="166244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tIns="1554480" anchor="t"/>
              <a:lstStyle/>
              <a:p>
                <a:endParaRPr lang="en-US"/>
              </a:p>
            </p:txBody>
          </p:sp>
          <p:sp>
            <p:nvSpPr>
              <p:cNvPr id="24" name="TextBox 23">
                <a:extLst>
                  <a:ext uri="{FF2B5EF4-FFF2-40B4-BE49-F238E27FC236}">
                    <a16:creationId xmlns:a16="http://schemas.microsoft.com/office/drawing/2014/main" id="{83F0BB74-CBA0-6C4B-9D3C-D50774419F85}"/>
                  </a:ext>
                </a:extLst>
              </p:cNvPr>
              <p:cNvSpPr txBox="1"/>
              <p:nvPr/>
            </p:nvSpPr>
            <p:spPr>
              <a:xfrm>
                <a:off x="4337391" y="2299835"/>
                <a:ext cx="2770743" cy="166244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5769" tIns="1554480" rIns="135769" bIns="142513" numCol="1" spcCol="1270" anchor="t" anchorCtr="0">
                <a:noAutofit/>
              </a:bodyPr>
              <a:lstStyle/>
              <a:p>
                <a:pPr marL="0" lvl="0" indent="0" algn="ctr" defTabSz="977900">
                  <a:lnSpc>
                    <a:spcPct val="90000"/>
                  </a:lnSpc>
                  <a:spcBef>
                    <a:spcPct val="0"/>
                  </a:spcBef>
                  <a:spcAft>
                    <a:spcPct val="35000"/>
                  </a:spcAft>
                  <a:buNone/>
                </a:pPr>
                <a:r>
                  <a:rPr lang="en-US" kern="1200" dirty="0">
                    <a:latin typeface="Century Gothic" panose="020B0502020202020204" pitchFamily="34" charset="0"/>
                  </a:rPr>
                  <a:t>Strictly avoid injury or killing of innocent bystanders</a:t>
                </a:r>
              </a:p>
            </p:txBody>
          </p:sp>
        </p:grpSp>
      </p:grpSp>
      <p:pic>
        <p:nvPicPr>
          <p:cNvPr id="33" name="Graphic 32">
            <a:extLst>
              <a:ext uri="{FF2B5EF4-FFF2-40B4-BE49-F238E27FC236}">
                <a16:creationId xmlns:a16="http://schemas.microsoft.com/office/drawing/2014/main" id="{B55D89D5-687E-414A-A755-0A844058A2B8}"/>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81391" t="79159" r="8649"/>
          <a:stretch/>
        </p:blipFill>
        <p:spPr>
          <a:xfrm>
            <a:off x="704191" y="2496231"/>
            <a:ext cx="1429888" cy="1135969"/>
          </a:xfrm>
          <a:prstGeom prst="rect">
            <a:avLst/>
          </a:prstGeom>
        </p:spPr>
      </p:pic>
      <p:pic>
        <p:nvPicPr>
          <p:cNvPr id="34" name="Graphic 33">
            <a:extLst>
              <a:ext uri="{FF2B5EF4-FFF2-40B4-BE49-F238E27FC236}">
                <a16:creationId xmlns:a16="http://schemas.microsoft.com/office/drawing/2014/main" id="{65FD6D65-3913-C742-BF8A-C57027C8E2AB}"/>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28619" t="24967" r="61421" b="54192"/>
          <a:stretch/>
        </p:blipFill>
        <p:spPr>
          <a:xfrm>
            <a:off x="2729664" y="2539773"/>
            <a:ext cx="1608017" cy="1277483"/>
          </a:xfrm>
          <a:prstGeom prst="rect">
            <a:avLst/>
          </a:prstGeom>
        </p:spPr>
      </p:pic>
      <p:pic>
        <p:nvPicPr>
          <p:cNvPr id="35" name="Graphic 34">
            <a:extLst>
              <a:ext uri="{FF2B5EF4-FFF2-40B4-BE49-F238E27FC236}">
                <a16:creationId xmlns:a16="http://schemas.microsoft.com/office/drawing/2014/main" id="{3C923B52-B605-D444-864F-90BB10005834}"/>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81890" t="54025" r="8150" b="25134"/>
          <a:stretch/>
        </p:blipFill>
        <p:spPr>
          <a:xfrm>
            <a:off x="4863263" y="2583315"/>
            <a:ext cx="1608017" cy="1277483"/>
          </a:xfrm>
          <a:prstGeom prst="rect">
            <a:avLst/>
          </a:prstGeom>
        </p:spPr>
      </p:pic>
      <p:pic>
        <p:nvPicPr>
          <p:cNvPr id="36" name="Graphic 35">
            <a:extLst>
              <a:ext uri="{FF2B5EF4-FFF2-40B4-BE49-F238E27FC236}">
                <a16:creationId xmlns:a16="http://schemas.microsoft.com/office/drawing/2014/main" id="{996DE916-5FFF-3943-BE26-8A8FB52C3A14}"/>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18698" t="79869" r="71342" b="-710"/>
          <a:stretch/>
        </p:blipFill>
        <p:spPr>
          <a:xfrm>
            <a:off x="6924292" y="2583315"/>
            <a:ext cx="1608017" cy="1277483"/>
          </a:xfrm>
          <a:prstGeom prst="rect">
            <a:avLst/>
          </a:prstGeom>
        </p:spPr>
      </p:pic>
    </p:spTree>
    <p:extLst>
      <p:ext uri="{BB962C8B-B14F-4D97-AF65-F5344CB8AC3E}">
        <p14:creationId xmlns:p14="http://schemas.microsoft.com/office/powerpoint/2010/main" val="304998293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D4B215A-9DD5-4981-B286-FE7A116201F6}"/>
              </a:ext>
            </a:extLst>
          </p:cNvPr>
          <p:cNvSpPr>
            <a:spLocks noGrp="1"/>
          </p:cNvSpPr>
          <p:nvPr>
            <p:ph type="title"/>
          </p:nvPr>
        </p:nvSpPr>
        <p:spPr/>
        <p:txBody>
          <a:bodyPr/>
          <a:lstStyle/>
          <a:p>
            <a:r>
              <a:rPr lang="en-GB" sz="3200" b="1" dirty="0">
                <a:solidFill>
                  <a:srgbClr val="002060"/>
                </a:solidFill>
                <a:latin typeface="Century Gothic"/>
              </a:rPr>
              <a:t>A Range of Means for a Differentiated Response</a:t>
            </a:r>
            <a:endParaRPr lang="en-US" dirty="0"/>
          </a:p>
        </p:txBody>
      </p:sp>
      <p:sp>
        <p:nvSpPr>
          <p:cNvPr id="5" name="Slide Number Placeholder 4"/>
          <p:cNvSpPr>
            <a:spLocks noGrp="1"/>
          </p:cNvSpPr>
          <p:nvPr>
            <p:ph type="sldNum" sz="quarter" idx="12"/>
          </p:nvPr>
        </p:nvSpPr>
        <p:spPr/>
        <p:txBody>
          <a:bodyPr/>
          <a:lstStyle/>
          <a:p>
            <a:pPr>
              <a:lnSpc>
                <a:spcPct val="80000"/>
              </a:lnSpc>
              <a:spcBef>
                <a:spcPct val="0"/>
              </a:spcBef>
            </a:pPr>
            <a:fld id="{0707C9F3-372D-6844-BB8E-1E17932B237F}" type="slidenum">
              <a:rPr lang="en-US" smtClean="0"/>
              <a:pPr>
                <a:lnSpc>
                  <a:spcPct val="80000"/>
                </a:lnSpc>
                <a:spcBef>
                  <a:spcPct val="0"/>
                </a:spcBef>
              </a:pPr>
              <a:t>18</a:t>
            </a:fld>
            <a:endParaRPr lang="en-US" dirty="0"/>
          </a:p>
        </p:txBody>
      </p:sp>
      <p:graphicFrame>
        <p:nvGraphicFramePr>
          <p:cNvPr id="11" name="Content Placeholder 10"/>
          <p:cNvGraphicFramePr>
            <a:graphicFrameLocks noGrp="1"/>
          </p:cNvGraphicFramePr>
          <p:nvPr>
            <p:ph idx="4294967295"/>
            <p:extLst>
              <p:ext uri="{D42A27DB-BD31-4B8C-83A1-F6EECF244321}">
                <p14:modId xmlns:p14="http://schemas.microsoft.com/office/powerpoint/2010/main" val="128046421"/>
              </p:ext>
            </p:extLst>
          </p:nvPr>
        </p:nvGraphicFramePr>
        <p:xfrm>
          <a:off x="615527" y="1686133"/>
          <a:ext cx="8071273" cy="3845560"/>
        </p:xfrm>
        <a:graphic>
          <a:graphicData uri="http://schemas.openxmlformats.org/drawingml/2006/table">
            <a:tbl>
              <a:tblPr firstRow="1" bandRow="1">
                <a:tableStyleId>{00A15C55-8517-42AA-B614-E9B94910E393}</a:tableStyleId>
              </a:tblPr>
              <a:tblGrid>
                <a:gridCol w="3107083">
                  <a:extLst>
                    <a:ext uri="{9D8B030D-6E8A-4147-A177-3AD203B41FA5}">
                      <a16:colId xmlns:a16="http://schemas.microsoft.com/office/drawing/2014/main" val="20000"/>
                    </a:ext>
                  </a:extLst>
                </a:gridCol>
                <a:gridCol w="1345212">
                  <a:extLst>
                    <a:ext uri="{9D8B030D-6E8A-4147-A177-3AD203B41FA5}">
                      <a16:colId xmlns:a16="http://schemas.microsoft.com/office/drawing/2014/main" val="20001"/>
                    </a:ext>
                  </a:extLst>
                </a:gridCol>
                <a:gridCol w="3618978">
                  <a:extLst>
                    <a:ext uri="{9D8B030D-6E8A-4147-A177-3AD203B41FA5}">
                      <a16:colId xmlns:a16="http://schemas.microsoft.com/office/drawing/2014/main" val="20002"/>
                    </a:ext>
                  </a:extLst>
                </a:gridCol>
              </a:tblGrid>
              <a:tr h="370840">
                <a:tc>
                  <a:txBody>
                    <a:bodyPr/>
                    <a:lstStyle/>
                    <a:p>
                      <a:r>
                        <a:rPr lang="en-US" sz="1400" dirty="0">
                          <a:latin typeface="Century Gothic" charset="0"/>
                          <a:ea typeface="Century Gothic" charset="0"/>
                          <a:cs typeface="Century Gothic" charset="0"/>
                        </a:rPr>
                        <a:t>Situation</a:t>
                      </a:r>
                    </a:p>
                  </a:txBody>
                  <a:tcPr anchor="ctr">
                    <a:solidFill>
                      <a:srgbClr val="003A76"/>
                    </a:solidFill>
                  </a:tcPr>
                </a:tc>
                <a:tc>
                  <a:txBody>
                    <a:bodyPr/>
                    <a:lstStyle/>
                    <a:p>
                      <a:r>
                        <a:rPr lang="en-US" sz="1400" dirty="0">
                          <a:latin typeface="Century Gothic" charset="0"/>
                          <a:ea typeface="Century Gothic" charset="0"/>
                          <a:cs typeface="Century Gothic" charset="0"/>
                        </a:rPr>
                        <a:t>Threat level</a:t>
                      </a:r>
                    </a:p>
                  </a:txBody>
                  <a:tcPr anchor="ctr">
                    <a:solidFill>
                      <a:srgbClr val="003A76"/>
                    </a:solidFill>
                  </a:tcPr>
                </a:tc>
                <a:tc>
                  <a:txBody>
                    <a:bodyPr/>
                    <a:lstStyle/>
                    <a:p>
                      <a:r>
                        <a:rPr lang="en-US" sz="1400" dirty="0">
                          <a:latin typeface="Century Gothic" charset="0"/>
                          <a:ea typeface="Century Gothic" charset="0"/>
                          <a:cs typeface="Century Gothic" charset="0"/>
                        </a:rPr>
                        <a:t>Typical approach (if necessary)</a:t>
                      </a:r>
                    </a:p>
                  </a:txBody>
                  <a:tcPr anchor="ctr">
                    <a:solidFill>
                      <a:srgbClr val="003A76"/>
                    </a:solidFill>
                  </a:tcPr>
                </a:tc>
                <a:extLst>
                  <a:ext uri="{0D108BD9-81ED-4DB2-BD59-A6C34878D82A}">
                    <a16:rowId xmlns:a16="http://schemas.microsoft.com/office/drawing/2014/main" val="10000"/>
                  </a:ext>
                </a:extLst>
              </a:tr>
              <a:tr h="370840">
                <a:tc>
                  <a:txBody>
                    <a:bodyPr/>
                    <a:lstStyle/>
                    <a:p>
                      <a:r>
                        <a:rPr lang="en-US" sz="1400" dirty="0">
                          <a:latin typeface="Century Gothic" charset="0"/>
                          <a:ea typeface="Century Gothic" charset="0"/>
                          <a:cs typeface="Century Gothic" charset="0"/>
                        </a:rPr>
                        <a:t>Regular, neutral, or passive situation,</a:t>
                      </a:r>
                      <a:r>
                        <a:rPr lang="en-US" sz="1400" baseline="0" dirty="0">
                          <a:latin typeface="Century Gothic" charset="0"/>
                          <a:ea typeface="Century Gothic" charset="0"/>
                          <a:cs typeface="Century Gothic" charset="0"/>
                        </a:rPr>
                        <a:t> such as during lawful and peaceful assemblies</a:t>
                      </a:r>
                    </a:p>
                    <a:p>
                      <a:endParaRPr lang="en-US" sz="1400" dirty="0">
                        <a:latin typeface="Century Gothic" charset="0"/>
                        <a:ea typeface="Century Gothic" charset="0"/>
                        <a:cs typeface="Century Gothic" charset="0"/>
                      </a:endParaRPr>
                    </a:p>
                  </a:txBody>
                  <a:tcPr anchor="ctr">
                    <a:solidFill>
                      <a:schemeClr val="bg1">
                        <a:lumMod val="95000"/>
                      </a:schemeClr>
                    </a:solidFill>
                  </a:tcPr>
                </a:tc>
                <a:tc>
                  <a:txBody>
                    <a:bodyPr/>
                    <a:lstStyle/>
                    <a:p>
                      <a:pPr algn="ctr"/>
                      <a:r>
                        <a:rPr lang="en-US" sz="1400" dirty="0">
                          <a:latin typeface="Century Gothic" charset="0"/>
                          <a:ea typeface="Century Gothic" charset="0"/>
                          <a:cs typeface="Century Gothic" charset="0"/>
                        </a:rPr>
                        <a:t>Normal</a:t>
                      </a:r>
                    </a:p>
                  </a:txBody>
                  <a:tcPr anchor="ctr">
                    <a:solidFill>
                      <a:schemeClr val="bg1">
                        <a:lumMod val="95000"/>
                      </a:schemeClr>
                    </a:solidFill>
                  </a:tcPr>
                </a:tc>
                <a:tc>
                  <a:txBody>
                    <a:bodyPr/>
                    <a:lstStyle/>
                    <a:p>
                      <a:r>
                        <a:rPr lang="en-US" sz="1400" dirty="0">
                          <a:latin typeface="Century Gothic" charset="0"/>
                          <a:ea typeface="Century Gothic" charset="0"/>
                          <a:cs typeface="Century Gothic" charset="0"/>
                        </a:rPr>
                        <a:t>Presence, dialogue, information, and de-escalation</a:t>
                      </a:r>
                    </a:p>
                  </a:txBody>
                  <a:tcPr anchor="ctr">
                    <a:solidFill>
                      <a:schemeClr val="bg1">
                        <a:lumMod val="95000"/>
                      </a:schemeClr>
                    </a:solidFill>
                  </a:tcPr>
                </a:tc>
                <a:extLst>
                  <a:ext uri="{0D108BD9-81ED-4DB2-BD59-A6C34878D82A}">
                    <a16:rowId xmlns:a16="http://schemas.microsoft.com/office/drawing/2014/main" val="10001"/>
                  </a:ext>
                </a:extLst>
              </a:tr>
              <a:tr h="370840">
                <a:tc>
                  <a:txBody>
                    <a:bodyPr/>
                    <a:lstStyle/>
                    <a:p>
                      <a:r>
                        <a:rPr lang="en-US" sz="1400" dirty="0">
                          <a:latin typeface="Century Gothic" charset="0"/>
                          <a:ea typeface="Century Gothic" charset="0"/>
                          <a:cs typeface="Century Gothic" charset="0"/>
                        </a:rPr>
                        <a:t>Non-compliant, resistant or evasive situation that presents a non-deadly threat, such as during unlawful but non-violent assemblies</a:t>
                      </a:r>
                    </a:p>
                    <a:p>
                      <a:endParaRPr lang="en-US" sz="1400" dirty="0">
                        <a:latin typeface="Century Gothic" charset="0"/>
                        <a:ea typeface="Century Gothic" charset="0"/>
                        <a:cs typeface="Century Gothic" charset="0"/>
                      </a:endParaRPr>
                    </a:p>
                  </a:txBody>
                  <a:tcPr anchor="ctr">
                    <a:solidFill>
                      <a:schemeClr val="bg1">
                        <a:lumMod val="85000"/>
                      </a:schemeClr>
                    </a:solidFill>
                  </a:tcPr>
                </a:tc>
                <a:tc>
                  <a:txBody>
                    <a:bodyPr/>
                    <a:lstStyle/>
                    <a:p>
                      <a:pPr algn="ctr"/>
                      <a:r>
                        <a:rPr lang="en-US" sz="1400" dirty="0">
                          <a:latin typeface="Century Gothic" charset="0"/>
                          <a:ea typeface="Century Gothic" charset="0"/>
                          <a:cs typeface="Century Gothic" charset="0"/>
                        </a:rPr>
                        <a:t>Serious</a:t>
                      </a:r>
                    </a:p>
                  </a:txBody>
                  <a:tcPr anchor="ctr">
                    <a:solidFill>
                      <a:schemeClr val="bg1">
                        <a:lumMod val="85000"/>
                      </a:schemeClr>
                    </a:solidFill>
                  </a:tcPr>
                </a:tc>
                <a:tc>
                  <a:txBody>
                    <a:bodyPr/>
                    <a:lstStyle/>
                    <a:p>
                      <a:r>
                        <a:rPr lang="en-US" sz="1400" dirty="0">
                          <a:latin typeface="Century Gothic" charset="0"/>
                          <a:ea typeface="Century Gothic" charset="0"/>
                          <a:cs typeface="Century Gothic" charset="0"/>
                        </a:rPr>
                        <a:t>Show of force and, where all other means of peaceful de-escalation have failed, use of force in a reasonable and proportional manner, using only less-lethal means and weapons</a:t>
                      </a:r>
                    </a:p>
                  </a:txBody>
                  <a:tcPr anchor="ctr">
                    <a:solidFill>
                      <a:schemeClr val="bg1">
                        <a:lumMod val="85000"/>
                      </a:schemeClr>
                    </a:solidFill>
                  </a:tcPr>
                </a:tc>
                <a:extLst>
                  <a:ext uri="{0D108BD9-81ED-4DB2-BD59-A6C34878D82A}">
                    <a16:rowId xmlns:a16="http://schemas.microsoft.com/office/drawing/2014/main" val="10002"/>
                  </a:ext>
                </a:extLst>
              </a:tr>
              <a:tr h="370840">
                <a:tc>
                  <a:txBody>
                    <a:bodyPr/>
                    <a:lstStyle/>
                    <a:p>
                      <a:r>
                        <a:rPr lang="en-US" sz="1400" dirty="0">
                          <a:latin typeface="Century Gothic" charset="0"/>
                          <a:ea typeface="Century Gothic" charset="0"/>
                          <a:cs typeface="Century Gothic" charset="0"/>
                        </a:rPr>
                        <a:t>Situation has escalated to present an imminent deadly threat or serious bodily harm to police officers or bystanders</a:t>
                      </a:r>
                    </a:p>
                    <a:p>
                      <a:endParaRPr lang="en-US" sz="1400" dirty="0">
                        <a:latin typeface="Century Gothic" charset="0"/>
                        <a:ea typeface="Century Gothic" charset="0"/>
                        <a:cs typeface="Century Gothic" charset="0"/>
                      </a:endParaRPr>
                    </a:p>
                  </a:txBody>
                  <a:tcPr anchor="ctr">
                    <a:solidFill>
                      <a:schemeClr val="bg1">
                        <a:lumMod val="95000"/>
                      </a:schemeClr>
                    </a:solidFill>
                  </a:tcPr>
                </a:tc>
                <a:tc>
                  <a:txBody>
                    <a:bodyPr/>
                    <a:lstStyle/>
                    <a:p>
                      <a:pPr algn="ctr"/>
                      <a:r>
                        <a:rPr lang="en-US" sz="1400" dirty="0">
                          <a:latin typeface="Century Gothic" charset="0"/>
                          <a:ea typeface="Century Gothic" charset="0"/>
                          <a:cs typeface="Century Gothic" charset="0"/>
                        </a:rPr>
                        <a:t>Imminent</a:t>
                      </a:r>
                    </a:p>
                  </a:txBody>
                  <a:tcPr anchor="ctr">
                    <a:solidFill>
                      <a:schemeClr val="bg1">
                        <a:lumMod val="95000"/>
                      </a:schemeClr>
                    </a:solidFill>
                  </a:tcPr>
                </a:tc>
                <a:tc>
                  <a:txBody>
                    <a:bodyPr/>
                    <a:lstStyle/>
                    <a:p>
                      <a:r>
                        <a:rPr lang="en-US" sz="1400" dirty="0">
                          <a:latin typeface="Century Gothic" charset="0"/>
                          <a:ea typeface="Century Gothic" charset="0"/>
                          <a:cs typeface="Century Gothic" charset="0"/>
                        </a:rPr>
                        <a:t>Application of proportional and reasonable use of firearms, with intentional lethal force only where absolutely necessary to protect life</a:t>
                      </a:r>
                    </a:p>
                  </a:txBody>
                  <a:tcPr anchor="ctr">
                    <a:solidFill>
                      <a:schemeClr val="bg1">
                        <a:lumMod val="95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731327305"/>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C798-8BFA-4AFF-8AFE-30E97D7B91D2}"/>
              </a:ext>
            </a:extLst>
          </p:cNvPr>
          <p:cNvSpPr>
            <a:spLocks noGrp="1"/>
          </p:cNvSpPr>
          <p:nvPr>
            <p:ph type="title"/>
          </p:nvPr>
        </p:nvSpPr>
        <p:spPr>
          <a:xfrm>
            <a:off x="457200" y="533400"/>
            <a:ext cx="8229600" cy="679278"/>
          </a:xfrm>
        </p:spPr>
        <p:txBody>
          <a:bodyPr>
            <a:normAutofit/>
          </a:bodyPr>
          <a:lstStyle/>
          <a:p>
            <a:r>
              <a:rPr lang="en-US" dirty="0"/>
              <a:t>Aim</a:t>
            </a:r>
          </a:p>
        </p:txBody>
      </p:sp>
      <p:sp>
        <p:nvSpPr>
          <p:cNvPr id="3" name="Content Placeholder 2">
            <a:extLst>
              <a:ext uri="{FF2B5EF4-FFF2-40B4-BE49-F238E27FC236}">
                <a16:creationId xmlns:a16="http://schemas.microsoft.com/office/drawing/2014/main" id="{2FBB67EE-8C46-453E-A8C6-336540EBCD1D}"/>
              </a:ext>
            </a:extLst>
          </p:cNvPr>
          <p:cNvSpPr>
            <a:spLocks noGrp="1"/>
          </p:cNvSpPr>
          <p:nvPr>
            <p:ph idx="1"/>
          </p:nvPr>
        </p:nvSpPr>
        <p:spPr>
          <a:xfrm>
            <a:off x="724729" y="1738830"/>
            <a:ext cx="7694542" cy="4144963"/>
          </a:xfrm>
        </p:spPr>
        <p:txBody>
          <a:bodyPr/>
          <a:lstStyle/>
          <a:p>
            <a:r>
              <a:rPr lang="en-US" dirty="0"/>
              <a:t>To provide an understanding of human rights implications related to the use of force by law enforcement officials</a:t>
            </a:r>
          </a:p>
          <a:p>
            <a:endParaRPr lang="en-CH" dirty="0"/>
          </a:p>
          <a:p>
            <a:endParaRPr lang="en-US" dirty="0"/>
          </a:p>
        </p:txBody>
      </p:sp>
      <p:sp>
        <p:nvSpPr>
          <p:cNvPr id="5" name="Slide Number Placeholder 4">
            <a:extLst>
              <a:ext uri="{FF2B5EF4-FFF2-40B4-BE49-F238E27FC236}">
                <a16:creationId xmlns:a16="http://schemas.microsoft.com/office/drawing/2014/main" id="{9770D076-5936-4A03-8237-C699B0F95326}"/>
              </a:ext>
            </a:extLst>
          </p:cNvPr>
          <p:cNvSpPr>
            <a:spLocks noGrp="1"/>
          </p:cNvSpPr>
          <p:nvPr>
            <p:ph type="sldNum" sz="quarter" idx="12"/>
          </p:nvPr>
        </p:nvSpPr>
        <p:spPr>
          <a:xfrm>
            <a:off x="7391399" y="6403423"/>
            <a:ext cx="1141343" cy="365125"/>
          </a:xfr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7801D69-61EF-40E3-904E-777AA434B5C4}" type="slidenum">
              <a:rPr lang="en-US" smtClean="0"/>
              <a:pPr/>
              <a:t>1</a:t>
            </a:fld>
            <a:endParaRPr lang="en-US" dirty="0"/>
          </a:p>
        </p:txBody>
      </p:sp>
    </p:spTree>
    <p:extLst>
      <p:ext uri="{BB962C8B-B14F-4D97-AF65-F5344CB8AC3E}">
        <p14:creationId xmlns:p14="http://schemas.microsoft.com/office/powerpoint/2010/main" val="24841944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7C3E3-45BE-4445-BFF7-B517F6CB65AD}"/>
              </a:ext>
            </a:extLst>
          </p:cNvPr>
          <p:cNvSpPr>
            <a:spLocks noGrp="1"/>
          </p:cNvSpPr>
          <p:nvPr>
            <p:ph type="title"/>
          </p:nvPr>
        </p:nvSpPr>
        <p:spPr/>
        <p:txBody>
          <a:bodyPr/>
          <a:lstStyle/>
          <a:p>
            <a:r>
              <a:rPr lang="en-US" dirty="0"/>
              <a:t>Means of Force</a:t>
            </a:r>
          </a:p>
        </p:txBody>
      </p:sp>
      <p:sp>
        <p:nvSpPr>
          <p:cNvPr id="3" name="Slide Number Placeholder 2">
            <a:extLst>
              <a:ext uri="{FF2B5EF4-FFF2-40B4-BE49-F238E27FC236}">
                <a16:creationId xmlns:a16="http://schemas.microsoft.com/office/drawing/2014/main" id="{C2766FC1-F4AB-47CF-90C9-ED4047E7B7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BE5EDC66-9B83-4E28-B0D2-BE1787839932}"/>
              </a:ext>
            </a:extLst>
          </p:cNvPr>
          <p:cNvSpPr>
            <a:spLocks noGrp="1"/>
          </p:cNvSpPr>
          <p:nvPr>
            <p:ph sz="quarter" idx="13"/>
          </p:nvPr>
        </p:nvSpPr>
        <p:spPr>
          <a:xfrm>
            <a:off x="553246" y="2557512"/>
            <a:ext cx="2945330" cy="3962400"/>
          </a:xfrm>
        </p:spPr>
        <p:txBody>
          <a:bodyPr/>
          <a:lstStyle/>
          <a:p>
            <a:pPr marL="0" indent="0">
              <a:buNone/>
            </a:pPr>
            <a:r>
              <a:rPr lang="en-US" sz="2400" b="1" dirty="0">
                <a:solidFill>
                  <a:srgbClr val="8EB4E3"/>
                </a:solidFill>
              </a:rPr>
              <a:t>Non-Violent</a:t>
            </a:r>
          </a:p>
          <a:p>
            <a:r>
              <a:rPr lang="en-US" sz="2000" dirty="0"/>
              <a:t>Presence of authority</a:t>
            </a:r>
          </a:p>
          <a:p>
            <a:r>
              <a:rPr lang="en-US" sz="2000" dirty="0"/>
              <a:t>Verbal</a:t>
            </a:r>
          </a:p>
          <a:p>
            <a:r>
              <a:rPr lang="en-US" sz="2000" dirty="0"/>
              <a:t>“Show of force”</a:t>
            </a:r>
          </a:p>
          <a:p>
            <a:pPr marL="0" indent="0">
              <a:buNone/>
            </a:pPr>
            <a:endParaRPr lang="en-US" sz="2400" dirty="0"/>
          </a:p>
        </p:txBody>
      </p:sp>
      <p:sp>
        <p:nvSpPr>
          <p:cNvPr id="6" name="Content Placeholder 3">
            <a:extLst>
              <a:ext uri="{FF2B5EF4-FFF2-40B4-BE49-F238E27FC236}">
                <a16:creationId xmlns:a16="http://schemas.microsoft.com/office/drawing/2014/main" id="{D33D5AF7-4BEA-40A0-A949-74A4F4704671}"/>
              </a:ext>
            </a:extLst>
          </p:cNvPr>
          <p:cNvSpPr txBox="1">
            <a:spLocks/>
          </p:cNvSpPr>
          <p:nvPr/>
        </p:nvSpPr>
        <p:spPr>
          <a:xfrm>
            <a:off x="4234070" y="2557512"/>
            <a:ext cx="4502425" cy="3962400"/>
          </a:xfrm>
          <a:prstGeom prst="rect">
            <a:avLst/>
          </a:prstGeom>
        </p:spPr>
        <p:txBody>
          <a:bodyPr/>
          <a:lstStyle>
            <a:lvl1pPr marL="342900" indent="-342900" algn="l" defTabSz="914400" rtl="0" eaLnBrk="1" latinLnBrk="0" hangingPunct="1">
              <a:spcBef>
                <a:spcPct val="20000"/>
              </a:spcBef>
              <a:buFont typeface="Wingdings" pitchFamily="2" charset="2"/>
              <a:buChar char="§"/>
              <a:defRPr sz="2800" kern="1200">
                <a:solidFill>
                  <a:schemeClr val="tx1">
                    <a:lumMod val="75000"/>
                    <a:lumOff val="25000"/>
                  </a:schemeClr>
                </a:solidFill>
                <a:latin typeface="Century Gothic" panose="020B0502020202020204" pitchFamily="34" charset="0"/>
                <a:ea typeface="+mn-ea"/>
                <a:cs typeface="+mn-cs"/>
              </a:defRPr>
            </a:lvl1pPr>
            <a:lvl2pPr marL="742950" indent="-285750" algn="l" defTabSz="914400" rtl="0" eaLnBrk="1" latinLnBrk="0" hangingPunct="1">
              <a:spcBef>
                <a:spcPct val="20000"/>
              </a:spcBef>
              <a:buFont typeface="Wingdings" pitchFamily="2" charset="2"/>
              <a:buChar char="§"/>
              <a:defRPr sz="2400" kern="1200">
                <a:solidFill>
                  <a:schemeClr val="tx1">
                    <a:lumMod val="75000"/>
                    <a:lumOff val="25000"/>
                  </a:schemeClr>
                </a:solidFill>
                <a:latin typeface="Century Gothic" panose="020B0502020202020204" pitchFamily="34" charset="0"/>
                <a:ea typeface="+mn-ea"/>
                <a:cs typeface="+mn-cs"/>
              </a:defRPr>
            </a:lvl2pPr>
            <a:lvl3pPr marL="1143000" indent="-228600" algn="l" defTabSz="914400" rtl="0" eaLnBrk="1" latinLnBrk="0" hangingPunct="1">
              <a:spcBef>
                <a:spcPct val="20000"/>
              </a:spcBef>
              <a:buFont typeface="Wingdings" pitchFamily="2" charset="2"/>
              <a:buChar char="§"/>
              <a:defRPr sz="2000" kern="1200">
                <a:solidFill>
                  <a:schemeClr val="tx1">
                    <a:lumMod val="75000"/>
                    <a:lumOff val="25000"/>
                  </a:schemeClr>
                </a:solidFill>
                <a:latin typeface="Century Gothic" panose="020B0502020202020204" pitchFamily="34" charset="0"/>
                <a:ea typeface="+mn-ea"/>
                <a:cs typeface="+mn-cs"/>
              </a:defRPr>
            </a:lvl3pPr>
            <a:lvl4pPr marL="16002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4pPr>
            <a:lvl5pPr marL="2057400" indent="-228600" algn="l" defTabSz="914400" rtl="0" eaLnBrk="1" latinLnBrk="0" hangingPunct="1">
              <a:spcBef>
                <a:spcPct val="20000"/>
              </a:spcBef>
              <a:buFont typeface="Wingdings" pitchFamily="2" charset="2"/>
              <a:buChar char="§"/>
              <a:defRPr sz="1800" kern="1200">
                <a:solidFill>
                  <a:schemeClr val="tx1">
                    <a:lumMod val="75000"/>
                    <a:lumOff val="25000"/>
                  </a:schemeClr>
                </a:solidFill>
                <a:latin typeface="Century Gothic" panose="020B0502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itchFamily="2" charset="2"/>
              <a:buNone/>
            </a:pPr>
            <a:r>
              <a:rPr lang="en-US" sz="2400" b="1" dirty="0">
                <a:solidFill>
                  <a:srgbClr val="5B92E5"/>
                </a:solidFill>
              </a:rPr>
              <a:t>Use of Force</a:t>
            </a:r>
          </a:p>
          <a:p>
            <a:r>
              <a:rPr lang="en-US" sz="2000" dirty="0"/>
              <a:t>Physical human force</a:t>
            </a:r>
          </a:p>
          <a:p>
            <a:r>
              <a:rPr lang="en-US" sz="2000" dirty="0"/>
              <a:t>Handcuffs and other restraints</a:t>
            </a:r>
          </a:p>
          <a:p>
            <a:r>
              <a:rPr lang="en-US" sz="2000" dirty="0"/>
              <a:t>Baton/Gas/Water</a:t>
            </a:r>
          </a:p>
          <a:p>
            <a:r>
              <a:rPr lang="en-US" sz="2000" dirty="0"/>
              <a:t>Dogs and other animals</a:t>
            </a:r>
          </a:p>
          <a:p>
            <a:r>
              <a:rPr lang="en-US" sz="2000" dirty="0"/>
              <a:t>Electroshock weapons</a:t>
            </a:r>
          </a:p>
          <a:p>
            <a:r>
              <a:rPr lang="en-US" sz="2000" dirty="0"/>
              <a:t>Kinetic impact weapons</a:t>
            </a:r>
          </a:p>
          <a:p>
            <a:r>
              <a:rPr lang="en-US" sz="2000" dirty="0"/>
              <a:t>Lethal firearms</a:t>
            </a:r>
          </a:p>
          <a:p>
            <a:pPr marL="0" indent="0">
              <a:buFont typeface="Wingdings" pitchFamily="2" charset="2"/>
              <a:buNone/>
            </a:pPr>
            <a:endParaRPr lang="en-US" sz="2400" dirty="0"/>
          </a:p>
        </p:txBody>
      </p:sp>
      <p:sp>
        <p:nvSpPr>
          <p:cNvPr id="7" name="TextBox 6">
            <a:extLst>
              <a:ext uri="{FF2B5EF4-FFF2-40B4-BE49-F238E27FC236}">
                <a16:creationId xmlns:a16="http://schemas.microsoft.com/office/drawing/2014/main" id="{5930133D-FF84-4387-9290-000CD20ADEDD}"/>
              </a:ext>
            </a:extLst>
          </p:cNvPr>
          <p:cNvSpPr txBox="1"/>
          <p:nvPr/>
        </p:nvSpPr>
        <p:spPr>
          <a:xfrm>
            <a:off x="553246" y="1820307"/>
            <a:ext cx="7979496" cy="523220"/>
          </a:xfrm>
          <a:prstGeom prst="rect">
            <a:avLst/>
          </a:prstGeom>
          <a:noFill/>
        </p:spPr>
        <p:txBody>
          <a:bodyPr wrap="square" rtlCol="0">
            <a:spAutoFit/>
          </a:bodyPr>
          <a:lstStyle/>
          <a:p>
            <a:r>
              <a:rPr lang="en-US" sz="2800" b="1" dirty="0">
                <a:latin typeface="Century Gothic" panose="020B0502020202020204" pitchFamily="34" charset="0"/>
              </a:rPr>
              <a:t>Must be proportional to the situation</a:t>
            </a:r>
          </a:p>
        </p:txBody>
      </p:sp>
    </p:spTree>
    <p:extLst>
      <p:ext uri="{BB962C8B-B14F-4D97-AF65-F5344CB8AC3E}">
        <p14:creationId xmlns:p14="http://schemas.microsoft.com/office/powerpoint/2010/main" val="1038842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5CC07-9796-4BCC-AED1-528A68668BDE}"/>
              </a:ext>
            </a:extLst>
          </p:cNvPr>
          <p:cNvSpPr>
            <a:spLocks noGrp="1"/>
          </p:cNvSpPr>
          <p:nvPr>
            <p:ph type="title"/>
          </p:nvPr>
        </p:nvSpPr>
        <p:spPr/>
        <p:txBody>
          <a:bodyPr/>
          <a:lstStyle/>
          <a:p>
            <a:r>
              <a:rPr lang="en-US" sz="3200" b="1" dirty="0">
                <a:solidFill>
                  <a:srgbClr val="002060"/>
                </a:solidFill>
                <a:latin typeface="Century Gothic"/>
              </a:rPr>
              <a:t>Non-discrimination</a:t>
            </a:r>
            <a:endParaRPr lang="en-US" dirty="0"/>
          </a:p>
        </p:txBody>
      </p:sp>
      <p:sp>
        <p:nvSpPr>
          <p:cNvPr id="3" name="Slide Number Placeholder 2">
            <a:extLst>
              <a:ext uri="{FF2B5EF4-FFF2-40B4-BE49-F238E27FC236}">
                <a16:creationId xmlns:a16="http://schemas.microsoft.com/office/drawing/2014/main" id="{D7051C25-07D5-4A2D-BE94-6F480805464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CB7FAB4A-8FF1-4766-89F0-91FA1075EBFE}"/>
              </a:ext>
            </a:extLst>
          </p:cNvPr>
          <p:cNvSpPr>
            <a:spLocks noGrp="1"/>
          </p:cNvSpPr>
          <p:nvPr>
            <p:ph sz="quarter" idx="13"/>
          </p:nvPr>
        </p:nvSpPr>
        <p:spPr>
          <a:xfrm>
            <a:off x="553244" y="1821543"/>
            <a:ext cx="4280013" cy="3962400"/>
          </a:xfrm>
        </p:spPr>
        <p:txBody>
          <a:bodyPr/>
          <a:lstStyle/>
          <a:p>
            <a:pPr marL="0" indent="0">
              <a:buNone/>
            </a:pPr>
            <a:r>
              <a:rPr lang="en-US" sz="2400" b="1" dirty="0">
                <a:solidFill>
                  <a:srgbClr val="002060"/>
                </a:solidFill>
              </a:rPr>
              <a:t>IPOs and FPUs must respect and protect the human rights of every person, without discrimination </a:t>
            </a:r>
            <a:r>
              <a:rPr lang="en-US" sz="2400" dirty="0"/>
              <a:t>on the basis of their race, </a:t>
            </a:r>
            <a:r>
              <a:rPr lang="en-GB" sz="2400" dirty="0"/>
              <a:t>colour</a:t>
            </a:r>
            <a:r>
              <a:rPr lang="en-US" sz="2400" dirty="0"/>
              <a:t>, sex, language, religion, political or other opinion, national or social origin, property, birth or other status.</a:t>
            </a:r>
          </a:p>
        </p:txBody>
      </p:sp>
      <p:pic>
        <p:nvPicPr>
          <p:cNvPr id="6" name="Picture 5" descr="Background pattern, map&#10;&#10;Description automatically generated">
            <a:extLst>
              <a:ext uri="{FF2B5EF4-FFF2-40B4-BE49-F238E27FC236}">
                <a16:creationId xmlns:a16="http://schemas.microsoft.com/office/drawing/2014/main" id="{A309008F-1B77-41C7-8C16-3A55C9DBF7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71245" y="1928646"/>
            <a:ext cx="4172755" cy="2503152"/>
          </a:xfrm>
          <a:prstGeom prst="rect">
            <a:avLst/>
          </a:prstGeom>
        </p:spPr>
      </p:pic>
    </p:spTree>
    <p:extLst>
      <p:ext uri="{BB962C8B-B14F-4D97-AF65-F5344CB8AC3E}">
        <p14:creationId xmlns:p14="http://schemas.microsoft.com/office/powerpoint/2010/main" val="12707602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rgbClr val="FFFFFF">
              <a:alpha val="10000"/>
            </a:srgbClr>
          </a:solidFill>
          <a:ln w="25400" cap="sq">
            <a:solidFill>
              <a:schemeClr val="bg1"/>
            </a:solidFill>
            <a:miter lim="800000"/>
          </a:ln>
        </p:spPr>
        <p:txBody>
          <a:bodyPr>
            <a:normAutofit/>
          </a:bodyPr>
          <a:lstStyle/>
          <a:p>
            <a:pPr algn="l"/>
            <a:r>
              <a:rPr lang="en-US" dirty="0"/>
              <a:t>Precaution (Organisational Duties)</a:t>
            </a:r>
            <a:endParaRPr lang="en-GB" dirty="0"/>
          </a:p>
        </p:txBody>
      </p:sp>
      <p:sp>
        <p:nvSpPr>
          <p:cNvPr id="3" name="Slide Number Placeholder 2"/>
          <p:cNvSpPr>
            <a:spLocks noGrp="1"/>
          </p:cNvSpPr>
          <p:nvPr>
            <p:ph type="sldNum" sz="quarter" idx="12"/>
          </p:nvPr>
        </p:nvSpPr>
        <p:spPr/>
        <p:txBody>
          <a:bodyPr/>
          <a:lstStyle/>
          <a:p>
            <a:fld id="{4FC16BF6-D9ED-4532-A844-18513E246117}" type="slidenum">
              <a:rPr lang="en-GB" smtClean="0"/>
              <a:pPr/>
              <a:t>21</a:t>
            </a:fld>
            <a:endParaRPr lang="en-GB"/>
          </a:p>
        </p:txBody>
      </p:sp>
      <p:grpSp>
        <p:nvGrpSpPr>
          <p:cNvPr id="30" name="Group 29">
            <a:extLst>
              <a:ext uri="{FF2B5EF4-FFF2-40B4-BE49-F238E27FC236}">
                <a16:creationId xmlns:a16="http://schemas.microsoft.com/office/drawing/2014/main" id="{8720B39E-24D7-484A-963A-0286D0F59777}"/>
              </a:ext>
            </a:extLst>
          </p:cNvPr>
          <p:cNvGrpSpPr/>
          <p:nvPr/>
        </p:nvGrpSpPr>
        <p:grpSpPr>
          <a:xfrm>
            <a:off x="725487" y="1805237"/>
            <a:ext cx="7693025" cy="503685"/>
            <a:chOff x="0" y="185079"/>
            <a:chExt cx="7693025" cy="503685"/>
          </a:xfrm>
        </p:grpSpPr>
        <p:sp>
          <p:nvSpPr>
            <p:cNvPr id="49" name="Rounded Rectangle 48">
              <a:extLst>
                <a:ext uri="{FF2B5EF4-FFF2-40B4-BE49-F238E27FC236}">
                  <a16:creationId xmlns:a16="http://schemas.microsoft.com/office/drawing/2014/main" id="{C3FB2AC2-8CDD-B44E-BD0F-205AE8D74326}"/>
                </a:ext>
              </a:extLst>
            </p:cNvPr>
            <p:cNvSpPr/>
            <p:nvPr/>
          </p:nvSpPr>
          <p:spPr>
            <a:xfrm>
              <a:off x="0" y="185079"/>
              <a:ext cx="7693025" cy="503685"/>
            </a:xfrm>
            <a:prstGeom prst="roundRect">
              <a:avLst/>
            </a:prstGeom>
            <a:solidFill>
              <a:srgbClr val="0070C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0" name="Rounded Rectangle 4">
              <a:extLst>
                <a:ext uri="{FF2B5EF4-FFF2-40B4-BE49-F238E27FC236}">
                  <a16:creationId xmlns:a16="http://schemas.microsoft.com/office/drawing/2014/main" id="{A2883148-AE6E-5B49-98E9-5AB10F8DBBF0}"/>
                </a:ext>
              </a:extLst>
            </p:cNvPr>
            <p:cNvSpPr txBox="1"/>
            <p:nvPr/>
          </p:nvSpPr>
          <p:spPr>
            <a:xfrm>
              <a:off x="24588" y="209667"/>
              <a:ext cx="7643849" cy="4545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kern="1200" dirty="0">
                  <a:latin typeface="Century Gothic" panose="020B0502020202020204" pitchFamily="34" charset="0"/>
                </a:rPr>
                <a:t>Proper planning</a:t>
              </a:r>
            </a:p>
          </p:txBody>
        </p:sp>
      </p:grpSp>
      <p:grpSp>
        <p:nvGrpSpPr>
          <p:cNvPr id="31" name="Group 30">
            <a:extLst>
              <a:ext uri="{FF2B5EF4-FFF2-40B4-BE49-F238E27FC236}">
                <a16:creationId xmlns:a16="http://schemas.microsoft.com/office/drawing/2014/main" id="{26260394-844C-A14F-84E5-E198BA829DA0}"/>
              </a:ext>
            </a:extLst>
          </p:cNvPr>
          <p:cNvGrpSpPr/>
          <p:nvPr/>
        </p:nvGrpSpPr>
        <p:grpSpPr>
          <a:xfrm>
            <a:off x="725487" y="2421873"/>
            <a:ext cx="7693025" cy="510772"/>
            <a:chOff x="0" y="688764"/>
            <a:chExt cx="7693025" cy="510772"/>
          </a:xfrm>
          <a:noFill/>
        </p:grpSpPr>
        <p:sp>
          <p:nvSpPr>
            <p:cNvPr id="47" name="Rectangle 46">
              <a:extLst>
                <a:ext uri="{FF2B5EF4-FFF2-40B4-BE49-F238E27FC236}">
                  <a16:creationId xmlns:a16="http://schemas.microsoft.com/office/drawing/2014/main" id="{0E2088BF-A805-E845-8F53-5CB241F2D6DC}"/>
                </a:ext>
              </a:extLst>
            </p:cNvPr>
            <p:cNvSpPr/>
            <p:nvPr/>
          </p:nvSpPr>
          <p:spPr>
            <a:xfrm>
              <a:off x="0" y="688764"/>
              <a:ext cx="7693025" cy="510772"/>
            </a:xfrm>
            <a:prstGeom prst="rect">
              <a:avLst/>
            </a:prstGeom>
            <a:grpFill/>
          </p:spPr>
          <p:style>
            <a:lnRef idx="0">
              <a:schemeClr val="dk1">
                <a:alpha val="0"/>
                <a:hueOff val="0"/>
                <a:satOff val="0"/>
                <a:lumOff val="0"/>
                <a:alphaOff val="0"/>
              </a:schemeClr>
            </a:lnRef>
            <a:fillRef idx="0">
              <a:scrgbClr r="0" g="0" b="0"/>
            </a:fillRef>
            <a:effectRef idx="0">
              <a:schemeClr val="lt1">
                <a:alpha val="0"/>
                <a:hueOff val="0"/>
                <a:satOff val="0"/>
                <a:lumOff val="0"/>
                <a:alphaOff val="0"/>
              </a:schemeClr>
            </a:effectRef>
            <a:fontRef idx="minor">
              <a:schemeClr val="tx1">
                <a:hueOff val="0"/>
                <a:satOff val="0"/>
                <a:lumOff val="0"/>
                <a:alphaOff val="0"/>
              </a:schemeClr>
            </a:fontRef>
          </p:style>
        </p:sp>
        <p:sp>
          <p:nvSpPr>
            <p:cNvPr id="48" name="TextBox 47">
              <a:extLst>
                <a:ext uri="{FF2B5EF4-FFF2-40B4-BE49-F238E27FC236}">
                  <a16:creationId xmlns:a16="http://schemas.microsoft.com/office/drawing/2014/main" id="{9C8F76D5-3C10-DA4E-8AB1-A57470275913}"/>
                </a:ext>
              </a:extLst>
            </p:cNvPr>
            <p:cNvSpPr txBox="1"/>
            <p:nvPr/>
          </p:nvSpPr>
          <p:spPr>
            <a:xfrm>
              <a:off x="0" y="688764"/>
              <a:ext cx="7693025" cy="510772"/>
            </a:xfrm>
            <a:prstGeom prst="rect">
              <a:avLst/>
            </a:prstGeom>
            <a:grpFill/>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4254"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GB" sz="1600" b="1" i="1" kern="1200" dirty="0">
                  <a:solidFill>
                    <a:srgbClr val="002060"/>
                  </a:solidFill>
                  <a:latin typeface="Century Gothic" panose="020B0502020202020204" pitchFamily="34" charset="0"/>
                </a:rPr>
                <a:t>Good planning and organisation ensures that police officers are not in situations where they must use unnecessary or disproportional force</a:t>
              </a:r>
              <a:endParaRPr lang="en-US" sz="1600" b="0" kern="1200" dirty="0">
                <a:solidFill>
                  <a:srgbClr val="002060"/>
                </a:solidFill>
                <a:latin typeface="Century Gothic" panose="020B0502020202020204" pitchFamily="34" charset="0"/>
              </a:endParaRPr>
            </a:p>
          </p:txBody>
        </p:sp>
      </p:grpSp>
      <p:grpSp>
        <p:nvGrpSpPr>
          <p:cNvPr id="32" name="Group 31">
            <a:extLst>
              <a:ext uri="{FF2B5EF4-FFF2-40B4-BE49-F238E27FC236}">
                <a16:creationId xmlns:a16="http://schemas.microsoft.com/office/drawing/2014/main" id="{A3DA537C-E971-D24A-9EA0-8553A54E4189}"/>
              </a:ext>
            </a:extLst>
          </p:cNvPr>
          <p:cNvGrpSpPr/>
          <p:nvPr/>
        </p:nvGrpSpPr>
        <p:grpSpPr>
          <a:xfrm>
            <a:off x="725487" y="3045596"/>
            <a:ext cx="7693025" cy="503685"/>
            <a:chOff x="0" y="1184462"/>
            <a:chExt cx="7693025" cy="503685"/>
          </a:xfrm>
        </p:grpSpPr>
        <p:sp>
          <p:nvSpPr>
            <p:cNvPr id="45" name="Rounded Rectangle 44">
              <a:extLst>
                <a:ext uri="{FF2B5EF4-FFF2-40B4-BE49-F238E27FC236}">
                  <a16:creationId xmlns:a16="http://schemas.microsoft.com/office/drawing/2014/main" id="{43A1FE61-56F8-4149-A3D6-F4EC5636FFC6}"/>
                </a:ext>
              </a:extLst>
            </p:cNvPr>
            <p:cNvSpPr/>
            <p:nvPr/>
          </p:nvSpPr>
          <p:spPr>
            <a:xfrm>
              <a:off x="0" y="1184462"/>
              <a:ext cx="7693025" cy="503685"/>
            </a:xfrm>
            <a:prstGeom prst="roundRect">
              <a:avLst/>
            </a:pr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6" name="Rounded Rectangle 8">
              <a:extLst>
                <a:ext uri="{FF2B5EF4-FFF2-40B4-BE49-F238E27FC236}">
                  <a16:creationId xmlns:a16="http://schemas.microsoft.com/office/drawing/2014/main" id="{9E641E25-5FE9-6346-8930-66D2CD26E8F7}"/>
                </a:ext>
              </a:extLst>
            </p:cNvPr>
            <p:cNvSpPr txBox="1"/>
            <p:nvPr/>
          </p:nvSpPr>
          <p:spPr>
            <a:xfrm>
              <a:off x="24588" y="1209050"/>
              <a:ext cx="7643849" cy="4545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0" kern="1200" dirty="0">
                  <a:latin typeface="Century Gothic" panose="020B0502020202020204" pitchFamily="34" charset="0"/>
                  <a:ea typeface="+mn-ea"/>
                  <a:cs typeface="+mn-cs"/>
                </a:rPr>
                <a:t>Proper command and control during operations</a:t>
              </a:r>
            </a:p>
          </p:txBody>
        </p:sp>
      </p:grpSp>
      <p:grpSp>
        <p:nvGrpSpPr>
          <p:cNvPr id="33" name="Group 32">
            <a:extLst>
              <a:ext uri="{FF2B5EF4-FFF2-40B4-BE49-F238E27FC236}">
                <a16:creationId xmlns:a16="http://schemas.microsoft.com/office/drawing/2014/main" id="{6FDF8D58-2BF4-B14E-A0B4-CB49378FD174}"/>
              </a:ext>
            </a:extLst>
          </p:cNvPr>
          <p:cNvGrpSpPr/>
          <p:nvPr/>
        </p:nvGrpSpPr>
        <p:grpSpPr>
          <a:xfrm>
            <a:off x="725487" y="3662232"/>
            <a:ext cx="7693025" cy="503685"/>
            <a:chOff x="0" y="1763702"/>
            <a:chExt cx="7693025" cy="503685"/>
          </a:xfrm>
        </p:grpSpPr>
        <p:sp>
          <p:nvSpPr>
            <p:cNvPr id="43" name="Rounded Rectangle 42">
              <a:extLst>
                <a:ext uri="{FF2B5EF4-FFF2-40B4-BE49-F238E27FC236}">
                  <a16:creationId xmlns:a16="http://schemas.microsoft.com/office/drawing/2014/main" id="{EB897EF6-679E-494C-B7D3-8C9330B20A4B}"/>
                </a:ext>
              </a:extLst>
            </p:cNvPr>
            <p:cNvSpPr/>
            <p:nvPr/>
          </p:nvSpPr>
          <p:spPr>
            <a:xfrm>
              <a:off x="0" y="1763702"/>
              <a:ext cx="7693025" cy="503685"/>
            </a:xfrm>
            <a:prstGeom prst="roundRect">
              <a:avLst/>
            </a:prstGeom>
            <a:solidFill>
              <a:schemeClr val="accent1">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4" name="Rounded Rectangle 10">
              <a:extLst>
                <a:ext uri="{FF2B5EF4-FFF2-40B4-BE49-F238E27FC236}">
                  <a16:creationId xmlns:a16="http://schemas.microsoft.com/office/drawing/2014/main" id="{BB844D4A-7C14-AF49-B8E1-A3B9FDDC0B92}"/>
                </a:ext>
              </a:extLst>
            </p:cNvPr>
            <p:cNvSpPr txBox="1"/>
            <p:nvPr/>
          </p:nvSpPr>
          <p:spPr>
            <a:xfrm>
              <a:off x="24588" y="1788290"/>
              <a:ext cx="7643849" cy="4545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0" kern="1200" dirty="0">
                  <a:latin typeface="Century Gothic" panose="020B0502020202020204" pitchFamily="34" charset="0"/>
                  <a:ea typeface="+mn-ea"/>
                  <a:cs typeface="+mn-cs"/>
                </a:rPr>
                <a:t>Adequate equipment</a:t>
              </a:r>
            </a:p>
          </p:txBody>
        </p:sp>
      </p:grpSp>
      <p:grpSp>
        <p:nvGrpSpPr>
          <p:cNvPr id="34" name="Group 33">
            <a:extLst>
              <a:ext uri="{FF2B5EF4-FFF2-40B4-BE49-F238E27FC236}">
                <a16:creationId xmlns:a16="http://schemas.microsoft.com/office/drawing/2014/main" id="{F9A2A7DE-192B-CC42-ADBB-C535240BC1F6}"/>
              </a:ext>
            </a:extLst>
          </p:cNvPr>
          <p:cNvGrpSpPr/>
          <p:nvPr/>
        </p:nvGrpSpPr>
        <p:grpSpPr>
          <a:xfrm>
            <a:off x="725487" y="4278868"/>
            <a:ext cx="7693025" cy="503685"/>
            <a:chOff x="0" y="2327867"/>
            <a:chExt cx="7693025" cy="503685"/>
          </a:xfrm>
        </p:grpSpPr>
        <p:sp>
          <p:nvSpPr>
            <p:cNvPr id="41" name="Rounded Rectangle 40">
              <a:extLst>
                <a:ext uri="{FF2B5EF4-FFF2-40B4-BE49-F238E27FC236}">
                  <a16:creationId xmlns:a16="http://schemas.microsoft.com/office/drawing/2014/main" id="{673FCACF-B840-7B41-90C9-EAF4EEA8180A}"/>
                </a:ext>
              </a:extLst>
            </p:cNvPr>
            <p:cNvSpPr/>
            <p:nvPr/>
          </p:nvSpPr>
          <p:spPr>
            <a:xfrm>
              <a:off x="0" y="2327867"/>
              <a:ext cx="7693025" cy="503685"/>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2" name="Rounded Rectangle 12">
              <a:extLst>
                <a:ext uri="{FF2B5EF4-FFF2-40B4-BE49-F238E27FC236}">
                  <a16:creationId xmlns:a16="http://schemas.microsoft.com/office/drawing/2014/main" id="{4156BF24-D15F-C14D-A546-478EC0F7B62B}"/>
                </a:ext>
              </a:extLst>
            </p:cNvPr>
            <p:cNvSpPr txBox="1"/>
            <p:nvPr/>
          </p:nvSpPr>
          <p:spPr>
            <a:xfrm>
              <a:off x="24588" y="2352455"/>
              <a:ext cx="7643849" cy="4545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0" kern="1200" dirty="0">
                  <a:latin typeface="Century Gothic" panose="020B0502020202020204" pitchFamily="34" charset="0"/>
                  <a:ea typeface="+mn-ea"/>
                  <a:cs typeface="+mn-cs"/>
                </a:rPr>
                <a:t>Capable, trained personnel</a:t>
              </a:r>
            </a:p>
          </p:txBody>
        </p:sp>
      </p:grpSp>
      <p:grpSp>
        <p:nvGrpSpPr>
          <p:cNvPr id="35" name="Group 34">
            <a:extLst>
              <a:ext uri="{FF2B5EF4-FFF2-40B4-BE49-F238E27FC236}">
                <a16:creationId xmlns:a16="http://schemas.microsoft.com/office/drawing/2014/main" id="{DEDD0675-B419-8342-BE51-1842782B3214}"/>
              </a:ext>
            </a:extLst>
          </p:cNvPr>
          <p:cNvGrpSpPr/>
          <p:nvPr/>
        </p:nvGrpSpPr>
        <p:grpSpPr>
          <a:xfrm>
            <a:off x="725487" y="4895504"/>
            <a:ext cx="7693025" cy="503685"/>
            <a:chOff x="0" y="2892032"/>
            <a:chExt cx="7693025" cy="503685"/>
          </a:xfrm>
        </p:grpSpPr>
        <p:sp>
          <p:nvSpPr>
            <p:cNvPr id="39" name="Rounded Rectangle 38">
              <a:extLst>
                <a:ext uri="{FF2B5EF4-FFF2-40B4-BE49-F238E27FC236}">
                  <a16:creationId xmlns:a16="http://schemas.microsoft.com/office/drawing/2014/main" id="{F7499681-4118-F242-8D12-CFA5F5F8DFC9}"/>
                </a:ext>
              </a:extLst>
            </p:cNvPr>
            <p:cNvSpPr/>
            <p:nvPr/>
          </p:nvSpPr>
          <p:spPr>
            <a:xfrm>
              <a:off x="0" y="2892032"/>
              <a:ext cx="7693025" cy="503685"/>
            </a:xfrm>
            <a:prstGeom prst="roundRect">
              <a:avLst/>
            </a:prstGeom>
            <a:solidFill>
              <a:srgbClr val="00206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0" name="Rounded Rectangle 14">
              <a:extLst>
                <a:ext uri="{FF2B5EF4-FFF2-40B4-BE49-F238E27FC236}">
                  <a16:creationId xmlns:a16="http://schemas.microsoft.com/office/drawing/2014/main" id="{99163EC7-FA09-B542-82CC-2B1CB3365408}"/>
                </a:ext>
              </a:extLst>
            </p:cNvPr>
            <p:cNvSpPr txBox="1"/>
            <p:nvPr/>
          </p:nvSpPr>
          <p:spPr>
            <a:xfrm>
              <a:off x="24588" y="2916620"/>
              <a:ext cx="7643849" cy="45450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0" kern="1200" dirty="0">
                  <a:latin typeface="Century Gothic" panose="020B0502020202020204" pitchFamily="34" charset="0"/>
                  <a:ea typeface="+mn-ea"/>
                  <a:cs typeface="+mn-cs"/>
                </a:rPr>
                <a:t>Full consideration of vulnerable groups</a:t>
              </a:r>
            </a:p>
          </p:txBody>
        </p:sp>
      </p:grpSp>
      <p:sp>
        <p:nvSpPr>
          <p:cNvPr id="37" name="Rounded Rectangle 36">
            <a:extLst>
              <a:ext uri="{FF2B5EF4-FFF2-40B4-BE49-F238E27FC236}">
                <a16:creationId xmlns:a16="http://schemas.microsoft.com/office/drawing/2014/main" id="{F83DDCB8-3999-8347-B3DE-D2DF8F90C42E}"/>
              </a:ext>
            </a:extLst>
          </p:cNvPr>
          <p:cNvSpPr/>
          <p:nvPr/>
        </p:nvSpPr>
        <p:spPr>
          <a:xfrm>
            <a:off x="750075" y="5534944"/>
            <a:ext cx="7693025" cy="503685"/>
          </a:xfrm>
          <a:prstGeom prst="roundRect">
            <a:avLst/>
          </a:prstGeom>
          <a:solidFill>
            <a:schemeClr val="tx2">
              <a:lumMod val="60000"/>
              <a:lumOff val="40000"/>
            </a:schemeClr>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8" name="Rounded Rectangle 16">
            <a:extLst>
              <a:ext uri="{FF2B5EF4-FFF2-40B4-BE49-F238E27FC236}">
                <a16:creationId xmlns:a16="http://schemas.microsoft.com/office/drawing/2014/main" id="{54886011-AFCA-C346-9C06-769EEF1BBE49}"/>
              </a:ext>
            </a:extLst>
          </p:cNvPr>
          <p:cNvSpPr txBox="1"/>
          <p:nvPr/>
        </p:nvSpPr>
        <p:spPr>
          <a:xfrm>
            <a:off x="799251" y="5569606"/>
            <a:ext cx="7643849" cy="454509"/>
          </a:xfrm>
          <a:prstGeom prst="rect">
            <a:avLst/>
          </a:prstGeom>
          <a:solidFill>
            <a:schemeClr val="tx2">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0" kern="1200" dirty="0">
                <a:latin typeface="Century Gothic" panose="020B0502020202020204" pitchFamily="34" charset="0"/>
                <a:ea typeface="+mn-ea"/>
                <a:cs typeface="+mn-cs"/>
              </a:rPr>
              <a:t>Ensuring precaution is a command </a:t>
            </a:r>
            <a:r>
              <a:rPr lang="en-US" sz="1900" b="0" kern="1200" dirty="0">
                <a:solidFill>
                  <a:prstClr val="white"/>
                </a:solidFill>
                <a:latin typeface="Century Gothic" panose="020B0502020202020204" pitchFamily="34" charset="0"/>
                <a:ea typeface="+mn-ea"/>
                <a:cs typeface="+mn-cs"/>
              </a:rPr>
              <a:t>responsibility</a:t>
            </a:r>
          </a:p>
        </p:txBody>
      </p:sp>
    </p:spTree>
    <p:extLst>
      <p:ext uri="{BB962C8B-B14F-4D97-AF65-F5344CB8AC3E}">
        <p14:creationId xmlns:p14="http://schemas.microsoft.com/office/powerpoint/2010/main" val="3154467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65BEA-66AE-46E3-934E-41CBAF0F9397}"/>
              </a:ext>
            </a:extLst>
          </p:cNvPr>
          <p:cNvSpPr>
            <a:spLocks noGrp="1"/>
          </p:cNvSpPr>
          <p:nvPr>
            <p:ph type="title"/>
          </p:nvPr>
        </p:nvSpPr>
        <p:spPr/>
        <p:txBody>
          <a:bodyPr/>
          <a:lstStyle/>
          <a:p>
            <a:r>
              <a:rPr lang="en-US" dirty="0"/>
              <a:t>Use of Force Equipment</a:t>
            </a:r>
          </a:p>
        </p:txBody>
      </p:sp>
      <p:sp>
        <p:nvSpPr>
          <p:cNvPr id="3" name="Slide Number Placeholder 2">
            <a:extLst>
              <a:ext uri="{FF2B5EF4-FFF2-40B4-BE49-F238E27FC236}">
                <a16:creationId xmlns:a16="http://schemas.microsoft.com/office/drawing/2014/main" id="{13E14CBF-E051-4652-9C29-97F1B1441E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B9FD37FE-5EC5-47C0-B71D-DA2955FB2AC6}"/>
              </a:ext>
            </a:extLst>
          </p:cNvPr>
          <p:cNvSpPr>
            <a:spLocks noGrp="1"/>
          </p:cNvSpPr>
          <p:nvPr>
            <p:ph sz="quarter" idx="13"/>
          </p:nvPr>
        </p:nvSpPr>
        <p:spPr>
          <a:xfrm>
            <a:off x="466687" y="1619644"/>
            <a:ext cx="4941559" cy="3962400"/>
          </a:xfrm>
        </p:spPr>
        <p:txBody>
          <a:bodyPr/>
          <a:lstStyle/>
          <a:p>
            <a:r>
              <a:rPr lang="en-US" sz="2400" dirty="0"/>
              <a:t>UNPOL must have adequate protective equipment</a:t>
            </a:r>
          </a:p>
          <a:p>
            <a:r>
              <a:rPr lang="en-US" sz="2400" dirty="0"/>
              <a:t>Authorized equipment detailed in DUF </a:t>
            </a:r>
          </a:p>
          <a:p>
            <a:r>
              <a:rPr lang="en-US" sz="2400" dirty="0"/>
              <a:t>Safety and security of UN Police is a priority</a:t>
            </a:r>
          </a:p>
          <a:p>
            <a:r>
              <a:rPr lang="en-US" sz="2400" dirty="0"/>
              <a:t>Police must be protected to protect civilians</a:t>
            </a:r>
          </a:p>
          <a:p>
            <a:endParaRPr lang="en-US" dirty="0"/>
          </a:p>
        </p:txBody>
      </p:sp>
      <p:pic>
        <p:nvPicPr>
          <p:cNvPr id="7" name="Picture 6" descr="A person wearing a helmet and holding a gun&#10;&#10;Description automatically generated with medium confidence">
            <a:extLst>
              <a:ext uri="{FF2B5EF4-FFF2-40B4-BE49-F238E27FC236}">
                <a16:creationId xmlns:a16="http://schemas.microsoft.com/office/drawing/2014/main" id="{B40449D3-38A4-4F19-93F9-6F4C88FC70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34027" y="1575529"/>
            <a:ext cx="2998715" cy="4498072"/>
          </a:xfrm>
          <a:prstGeom prst="rect">
            <a:avLst/>
          </a:prstGeom>
        </p:spPr>
      </p:pic>
    </p:spTree>
    <p:extLst>
      <p:ext uri="{BB962C8B-B14F-4D97-AF65-F5344CB8AC3E}">
        <p14:creationId xmlns:p14="http://schemas.microsoft.com/office/powerpoint/2010/main" val="23661237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31190"/>
            <a:ext cx="7886700" cy="776288"/>
          </a:xfrm>
        </p:spPr>
        <p:txBody>
          <a:bodyPr anchor="b">
            <a:normAutofit/>
          </a:bodyPr>
          <a:lstStyle/>
          <a:p>
            <a:pPr algn="l">
              <a:lnSpc>
                <a:spcPct val="115000"/>
              </a:lnSpc>
              <a:spcAft>
                <a:spcPts val="1000"/>
              </a:spcAft>
              <a:defRPr/>
            </a:pPr>
            <a:r>
              <a:rPr lang="en-US" sz="3200" b="1" dirty="0">
                <a:solidFill>
                  <a:srgbClr val="002060"/>
                </a:solidFill>
                <a:latin typeface="Century Gothic"/>
              </a:rPr>
              <a:t>Accountability</a:t>
            </a:r>
            <a:endParaRPr lang="en-GB" sz="3200" b="1" dirty="0">
              <a:solidFill>
                <a:srgbClr val="002060"/>
              </a:solidFill>
              <a:latin typeface="Century Gothic"/>
            </a:endParaRPr>
          </a:p>
        </p:txBody>
      </p:sp>
      <p:sp>
        <p:nvSpPr>
          <p:cNvPr id="3" name="Slide Number Placeholder 2"/>
          <p:cNvSpPr>
            <a:spLocks noGrp="1"/>
          </p:cNvSpPr>
          <p:nvPr>
            <p:ph type="sldNum" sz="quarter" idx="12"/>
          </p:nvPr>
        </p:nvSpPr>
        <p:spPr/>
        <p:txBody>
          <a:bodyPr/>
          <a:lstStyle/>
          <a:p>
            <a:fld id="{4FC16BF6-D9ED-4532-A844-18513E246117}" type="slidenum">
              <a:rPr lang="en-GB" smtClean="0"/>
              <a:t>23</a:t>
            </a:fld>
            <a:endParaRPr lang="en-GB"/>
          </a:p>
        </p:txBody>
      </p:sp>
      <p:pic>
        <p:nvPicPr>
          <p:cNvPr id="9" name="Picture 8" descr="A picture containing person, outdoor, building, man&#10;&#10;Description generated with very high confidence">
            <a:extLst>
              <a:ext uri="{FF2B5EF4-FFF2-40B4-BE49-F238E27FC236}">
                <a16:creationId xmlns:a16="http://schemas.microsoft.com/office/drawing/2014/main" id="{34742C32-ECB7-46E4-BD66-7806B23E769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7996" r="29505" b="496"/>
          <a:stretch/>
        </p:blipFill>
        <p:spPr>
          <a:xfrm>
            <a:off x="502411" y="1387166"/>
            <a:ext cx="4876414" cy="4735948"/>
          </a:xfrm>
          <a:prstGeom prst="rect">
            <a:avLst/>
          </a:prstGeom>
        </p:spPr>
      </p:pic>
      <p:sp>
        <p:nvSpPr>
          <p:cNvPr id="34" name="Rounded Rectangle 4">
            <a:extLst>
              <a:ext uri="{FF2B5EF4-FFF2-40B4-BE49-F238E27FC236}">
                <a16:creationId xmlns:a16="http://schemas.microsoft.com/office/drawing/2014/main" id="{EABC71F9-20B3-F64D-BB9D-F3A0FB8B66F0}"/>
              </a:ext>
            </a:extLst>
          </p:cNvPr>
          <p:cNvSpPr txBox="1"/>
          <p:nvPr/>
        </p:nvSpPr>
        <p:spPr>
          <a:xfrm>
            <a:off x="5521366" y="1387166"/>
            <a:ext cx="3141740" cy="1110352"/>
          </a:xfrm>
          <a:prstGeom prst="rect">
            <a:avLst/>
          </a:prstGeom>
          <a:solidFill>
            <a:srgbClr val="8EB4E3"/>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400" b="1" kern="1200" dirty="0">
                <a:latin typeface="Century Gothic" panose="020B0502020202020204" pitchFamily="34" charset="0"/>
              </a:rPr>
              <a:t>Any incident involving use of firearms, injury or death must be reported to supervisor</a:t>
            </a:r>
          </a:p>
        </p:txBody>
      </p:sp>
      <p:sp>
        <p:nvSpPr>
          <p:cNvPr id="35" name="Rounded Rectangle 6">
            <a:extLst>
              <a:ext uri="{FF2B5EF4-FFF2-40B4-BE49-F238E27FC236}">
                <a16:creationId xmlns:a16="http://schemas.microsoft.com/office/drawing/2014/main" id="{672F6DE7-8BD2-994B-A495-99D3AAF04A83}"/>
              </a:ext>
            </a:extLst>
          </p:cNvPr>
          <p:cNvSpPr txBox="1"/>
          <p:nvPr/>
        </p:nvSpPr>
        <p:spPr>
          <a:xfrm>
            <a:off x="5521366" y="2595698"/>
            <a:ext cx="3141740" cy="1110352"/>
          </a:xfrm>
          <a:prstGeom prst="rect">
            <a:avLst/>
          </a:prstGeom>
          <a:solidFill>
            <a:srgbClr val="8EB4E3"/>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4770" tIns="64770" rIns="64770" bIns="6477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400" b="1" u="none" kern="1200" dirty="0">
                <a:latin typeface="Century Gothic" panose="020B0502020202020204" pitchFamily="34" charset="0"/>
              </a:rPr>
              <a:t>Any incident involving serious injury, death or use of firearms requires sufficiently independent, impartial, prompt and effective investigation</a:t>
            </a:r>
            <a:endParaRPr lang="en-US" sz="1050" b="1" kern="1200" dirty="0">
              <a:latin typeface="Century Gothic" panose="020B0502020202020204" pitchFamily="34" charset="0"/>
            </a:endParaRPr>
          </a:p>
        </p:txBody>
      </p:sp>
      <p:sp>
        <p:nvSpPr>
          <p:cNvPr id="36" name="Rounded Rectangle 8">
            <a:extLst>
              <a:ext uri="{FF2B5EF4-FFF2-40B4-BE49-F238E27FC236}">
                <a16:creationId xmlns:a16="http://schemas.microsoft.com/office/drawing/2014/main" id="{43B8D3EC-678E-AB46-A737-0DC7657DA6A2}"/>
              </a:ext>
            </a:extLst>
          </p:cNvPr>
          <p:cNvSpPr txBox="1"/>
          <p:nvPr/>
        </p:nvSpPr>
        <p:spPr>
          <a:xfrm>
            <a:off x="5521366" y="3804230"/>
            <a:ext cx="3141740" cy="1110351"/>
          </a:xfrm>
          <a:prstGeom prst="rect">
            <a:avLst/>
          </a:prstGeom>
          <a:solidFill>
            <a:srgbClr val="8EB4E3"/>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400" b="1" u="none" kern="1200" dirty="0">
                <a:latin typeface="Century Gothic" panose="020B0502020202020204" pitchFamily="34" charset="0"/>
              </a:rPr>
              <a:t>A</a:t>
            </a:r>
            <a:r>
              <a:rPr lang="en-US" sz="1400" b="1" kern="1200" dirty="0">
                <a:latin typeface="Century Gothic" panose="020B0502020202020204" pitchFamily="34" charset="0"/>
              </a:rPr>
              <a:t>rbitrary or abusive use of force and firearms must be punished as a criminal offence under the law</a:t>
            </a:r>
            <a:endParaRPr lang="en-US" sz="1200" b="1" kern="1200" dirty="0">
              <a:latin typeface="Century Gothic" panose="020B0502020202020204" pitchFamily="34" charset="0"/>
            </a:endParaRPr>
          </a:p>
        </p:txBody>
      </p:sp>
      <p:sp>
        <p:nvSpPr>
          <p:cNvPr id="37" name="Rounded Rectangle 10">
            <a:extLst>
              <a:ext uri="{FF2B5EF4-FFF2-40B4-BE49-F238E27FC236}">
                <a16:creationId xmlns:a16="http://schemas.microsoft.com/office/drawing/2014/main" id="{FD5C8264-DDCD-FB43-ABFF-24AB2191BA23}"/>
              </a:ext>
            </a:extLst>
          </p:cNvPr>
          <p:cNvSpPr txBox="1"/>
          <p:nvPr/>
        </p:nvSpPr>
        <p:spPr>
          <a:xfrm>
            <a:off x="5521366" y="5012762"/>
            <a:ext cx="3141740" cy="1110352"/>
          </a:xfrm>
          <a:prstGeom prst="rect">
            <a:avLst/>
          </a:prstGeom>
          <a:solidFill>
            <a:srgbClr val="8EB4E3"/>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400" b="1" kern="1200" dirty="0">
                <a:latin typeface="Century Gothic" panose="020B0502020202020204" pitchFamily="34" charset="0"/>
              </a:rPr>
              <a:t>Commanders can be responsibile for abuses of subordinates if they failed to take appropriate action to prevent or respond</a:t>
            </a:r>
            <a:endParaRPr lang="en-US" sz="1400" b="1" kern="1200" dirty="0">
              <a:latin typeface="Century Gothic" panose="020B0502020202020204" pitchFamily="34" charset="0"/>
            </a:endParaRPr>
          </a:p>
        </p:txBody>
      </p:sp>
    </p:spTree>
    <p:extLst>
      <p:ext uri="{BB962C8B-B14F-4D97-AF65-F5344CB8AC3E}">
        <p14:creationId xmlns:p14="http://schemas.microsoft.com/office/powerpoint/2010/main" val="22685271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a:xfrm>
            <a:off x="457200" y="457200"/>
            <a:ext cx="7162800" cy="960437"/>
          </a:xfrm>
        </p:spPr>
        <p:txBody>
          <a:bodyPr>
            <a:normAutofit/>
          </a:bodyPr>
          <a:lstStyle/>
          <a:p>
            <a:r>
              <a:rPr lang="en-US" altLang="en-US" dirty="0"/>
              <a:t>United Nations Principles </a:t>
            </a:r>
            <a:br>
              <a:rPr lang="en-US" altLang="en-US" dirty="0"/>
            </a:br>
            <a:r>
              <a:rPr lang="en-US" altLang="en-US" dirty="0"/>
              <a:t>on the Use of Firearms</a:t>
            </a:r>
          </a:p>
        </p:txBody>
      </p:sp>
      <p:sp>
        <p:nvSpPr>
          <p:cNvPr id="2" name="Slide Number Placeholder 1"/>
          <p:cNvSpPr>
            <a:spLocks noGrp="1"/>
          </p:cNvSpPr>
          <p:nvPr>
            <p:ph type="sldNum" sz="quarter" idx="12"/>
          </p:nvPr>
        </p:nvSpPr>
        <p:spPr>
          <a:xfrm>
            <a:off x="7391399" y="6403423"/>
            <a:ext cx="1141343" cy="365125"/>
          </a:xfrm>
        </p:spPr>
        <p:txBody>
          <a:bodyPr/>
          <a:lstStyle/>
          <a:p>
            <a:fld id="{4FC16BF6-D9ED-4532-A844-18513E246117}" type="slidenum">
              <a:rPr lang="en-GB" smtClean="0"/>
              <a:pPr/>
              <a:t>24</a:t>
            </a:fld>
            <a:endParaRPr lang="en-GB"/>
          </a:p>
        </p:txBody>
      </p:sp>
      <p:sp>
        <p:nvSpPr>
          <p:cNvPr id="87043" name="Rectangle 3"/>
          <p:cNvSpPr>
            <a:spLocks noGrp="1" noChangeArrowheads="1"/>
          </p:cNvSpPr>
          <p:nvPr>
            <p:ph sz="quarter" idx="13"/>
          </p:nvPr>
        </p:nvSpPr>
        <p:spPr>
          <a:xfrm>
            <a:off x="457200" y="1748970"/>
            <a:ext cx="8387556" cy="3962400"/>
          </a:xfrm>
        </p:spPr>
        <p:txBody>
          <a:bodyPr>
            <a:noAutofit/>
          </a:bodyPr>
          <a:lstStyle/>
          <a:p>
            <a:pPr marL="0" indent="0">
              <a:lnSpc>
                <a:spcPct val="120000"/>
              </a:lnSpc>
              <a:buNone/>
            </a:pPr>
            <a:r>
              <a:rPr lang="it-IT" sz="2400" b="1" dirty="0"/>
              <a:t>Firearms shall be used only in extreme circumstances:</a:t>
            </a:r>
          </a:p>
          <a:p>
            <a:pPr marL="403225" lvl="1" indent="-317500">
              <a:lnSpc>
                <a:spcPct val="120000"/>
              </a:lnSpc>
            </a:pPr>
            <a:r>
              <a:rPr lang="en-GB" sz="2000" dirty="0"/>
              <a:t>Self-defence or defence of others against imminent threat of death or serious injury</a:t>
            </a:r>
          </a:p>
          <a:p>
            <a:pPr marL="403225" lvl="1" indent="-317500">
              <a:lnSpc>
                <a:spcPct val="120000"/>
              </a:lnSpc>
            </a:pPr>
            <a:r>
              <a:rPr lang="en-GB" sz="2000" dirty="0"/>
              <a:t>To prevent serious crime that involves a grave threat of life</a:t>
            </a:r>
          </a:p>
          <a:p>
            <a:pPr marL="403225" lvl="1" indent="-317500">
              <a:lnSpc>
                <a:spcPct val="120000"/>
              </a:lnSpc>
            </a:pPr>
            <a:r>
              <a:rPr lang="en-GB" sz="2000" dirty="0"/>
              <a:t>Arrest or prevent escape of person posing a grave threat to life</a:t>
            </a:r>
          </a:p>
          <a:p>
            <a:pPr marL="403225" lvl="1" indent="-317500">
              <a:lnSpc>
                <a:spcPct val="120000"/>
              </a:lnSpc>
            </a:pPr>
            <a:r>
              <a:rPr lang="en-GB" sz="2000" dirty="0"/>
              <a:t>Intentional lethal force ("shooting to kill") only to protect life against imminent threat</a:t>
            </a:r>
          </a:p>
          <a:p>
            <a:pPr marL="403225" lvl="1" indent="-317500">
              <a:lnSpc>
                <a:spcPct val="120000"/>
              </a:lnSpc>
            </a:pPr>
            <a:r>
              <a:rPr lang="en-GB" sz="2000" dirty="0"/>
              <a:t>No use of firearms for the sole purpose of </a:t>
            </a:r>
            <a:r>
              <a:rPr lang="it-IT" sz="2000" dirty="0"/>
              <a:t>protecting property</a:t>
            </a:r>
          </a:p>
        </p:txBody>
      </p:sp>
    </p:spTree>
    <p:extLst>
      <p:ext uri="{BB962C8B-B14F-4D97-AF65-F5344CB8AC3E}">
        <p14:creationId xmlns:p14="http://schemas.microsoft.com/office/powerpoint/2010/main" val="2162896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rgbClr val="FFFFFF">
              <a:alpha val="10000"/>
            </a:srgbClr>
          </a:solidFill>
          <a:ln w="25400" cap="sq">
            <a:solidFill>
              <a:schemeClr val="bg1"/>
            </a:solidFill>
            <a:miter lim="800000"/>
          </a:ln>
        </p:spPr>
        <p:txBody>
          <a:bodyPr>
            <a:normAutofit/>
          </a:bodyPr>
          <a:lstStyle/>
          <a:p>
            <a:pPr>
              <a:spcAft>
                <a:spcPts val="600"/>
              </a:spcAft>
              <a:defRPr/>
            </a:pPr>
            <a:r>
              <a:rPr lang="en-GB" sz="3200" b="1" dirty="0">
                <a:solidFill>
                  <a:srgbClr val="002060"/>
                </a:solidFill>
                <a:latin typeface="Century Gothic"/>
              </a:rPr>
              <a:t>Use of Firearms Procedure for UNPOL</a:t>
            </a:r>
          </a:p>
        </p:txBody>
      </p:sp>
      <p:sp>
        <p:nvSpPr>
          <p:cNvPr id="2" name="Slide Number Placeholder 1"/>
          <p:cNvSpPr>
            <a:spLocks noGrp="1"/>
          </p:cNvSpPr>
          <p:nvPr>
            <p:ph type="sldNum" sz="quarter" idx="12"/>
          </p:nvPr>
        </p:nvSpPr>
        <p:spPr/>
        <p:txBody>
          <a:bodyPr/>
          <a:lstStyle/>
          <a:p>
            <a:fld id="{4FC16BF6-D9ED-4532-A844-18513E246117}" type="slidenum">
              <a:rPr lang="en-GB" smtClean="0"/>
              <a:t>25</a:t>
            </a:fld>
            <a:endParaRPr lang="en-GB"/>
          </a:p>
        </p:txBody>
      </p:sp>
      <p:sp>
        <p:nvSpPr>
          <p:cNvPr id="15" name="Rounded Rectangle 14">
            <a:extLst>
              <a:ext uri="{FF2B5EF4-FFF2-40B4-BE49-F238E27FC236}">
                <a16:creationId xmlns:a16="http://schemas.microsoft.com/office/drawing/2014/main" id="{CA98C2AD-3319-0248-A095-E7563717D985}"/>
              </a:ext>
            </a:extLst>
          </p:cNvPr>
          <p:cNvSpPr/>
          <p:nvPr/>
        </p:nvSpPr>
        <p:spPr>
          <a:xfrm>
            <a:off x="557758" y="1799468"/>
            <a:ext cx="3383280" cy="1289045"/>
          </a:xfrm>
          <a:prstGeom prst="roundRect">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6" name="Rounded Rectangle 4">
            <a:extLst>
              <a:ext uri="{FF2B5EF4-FFF2-40B4-BE49-F238E27FC236}">
                <a16:creationId xmlns:a16="http://schemas.microsoft.com/office/drawing/2014/main" id="{B68B7627-DE0C-C34F-990B-27335355E29C}"/>
              </a:ext>
            </a:extLst>
          </p:cNvPr>
          <p:cNvSpPr txBox="1"/>
          <p:nvPr/>
        </p:nvSpPr>
        <p:spPr>
          <a:xfrm>
            <a:off x="689428" y="1870075"/>
            <a:ext cx="3203141" cy="1016242"/>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400" b="1" kern="1200" dirty="0">
                <a:latin typeface="Century Gothic" panose="020B0502020202020204" pitchFamily="34" charset="0"/>
              </a:rPr>
              <a:t> Identify self as UNPOL   </a:t>
            </a:r>
            <a:endParaRPr lang="en-CA" sz="2400" b="1" kern="1200" dirty="0">
              <a:latin typeface="Century Gothic" panose="020B0502020202020204" pitchFamily="34" charset="0"/>
            </a:endParaRPr>
          </a:p>
        </p:txBody>
      </p:sp>
      <p:grpSp>
        <p:nvGrpSpPr>
          <p:cNvPr id="9" name="Group 8">
            <a:extLst>
              <a:ext uri="{FF2B5EF4-FFF2-40B4-BE49-F238E27FC236}">
                <a16:creationId xmlns:a16="http://schemas.microsoft.com/office/drawing/2014/main" id="{8B811A58-A99B-3441-A2EA-B022DC1BBE10}"/>
              </a:ext>
            </a:extLst>
          </p:cNvPr>
          <p:cNvGrpSpPr/>
          <p:nvPr/>
        </p:nvGrpSpPr>
        <p:grpSpPr>
          <a:xfrm>
            <a:off x="2200929" y="3163335"/>
            <a:ext cx="3383281" cy="1235480"/>
            <a:chOff x="-57574" y="1391519"/>
            <a:chExt cx="8037514" cy="1179360"/>
          </a:xfrm>
        </p:grpSpPr>
        <p:sp>
          <p:nvSpPr>
            <p:cNvPr id="13" name="Rounded Rectangle 12">
              <a:extLst>
                <a:ext uri="{FF2B5EF4-FFF2-40B4-BE49-F238E27FC236}">
                  <a16:creationId xmlns:a16="http://schemas.microsoft.com/office/drawing/2014/main" id="{8D18BEAE-49F7-A149-B316-7B1273C9FF3D}"/>
                </a:ext>
              </a:extLst>
            </p:cNvPr>
            <p:cNvSpPr/>
            <p:nvPr/>
          </p:nvSpPr>
          <p:spPr>
            <a:xfrm>
              <a:off x="-57574" y="1391519"/>
              <a:ext cx="8037512" cy="1179360"/>
            </a:xfrm>
            <a:prstGeom prst="roundRect">
              <a:avLst/>
            </a:prstGeom>
            <a:solidFill>
              <a:schemeClr val="accent1">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4" name="Rounded Rectangle 6">
              <a:extLst>
                <a:ext uri="{FF2B5EF4-FFF2-40B4-BE49-F238E27FC236}">
                  <a16:creationId xmlns:a16="http://schemas.microsoft.com/office/drawing/2014/main" id="{48BB38FE-A4AC-B545-808C-40912BDC82C2}"/>
                </a:ext>
              </a:extLst>
            </p:cNvPr>
            <p:cNvSpPr txBox="1"/>
            <p:nvPr/>
          </p:nvSpPr>
          <p:spPr>
            <a:xfrm>
              <a:off x="57572" y="1449091"/>
              <a:ext cx="7922368" cy="10642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400" b="1" kern="1200" dirty="0">
                  <a:latin typeface="Century Gothic" panose="020B0502020202020204" pitchFamily="34" charset="0"/>
                </a:rPr>
                <a:t>Give a clear verbal warning </a:t>
              </a:r>
              <a:br>
                <a:rPr lang="en-US" sz="2400" b="1" kern="1200" dirty="0">
                  <a:latin typeface="Century Gothic" panose="020B0502020202020204" pitchFamily="34" charset="0"/>
                </a:rPr>
              </a:br>
              <a:r>
                <a:rPr lang="en-US" sz="2400" kern="1200" dirty="0">
                  <a:latin typeface="Century Gothic" panose="020B0502020202020204" pitchFamily="34" charset="0"/>
                </a:rPr>
                <a:t>(not warning shot)    </a:t>
              </a:r>
              <a:endParaRPr lang="en-CA" sz="2400" kern="1200" dirty="0">
                <a:latin typeface="Century Gothic" panose="020B0502020202020204" pitchFamily="34" charset="0"/>
              </a:endParaRPr>
            </a:p>
          </p:txBody>
        </p:sp>
      </p:grpSp>
      <p:grpSp>
        <p:nvGrpSpPr>
          <p:cNvPr id="10" name="Group 9">
            <a:extLst>
              <a:ext uri="{FF2B5EF4-FFF2-40B4-BE49-F238E27FC236}">
                <a16:creationId xmlns:a16="http://schemas.microsoft.com/office/drawing/2014/main" id="{52789DA5-68FB-F94F-9E3B-DE79D53C72E1}"/>
              </a:ext>
            </a:extLst>
          </p:cNvPr>
          <p:cNvGrpSpPr/>
          <p:nvPr/>
        </p:nvGrpSpPr>
        <p:grpSpPr>
          <a:xfrm>
            <a:off x="5401015" y="4396063"/>
            <a:ext cx="3383280" cy="1235480"/>
            <a:chOff x="0" y="2675046"/>
            <a:chExt cx="8037512" cy="1179360"/>
          </a:xfrm>
        </p:grpSpPr>
        <p:sp>
          <p:nvSpPr>
            <p:cNvPr id="11" name="Rounded Rectangle 10">
              <a:extLst>
                <a:ext uri="{FF2B5EF4-FFF2-40B4-BE49-F238E27FC236}">
                  <a16:creationId xmlns:a16="http://schemas.microsoft.com/office/drawing/2014/main" id="{573245A5-5BC6-3541-8B36-2416A8157020}"/>
                </a:ext>
              </a:extLst>
            </p:cNvPr>
            <p:cNvSpPr/>
            <p:nvPr/>
          </p:nvSpPr>
          <p:spPr>
            <a:xfrm>
              <a:off x="0" y="2675046"/>
              <a:ext cx="8037512" cy="1179360"/>
            </a:xfrm>
            <a:prstGeom prst="roundRect">
              <a:avLst/>
            </a:prstGeom>
            <a:solidFill>
              <a:srgbClr val="00206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Rounded Rectangle 8">
              <a:extLst>
                <a:ext uri="{FF2B5EF4-FFF2-40B4-BE49-F238E27FC236}">
                  <a16:creationId xmlns:a16="http://schemas.microsoft.com/office/drawing/2014/main" id="{C4CD4366-9187-6E41-9FEA-675F4F28790C}"/>
                </a:ext>
              </a:extLst>
            </p:cNvPr>
            <p:cNvSpPr txBox="1"/>
            <p:nvPr/>
          </p:nvSpPr>
          <p:spPr>
            <a:xfrm>
              <a:off x="435206" y="2732618"/>
              <a:ext cx="7284488" cy="1024803"/>
            </a:xfrm>
            <a:prstGeom prst="rect">
              <a:avLst/>
            </a:prstGeom>
            <a:noFill/>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400" b="1" kern="1200" dirty="0">
                  <a:latin typeface="Century Gothic" panose="020B0502020202020204" pitchFamily="34" charset="0"/>
                </a:rPr>
                <a:t>Allow adequate </a:t>
              </a:r>
              <a:br>
                <a:rPr lang="en-US" sz="2400" b="1" kern="1200" dirty="0">
                  <a:latin typeface="Century Gothic" panose="020B0502020202020204" pitchFamily="34" charset="0"/>
                </a:rPr>
              </a:br>
              <a:r>
                <a:rPr lang="en-US" sz="2400" b="1" kern="1200" dirty="0">
                  <a:latin typeface="Century Gothic" panose="020B0502020202020204" pitchFamily="34" charset="0"/>
                </a:rPr>
                <a:t>time for warning </a:t>
              </a:r>
              <a:br>
                <a:rPr lang="en-US" sz="2400" b="1" kern="1200" dirty="0">
                  <a:latin typeface="Century Gothic" panose="020B0502020202020204" pitchFamily="34" charset="0"/>
                </a:rPr>
              </a:br>
              <a:r>
                <a:rPr lang="en-US" sz="2400" b="1" kern="1200" dirty="0">
                  <a:latin typeface="Century Gothic" panose="020B0502020202020204" pitchFamily="34" charset="0"/>
                </a:rPr>
                <a:t>to be obeyed </a:t>
              </a:r>
              <a:endParaRPr lang="en-CA" sz="2400" b="1" kern="1200" dirty="0">
                <a:latin typeface="Century Gothic" panose="020B0502020202020204" pitchFamily="34" charset="0"/>
              </a:endParaRPr>
            </a:p>
          </p:txBody>
        </p:sp>
      </p:grpSp>
      <p:sp>
        <p:nvSpPr>
          <p:cNvPr id="18" name="Arc 17">
            <a:extLst>
              <a:ext uri="{FF2B5EF4-FFF2-40B4-BE49-F238E27FC236}">
                <a16:creationId xmlns:a16="http://schemas.microsoft.com/office/drawing/2014/main" id="{CE720E97-AEB8-5C44-BE54-F51D22F009B7}"/>
              </a:ext>
            </a:extLst>
          </p:cNvPr>
          <p:cNvSpPr/>
          <p:nvPr/>
        </p:nvSpPr>
        <p:spPr>
          <a:xfrm>
            <a:off x="3385476" y="2251906"/>
            <a:ext cx="1186524" cy="1186524"/>
          </a:xfrm>
          <a:prstGeom prst="arc">
            <a:avLst>
              <a:gd name="adj1" fmla="val 16200000"/>
              <a:gd name="adj2" fmla="val 556364"/>
            </a:avLst>
          </a:prstGeom>
          <a:ln w="6667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Arc 18">
            <a:extLst>
              <a:ext uri="{FF2B5EF4-FFF2-40B4-BE49-F238E27FC236}">
                <a16:creationId xmlns:a16="http://schemas.microsoft.com/office/drawing/2014/main" id="{44AF942C-30ED-704E-8357-7F8349FD5C7E}"/>
              </a:ext>
            </a:extLst>
          </p:cNvPr>
          <p:cNvSpPr/>
          <p:nvPr/>
        </p:nvSpPr>
        <p:spPr>
          <a:xfrm>
            <a:off x="5114385" y="3684495"/>
            <a:ext cx="1186524" cy="1186524"/>
          </a:xfrm>
          <a:prstGeom prst="arc">
            <a:avLst>
              <a:gd name="adj1" fmla="val 16200000"/>
              <a:gd name="adj2" fmla="val 556364"/>
            </a:avLst>
          </a:prstGeom>
          <a:ln w="66675">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8926844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3C8C9-C993-4B00-B651-3720C56B00D4}"/>
              </a:ext>
            </a:extLst>
          </p:cNvPr>
          <p:cNvSpPr>
            <a:spLocks noGrp="1"/>
          </p:cNvSpPr>
          <p:nvPr>
            <p:ph type="title"/>
          </p:nvPr>
        </p:nvSpPr>
        <p:spPr/>
        <p:txBody>
          <a:bodyPr/>
          <a:lstStyle/>
          <a:p>
            <a:r>
              <a:rPr lang="en-GB" dirty="0"/>
              <a:t>Scenario 4</a:t>
            </a:r>
          </a:p>
        </p:txBody>
      </p:sp>
      <p:sp>
        <p:nvSpPr>
          <p:cNvPr id="3" name="Slide Number Placeholder 2">
            <a:extLst>
              <a:ext uri="{FF2B5EF4-FFF2-40B4-BE49-F238E27FC236}">
                <a16:creationId xmlns:a16="http://schemas.microsoft.com/office/drawing/2014/main" id="{8F5B109E-C2F7-4589-ABE6-65D054C174F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1D0ECF4E-E82A-44AD-B0E6-0B4F19401129}"/>
              </a:ext>
            </a:extLst>
          </p:cNvPr>
          <p:cNvSpPr>
            <a:spLocks noGrp="1"/>
          </p:cNvSpPr>
          <p:nvPr>
            <p:ph sz="quarter" idx="13"/>
          </p:nvPr>
        </p:nvSpPr>
        <p:spPr/>
        <p:txBody>
          <a:bodyPr/>
          <a:lstStyle/>
          <a:p>
            <a:pPr marL="0" indent="0">
              <a:buNone/>
            </a:pPr>
            <a:r>
              <a:rPr lang="en-GB" sz="2000" dirty="0"/>
              <a:t>Two IPOs from the UNAC mission are involved in a car accident. The driver of the other car is highly upset about the accident. He gets out of the car and pulls a knife while screaming and demanding the IPOs give him money for the damage to his car and for injuries that he has sustained. Fearing that the man will stab them, one IPO pulls out his sidearm and shoots the man in his leg, incapacitating him. </a:t>
            </a:r>
          </a:p>
          <a:p>
            <a:pPr marL="0" indent="0">
              <a:buNone/>
            </a:pPr>
            <a:endParaRPr lang="en-GB" sz="2000" dirty="0"/>
          </a:p>
        </p:txBody>
      </p:sp>
      <p:sp>
        <p:nvSpPr>
          <p:cNvPr id="5" name="Rectangle 4">
            <a:extLst>
              <a:ext uri="{FF2B5EF4-FFF2-40B4-BE49-F238E27FC236}">
                <a16:creationId xmlns:a16="http://schemas.microsoft.com/office/drawing/2014/main" id="{578585DA-0034-4CAE-B379-CFF44B35165E}"/>
              </a:ext>
            </a:extLst>
          </p:cNvPr>
          <p:cNvSpPr/>
          <p:nvPr/>
        </p:nvSpPr>
        <p:spPr>
          <a:xfrm>
            <a:off x="649060" y="4633409"/>
            <a:ext cx="7682593" cy="96043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US" sz="1800" b="1" dirty="0">
                <a:solidFill>
                  <a:srgbClr val="002060"/>
                </a:solidFill>
                <a:latin typeface="Century Gothic" panose="020B0502020202020204" pitchFamily="34" charset="0"/>
              </a:rPr>
              <a:t>Question 1</a:t>
            </a:r>
          </a:p>
          <a:p>
            <a:pPr marL="0" indent="0" algn="ctr">
              <a:buNone/>
            </a:pPr>
            <a:r>
              <a:rPr lang="en-US" sz="1800" i="1" dirty="0">
                <a:solidFill>
                  <a:srgbClr val="002060"/>
                </a:solidFill>
                <a:latin typeface="Century Gothic" panose="020B0502020202020204" pitchFamily="34" charset="0"/>
              </a:rPr>
              <a:t>Did the IPO act in line with UNPOL firearms procedures? If not, what would have been the proper course of action?</a:t>
            </a:r>
          </a:p>
        </p:txBody>
      </p:sp>
    </p:spTree>
    <p:extLst>
      <p:ext uri="{BB962C8B-B14F-4D97-AF65-F5344CB8AC3E}">
        <p14:creationId xmlns:p14="http://schemas.microsoft.com/office/powerpoint/2010/main" val="6748931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3C8C9-C993-4B00-B651-3720C56B00D4}"/>
              </a:ext>
            </a:extLst>
          </p:cNvPr>
          <p:cNvSpPr>
            <a:spLocks noGrp="1"/>
          </p:cNvSpPr>
          <p:nvPr>
            <p:ph type="title"/>
          </p:nvPr>
        </p:nvSpPr>
        <p:spPr/>
        <p:txBody>
          <a:bodyPr/>
          <a:lstStyle/>
          <a:p>
            <a:r>
              <a:rPr lang="en-GB" dirty="0"/>
              <a:t>Scenario 4</a:t>
            </a:r>
          </a:p>
        </p:txBody>
      </p:sp>
      <p:sp>
        <p:nvSpPr>
          <p:cNvPr id="3" name="Slide Number Placeholder 2">
            <a:extLst>
              <a:ext uri="{FF2B5EF4-FFF2-40B4-BE49-F238E27FC236}">
                <a16:creationId xmlns:a16="http://schemas.microsoft.com/office/drawing/2014/main" id="{8F5B109E-C2F7-4589-ABE6-65D054C174F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1D0ECF4E-E82A-44AD-B0E6-0B4F19401129}"/>
              </a:ext>
            </a:extLst>
          </p:cNvPr>
          <p:cNvSpPr>
            <a:spLocks noGrp="1"/>
          </p:cNvSpPr>
          <p:nvPr>
            <p:ph sz="quarter" idx="13"/>
          </p:nvPr>
        </p:nvSpPr>
        <p:spPr/>
        <p:txBody>
          <a:bodyPr/>
          <a:lstStyle/>
          <a:p>
            <a:pPr marL="0" indent="0">
              <a:buNone/>
            </a:pPr>
            <a:r>
              <a:rPr lang="en-GB" sz="2000" dirty="0"/>
              <a:t>The driver who was shot sustained a serious wound to his leg.</a:t>
            </a:r>
          </a:p>
          <a:p>
            <a:pPr marL="0" indent="0">
              <a:buNone/>
            </a:pPr>
            <a:endParaRPr lang="en-GB" sz="2000" dirty="0"/>
          </a:p>
        </p:txBody>
      </p:sp>
      <p:sp>
        <p:nvSpPr>
          <p:cNvPr id="5" name="Rectangle 4">
            <a:extLst>
              <a:ext uri="{FF2B5EF4-FFF2-40B4-BE49-F238E27FC236}">
                <a16:creationId xmlns:a16="http://schemas.microsoft.com/office/drawing/2014/main" id="{D9EDAE0C-98A2-4841-8ECD-994704694428}"/>
              </a:ext>
            </a:extLst>
          </p:cNvPr>
          <p:cNvSpPr/>
          <p:nvPr/>
        </p:nvSpPr>
        <p:spPr>
          <a:xfrm>
            <a:off x="624567" y="2788281"/>
            <a:ext cx="7682593" cy="96043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US" sz="1800" b="1" dirty="0">
                <a:solidFill>
                  <a:srgbClr val="002060"/>
                </a:solidFill>
                <a:latin typeface="Century Gothic" panose="020B0502020202020204" pitchFamily="34" charset="0"/>
              </a:rPr>
              <a:t>Question 2</a:t>
            </a:r>
          </a:p>
          <a:p>
            <a:pPr marL="0" indent="0" algn="ctr">
              <a:buNone/>
            </a:pPr>
            <a:r>
              <a:rPr lang="en-US" sz="1800" i="1" dirty="0">
                <a:solidFill>
                  <a:srgbClr val="002060"/>
                </a:solidFill>
                <a:latin typeface="Century Gothic" panose="020B0502020202020204" pitchFamily="34" charset="0"/>
              </a:rPr>
              <a:t>What are the next steps to be taken by the IPOs?</a:t>
            </a:r>
          </a:p>
        </p:txBody>
      </p:sp>
    </p:spTree>
    <p:extLst>
      <p:ext uri="{BB962C8B-B14F-4D97-AF65-F5344CB8AC3E}">
        <p14:creationId xmlns:p14="http://schemas.microsoft.com/office/powerpoint/2010/main" val="27437462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riangle 23">
            <a:extLst>
              <a:ext uri="{FF2B5EF4-FFF2-40B4-BE49-F238E27FC236}">
                <a16:creationId xmlns:a16="http://schemas.microsoft.com/office/drawing/2014/main" id="{57D84382-D53D-0B4C-8D16-009CB1B16E86}"/>
              </a:ext>
            </a:extLst>
          </p:cNvPr>
          <p:cNvSpPr/>
          <p:nvPr/>
        </p:nvSpPr>
        <p:spPr>
          <a:xfrm rot="5400000">
            <a:off x="3810449" y="3340854"/>
            <a:ext cx="1306286" cy="348343"/>
          </a:xfrm>
          <a:prstGeom prst="triangle">
            <a:avLst/>
          </a:prstGeom>
          <a:solidFill>
            <a:srgbClr val="8D9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riangle 24">
            <a:extLst>
              <a:ext uri="{FF2B5EF4-FFF2-40B4-BE49-F238E27FC236}">
                <a16:creationId xmlns:a16="http://schemas.microsoft.com/office/drawing/2014/main" id="{3CA5F2A8-1687-0D4C-9A46-FBD978FC84A4}"/>
              </a:ext>
            </a:extLst>
          </p:cNvPr>
          <p:cNvSpPr/>
          <p:nvPr/>
        </p:nvSpPr>
        <p:spPr>
          <a:xfrm rot="5400000">
            <a:off x="6023211" y="3340855"/>
            <a:ext cx="1306286" cy="348343"/>
          </a:xfrm>
          <a:prstGeom prst="triangle">
            <a:avLst/>
          </a:prstGeom>
          <a:solidFill>
            <a:srgbClr val="8D9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511375A4-4B40-F04F-8216-FE15BE8F127B}"/>
              </a:ext>
            </a:extLst>
          </p:cNvPr>
          <p:cNvSpPr/>
          <p:nvPr/>
        </p:nvSpPr>
        <p:spPr>
          <a:xfrm rot="5400000">
            <a:off x="1599520" y="3340853"/>
            <a:ext cx="1306286" cy="348343"/>
          </a:xfrm>
          <a:prstGeom prst="triangle">
            <a:avLst/>
          </a:prstGeom>
          <a:solidFill>
            <a:srgbClr val="8D9C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solidFill>
            <a:srgbClr val="FFFFFF">
              <a:alpha val="10000"/>
            </a:srgbClr>
          </a:solidFill>
          <a:ln w="25400" cap="sq">
            <a:solidFill>
              <a:schemeClr val="bg1"/>
            </a:solidFill>
            <a:miter lim="800000"/>
          </a:ln>
        </p:spPr>
        <p:txBody>
          <a:bodyPr>
            <a:normAutofit/>
          </a:bodyPr>
          <a:lstStyle/>
          <a:p>
            <a:pPr algn="l">
              <a:spcAft>
                <a:spcPts val="600"/>
              </a:spcAft>
              <a:defRPr/>
            </a:pPr>
            <a:r>
              <a:rPr lang="en-GB" sz="3200" b="1" dirty="0">
                <a:solidFill>
                  <a:srgbClr val="002060"/>
                </a:solidFill>
                <a:latin typeface="Century Gothic"/>
              </a:rPr>
              <a:t>Procedure After Use of Force</a:t>
            </a:r>
            <a:r>
              <a:rPr lang="en-GB" dirty="0"/>
              <a:t> </a:t>
            </a:r>
            <a:r>
              <a:rPr lang="en-GB" sz="2800" b="0" dirty="0"/>
              <a:t>(</a:t>
            </a:r>
            <a:r>
              <a:rPr lang="en-GB" sz="2800" b="0" dirty="0">
                <a:solidFill>
                  <a:srgbClr val="002060"/>
                </a:solidFill>
                <a:latin typeface="Century Gothic"/>
              </a:rPr>
              <a:t>Especially Firearms Use)</a:t>
            </a:r>
            <a:endParaRPr lang="en-GB" sz="3200" b="0" dirty="0">
              <a:solidFill>
                <a:srgbClr val="002060"/>
              </a:solidFill>
              <a:latin typeface="Century Gothic"/>
            </a:endParaRPr>
          </a:p>
        </p:txBody>
      </p:sp>
      <p:sp>
        <p:nvSpPr>
          <p:cNvPr id="2" name="Slide Number Placeholder 1"/>
          <p:cNvSpPr>
            <a:spLocks noGrp="1"/>
          </p:cNvSpPr>
          <p:nvPr>
            <p:ph type="sldNum" sz="quarter" idx="12"/>
          </p:nvPr>
        </p:nvSpPr>
        <p:spPr/>
        <p:txBody>
          <a:bodyPr/>
          <a:lstStyle/>
          <a:p>
            <a:fld id="{4FC16BF6-D9ED-4532-A844-18513E246117}" type="slidenum">
              <a:rPr lang="en-GB" smtClean="0"/>
              <a:t>28</a:t>
            </a:fld>
            <a:endParaRPr lang="en-GB"/>
          </a:p>
        </p:txBody>
      </p:sp>
      <p:grpSp>
        <p:nvGrpSpPr>
          <p:cNvPr id="13" name="Group 12"/>
          <p:cNvGrpSpPr/>
          <p:nvPr/>
        </p:nvGrpSpPr>
        <p:grpSpPr>
          <a:xfrm>
            <a:off x="6948484" y="2632213"/>
            <a:ext cx="1879834" cy="1765616"/>
            <a:chOff x="0" y="2202015"/>
            <a:chExt cx="7792522" cy="1153620"/>
          </a:xfrm>
        </p:grpSpPr>
        <p:sp>
          <p:nvSpPr>
            <p:cNvPr id="14" name="Rounded Rectangle 13"/>
            <p:cNvSpPr/>
            <p:nvPr/>
          </p:nvSpPr>
          <p:spPr>
            <a:xfrm>
              <a:off x="0" y="2202015"/>
              <a:ext cx="7792522" cy="115362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Rounded Rectangle 4"/>
            <p:cNvSpPr txBox="1"/>
            <p:nvPr/>
          </p:nvSpPr>
          <p:spPr>
            <a:xfrm>
              <a:off x="56315" y="2258330"/>
              <a:ext cx="7679892" cy="10409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algn="ctr" defTabSz="1244600">
                <a:lnSpc>
                  <a:spcPct val="90000"/>
                </a:lnSpc>
                <a:spcBef>
                  <a:spcPct val="0"/>
                </a:spcBef>
                <a:spcAft>
                  <a:spcPct val="35000"/>
                </a:spcAft>
              </a:pPr>
              <a:r>
                <a:rPr lang="en-US" dirty="0">
                  <a:latin typeface="Century Gothic" panose="020B0502020202020204" pitchFamily="34" charset="0"/>
                </a:rPr>
                <a:t>Promptly initiate investigation</a:t>
              </a:r>
              <a:endParaRPr lang="en-CA" sz="1050" kern="1200" dirty="0">
                <a:latin typeface="Century Gothic" panose="020B0502020202020204" pitchFamily="34" charset="0"/>
              </a:endParaRPr>
            </a:p>
          </p:txBody>
        </p:sp>
      </p:grpSp>
      <p:grpSp>
        <p:nvGrpSpPr>
          <p:cNvPr id="12" name="Group 11">
            <a:extLst>
              <a:ext uri="{FF2B5EF4-FFF2-40B4-BE49-F238E27FC236}">
                <a16:creationId xmlns:a16="http://schemas.microsoft.com/office/drawing/2014/main" id="{E7701138-A8E8-C947-9A7B-0AFE58CE8489}"/>
              </a:ext>
            </a:extLst>
          </p:cNvPr>
          <p:cNvGrpSpPr/>
          <p:nvPr/>
        </p:nvGrpSpPr>
        <p:grpSpPr>
          <a:xfrm>
            <a:off x="315682" y="2614434"/>
            <a:ext cx="1895252" cy="1805011"/>
            <a:chOff x="0" y="0"/>
            <a:chExt cx="8037512" cy="1179360"/>
          </a:xfrm>
        </p:grpSpPr>
        <p:sp>
          <p:nvSpPr>
            <p:cNvPr id="22" name="Rounded Rectangle 21">
              <a:extLst>
                <a:ext uri="{FF2B5EF4-FFF2-40B4-BE49-F238E27FC236}">
                  <a16:creationId xmlns:a16="http://schemas.microsoft.com/office/drawing/2014/main" id="{459BE56E-073C-D944-A6DE-4331671563C1}"/>
                </a:ext>
              </a:extLst>
            </p:cNvPr>
            <p:cNvSpPr/>
            <p:nvPr/>
          </p:nvSpPr>
          <p:spPr>
            <a:xfrm>
              <a:off x="0" y="0"/>
              <a:ext cx="8037512" cy="11793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ounded Rectangle 4">
              <a:extLst>
                <a:ext uri="{FF2B5EF4-FFF2-40B4-BE49-F238E27FC236}">
                  <a16:creationId xmlns:a16="http://schemas.microsoft.com/office/drawing/2014/main" id="{392BED77-F32E-534D-8166-46C3BF654FEB}"/>
                </a:ext>
              </a:extLst>
            </p:cNvPr>
            <p:cNvSpPr txBox="1"/>
            <p:nvPr/>
          </p:nvSpPr>
          <p:spPr>
            <a:xfrm>
              <a:off x="57572" y="57572"/>
              <a:ext cx="7922368" cy="10642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kern="1200" dirty="0">
                  <a:latin typeface="Century Gothic" panose="020B0502020202020204" pitchFamily="34" charset="0"/>
                </a:rPr>
                <a:t>Provide </a:t>
              </a:r>
              <a:br>
                <a:rPr lang="en-US" kern="1200" dirty="0">
                  <a:latin typeface="Century Gothic" panose="020B0502020202020204" pitchFamily="34" charset="0"/>
                </a:rPr>
              </a:br>
              <a:r>
                <a:rPr lang="en-US" kern="1200" dirty="0">
                  <a:latin typeface="Century Gothic" panose="020B0502020202020204" pitchFamily="34" charset="0"/>
                </a:rPr>
                <a:t>medical aid </a:t>
              </a:r>
              <a:br>
                <a:rPr lang="en-US" kern="1200" dirty="0">
                  <a:latin typeface="Century Gothic" panose="020B0502020202020204" pitchFamily="34" charset="0"/>
                </a:rPr>
              </a:br>
              <a:r>
                <a:rPr lang="en-US" kern="1200" dirty="0">
                  <a:latin typeface="Century Gothic" panose="020B0502020202020204" pitchFamily="34" charset="0"/>
                </a:rPr>
                <a:t>to all injured </a:t>
              </a:r>
              <a:br>
                <a:rPr lang="en-US" kern="1200" dirty="0">
                  <a:latin typeface="Century Gothic" panose="020B0502020202020204" pitchFamily="34" charset="0"/>
                </a:rPr>
              </a:br>
              <a:r>
                <a:rPr lang="en-US" kern="1200" dirty="0">
                  <a:latin typeface="Century Gothic" panose="020B0502020202020204" pitchFamily="34" charset="0"/>
                </a:rPr>
                <a:t>persons</a:t>
              </a:r>
              <a:endParaRPr lang="en-CA" kern="1200" dirty="0">
                <a:latin typeface="Century Gothic" panose="020B0502020202020204" pitchFamily="34" charset="0"/>
              </a:endParaRPr>
            </a:p>
          </p:txBody>
        </p:sp>
      </p:grpSp>
      <p:grpSp>
        <p:nvGrpSpPr>
          <p:cNvPr id="16" name="Group 15">
            <a:extLst>
              <a:ext uri="{FF2B5EF4-FFF2-40B4-BE49-F238E27FC236}">
                <a16:creationId xmlns:a16="http://schemas.microsoft.com/office/drawing/2014/main" id="{8189A294-B1C4-6848-8D45-E224240182AC}"/>
              </a:ext>
            </a:extLst>
          </p:cNvPr>
          <p:cNvGrpSpPr/>
          <p:nvPr/>
        </p:nvGrpSpPr>
        <p:grpSpPr>
          <a:xfrm>
            <a:off x="2526616" y="2614434"/>
            <a:ext cx="1895252" cy="1805011"/>
            <a:chOff x="0" y="1178166"/>
            <a:chExt cx="8037512" cy="1179360"/>
          </a:xfrm>
        </p:grpSpPr>
        <p:sp>
          <p:nvSpPr>
            <p:cNvPr id="20" name="Rounded Rectangle 19">
              <a:extLst>
                <a:ext uri="{FF2B5EF4-FFF2-40B4-BE49-F238E27FC236}">
                  <a16:creationId xmlns:a16="http://schemas.microsoft.com/office/drawing/2014/main" id="{C372C620-3EEF-D349-8C4C-F6A4A1679B91}"/>
                </a:ext>
              </a:extLst>
            </p:cNvPr>
            <p:cNvSpPr/>
            <p:nvPr/>
          </p:nvSpPr>
          <p:spPr>
            <a:xfrm>
              <a:off x="0" y="1178166"/>
              <a:ext cx="8037512" cy="11793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Rounded Rectangle 6">
              <a:extLst>
                <a:ext uri="{FF2B5EF4-FFF2-40B4-BE49-F238E27FC236}">
                  <a16:creationId xmlns:a16="http://schemas.microsoft.com/office/drawing/2014/main" id="{3AB35B1B-4B5A-4340-9519-AC23D709A2DB}"/>
                </a:ext>
              </a:extLst>
            </p:cNvPr>
            <p:cNvSpPr txBox="1"/>
            <p:nvPr/>
          </p:nvSpPr>
          <p:spPr>
            <a:xfrm>
              <a:off x="57572" y="1235738"/>
              <a:ext cx="7922368" cy="10642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kern="1200" dirty="0">
                  <a:latin typeface="Century Gothic" panose="020B0502020202020204" pitchFamily="34" charset="0"/>
                </a:rPr>
                <a:t>Notify relatives or friends of </a:t>
              </a:r>
              <a:br>
                <a:rPr lang="en-US" kern="1200" dirty="0">
                  <a:latin typeface="Century Gothic" panose="020B0502020202020204" pitchFamily="34" charset="0"/>
                </a:rPr>
              </a:br>
              <a:r>
                <a:rPr lang="en-US" kern="1200" dirty="0">
                  <a:latin typeface="Century Gothic" panose="020B0502020202020204" pitchFamily="34" charset="0"/>
                </a:rPr>
                <a:t>those affected</a:t>
              </a:r>
              <a:endParaRPr lang="en-CA" kern="1200" dirty="0">
                <a:latin typeface="Century Gothic" panose="020B0502020202020204" pitchFamily="34" charset="0"/>
              </a:endParaRPr>
            </a:p>
          </p:txBody>
        </p:sp>
      </p:grpSp>
      <p:grpSp>
        <p:nvGrpSpPr>
          <p:cNvPr id="17" name="Group 16">
            <a:extLst>
              <a:ext uri="{FF2B5EF4-FFF2-40B4-BE49-F238E27FC236}">
                <a16:creationId xmlns:a16="http://schemas.microsoft.com/office/drawing/2014/main" id="{2F46495B-E203-A14A-A100-9A7CC5AB97A1}"/>
              </a:ext>
            </a:extLst>
          </p:cNvPr>
          <p:cNvGrpSpPr/>
          <p:nvPr/>
        </p:nvGrpSpPr>
        <p:grpSpPr>
          <a:xfrm>
            <a:off x="4737550" y="2614434"/>
            <a:ext cx="1895252" cy="1805011"/>
            <a:chOff x="0" y="2271487"/>
            <a:chExt cx="8037512" cy="1179360"/>
          </a:xfrm>
        </p:grpSpPr>
        <p:sp>
          <p:nvSpPr>
            <p:cNvPr id="18" name="Rounded Rectangle 17">
              <a:extLst>
                <a:ext uri="{FF2B5EF4-FFF2-40B4-BE49-F238E27FC236}">
                  <a16:creationId xmlns:a16="http://schemas.microsoft.com/office/drawing/2014/main" id="{DEA7107B-B5E4-D142-9309-F219120E6ABE}"/>
                </a:ext>
              </a:extLst>
            </p:cNvPr>
            <p:cNvSpPr/>
            <p:nvPr/>
          </p:nvSpPr>
          <p:spPr>
            <a:xfrm>
              <a:off x="0" y="2271487"/>
              <a:ext cx="8037512" cy="11793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Rounded Rectangle 8">
              <a:extLst>
                <a:ext uri="{FF2B5EF4-FFF2-40B4-BE49-F238E27FC236}">
                  <a16:creationId xmlns:a16="http://schemas.microsoft.com/office/drawing/2014/main" id="{0D058FA6-1091-4745-8276-7CC4BC970FEC}"/>
                </a:ext>
              </a:extLst>
            </p:cNvPr>
            <p:cNvSpPr txBox="1"/>
            <p:nvPr/>
          </p:nvSpPr>
          <p:spPr>
            <a:xfrm>
              <a:off x="57572" y="2329059"/>
              <a:ext cx="7922368" cy="10642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kern="1200" dirty="0">
                  <a:latin typeface="Century Gothic" panose="020B0502020202020204" pitchFamily="34" charset="0"/>
                </a:rPr>
                <a:t>Provide full and detailed report of the incident</a:t>
              </a:r>
              <a:endParaRPr lang="en-CA" sz="1050" kern="1200" dirty="0">
                <a:latin typeface="Century Gothic" panose="020B0502020202020204" pitchFamily="34" charset="0"/>
              </a:endParaRPr>
            </a:p>
          </p:txBody>
        </p:sp>
      </p:grpSp>
    </p:spTree>
    <p:extLst>
      <p:ext uri="{BB962C8B-B14F-4D97-AF65-F5344CB8AC3E}">
        <p14:creationId xmlns:p14="http://schemas.microsoft.com/office/powerpoint/2010/main" val="30083170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971600" y="644178"/>
            <a:ext cx="7772400" cy="64807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defTabSz="914400">
              <a:lnSpc>
                <a:spcPct val="90000"/>
              </a:lnSpc>
              <a:spcBef>
                <a:spcPct val="0"/>
              </a:spcBef>
            </a:pPr>
            <a:endParaRPr lang="en-US" altLang="en-US" sz="3200" b="1" dirty="0">
              <a:solidFill>
                <a:srgbClr val="002060"/>
              </a:solidFill>
              <a:latin typeface="Century Gothic" panose="020B0502020202020204" pitchFamily="34" charset="0"/>
              <a:ea typeface="+mj-ea"/>
              <a:cs typeface="+mj-cs"/>
            </a:endParaRPr>
          </a:p>
          <a:p>
            <a:endParaRPr lang="en-US" altLang="en-US" dirty="0">
              <a:latin typeface="+mj-lt"/>
              <a:cs typeface="Times New Roman" panose="02020603050405020304" pitchFamily="18" charset="0"/>
            </a:endParaRPr>
          </a:p>
          <a:p>
            <a:endParaRPr lang="en-US" altLang="en-US" dirty="0">
              <a:latin typeface="+mj-lt"/>
              <a:cs typeface="Times New Roman" panose="02020603050405020304" pitchFamily="18" charset="0"/>
            </a:endParaRPr>
          </a:p>
          <a:p>
            <a:pPr marL="285750" indent="-285750" algn="just">
              <a:buFont typeface="Wingdings" pitchFamily="2" charset="2"/>
              <a:buChar char="Ø"/>
            </a:pPr>
            <a:endParaRPr lang="en-US" altLang="en-US" sz="2000" dirty="0">
              <a:latin typeface="+mj-lt"/>
              <a:cs typeface="Arial" panose="020B0604020202020204" pitchFamily="34" charset="0"/>
            </a:endParaRPr>
          </a:p>
          <a:p>
            <a:pPr algn="just"/>
            <a:endParaRPr lang="en-US" altLang="en-US" sz="2000" dirty="0">
              <a:latin typeface="+mj-lt"/>
              <a:cs typeface="Times New Roman" panose="02020603050405020304" pitchFamily="18" charset="0"/>
            </a:endParaRPr>
          </a:p>
          <a:p>
            <a:pPr marL="342900" indent="-342900">
              <a:buFont typeface="Wingdings" panose="05000000000000000000" pitchFamily="2" charset="2"/>
              <a:buChar char="q"/>
            </a:pPr>
            <a:endParaRPr lang="en-US" altLang="en-US" sz="2000" i="1" dirty="0">
              <a:solidFill>
                <a:srgbClr val="00201F"/>
              </a:solidFill>
              <a:latin typeface="+mj-lt"/>
            </a:endParaRPr>
          </a:p>
          <a:p>
            <a:pPr marL="285750" indent="-285750">
              <a:buFont typeface="Arial" panose="020B0604020202020204" pitchFamily="34" charset="0"/>
              <a:buChar char="•"/>
            </a:pPr>
            <a:endParaRPr lang="en-US" altLang="en-US" sz="2000" i="1" dirty="0">
              <a:solidFill>
                <a:srgbClr val="00201F"/>
              </a:solidFill>
              <a:latin typeface="+mj-lt"/>
            </a:endParaRPr>
          </a:p>
          <a:p>
            <a:endParaRPr lang="en-US" altLang="en-US" sz="2000" i="1" dirty="0">
              <a:solidFill>
                <a:srgbClr val="00201F"/>
              </a:solidFill>
              <a:latin typeface="+mj-lt"/>
            </a:endParaRPr>
          </a:p>
          <a:p>
            <a:endParaRPr lang="en-US" altLang="en-US" sz="2000" i="1" dirty="0">
              <a:solidFill>
                <a:srgbClr val="00201F"/>
              </a:solidFill>
              <a:latin typeface="+mj-lt"/>
            </a:endParaRPr>
          </a:p>
          <a:p>
            <a:pPr marL="285750" indent="-285750">
              <a:buFont typeface="Arial" panose="020B0604020202020204" pitchFamily="34" charset="0"/>
              <a:buChar char="•"/>
            </a:pPr>
            <a:endParaRPr lang="en-US" altLang="en-US" i="1" dirty="0">
              <a:latin typeface="+mj-lt"/>
              <a:cs typeface="Times New Roman" panose="02020603050405020304" pitchFamily="18" charset="0"/>
            </a:endParaRPr>
          </a:p>
          <a:p>
            <a:endParaRPr lang="en-US" altLang="en-US" sz="2000" b="1" i="1" dirty="0">
              <a:solidFill>
                <a:srgbClr val="00201F"/>
              </a:solidFill>
              <a:latin typeface="+mj-lt"/>
            </a:endParaRPr>
          </a:p>
        </p:txBody>
      </p:sp>
      <p:sp>
        <p:nvSpPr>
          <p:cNvPr id="7" name="Slide Number Placeholder 4">
            <a:extLst>
              <a:ext uri="{FF2B5EF4-FFF2-40B4-BE49-F238E27FC236}">
                <a16:creationId xmlns:a16="http://schemas.microsoft.com/office/drawing/2014/main" id="{98D71AAC-29CD-0648-9278-72FB13F4AC76}"/>
              </a:ext>
            </a:extLst>
          </p:cNvPr>
          <p:cNvSpPr txBox="1">
            <a:spLocks/>
          </p:cNvSpPr>
          <p:nvPr/>
        </p:nvSpPr>
        <p:spPr>
          <a:xfrm>
            <a:off x="7859806" y="6356351"/>
            <a:ext cx="65554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7801D69-61EF-40E3-904E-777AA434B5C4}" type="slidenum">
              <a:rPr lang="en-US" smtClean="0"/>
              <a:pPr/>
              <a:t>2</a:t>
            </a:fld>
            <a:endParaRPr lang="en-US" dirty="0"/>
          </a:p>
        </p:txBody>
      </p:sp>
      <p:sp>
        <p:nvSpPr>
          <p:cNvPr id="9" name="Title 8">
            <a:extLst>
              <a:ext uri="{FF2B5EF4-FFF2-40B4-BE49-F238E27FC236}">
                <a16:creationId xmlns:a16="http://schemas.microsoft.com/office/drawing/2014/main" id="{DCA8F8FC-5184-43C6-9473-0D03F6F30EBD}"/>
              </a:ext>
            </a:extLst>
          </p:cNvPr>
          <p:cNvSpPr>
            <a:spLocks noGrp="1"/>
          </p:cNvSpPr>
          <p:nvPr>
            <p:ph type="title"/>
          </p:nvPr>
        </p:nvSpPr>
        <p:spPr/>
        <p:txBody>
          <a:bodyPr/>
          <a:lstStyle/>
          <a:p>
            <a:r>
              <a:rPr lang="en-US" altLang="en-US" dirty="0"/>
              <a:t>Relevance</a:t>
            </a:r>
            <a:endParaRPr lang="en-US" dirty="0"/>
          </a:p>
        </p:txBody>
      </p:sp>
      <p:sp>
        <p:nvSpPr>
          <p:cNvPr id="12" name="Content Placeholder 11">
            <a:extLst>
              <a:ext uri="{FF2B5EF4-FFF2-40B4-BE49-F238E27FC236}">
                <a16:creationId xmlns:a16="http://schemas.microsoft.com/office/drawing/2014/main" id="{521EDD33-B412-4CE1-8A3D-4E4BD7E83BAA}"/>
              </a:ext>
            </a:extLst>
          </p:cNvPr>
          <p:cNvSpPr>
            <a:spLocks noGrp="1"/>
          </p:cNvSpPr>
          <p:nvPr>
            <p:ph idx="1"/>
          </p:nvPr>
        </p:nvSpPr>
        <p:spPr/>
        <p:txBody>
          <a:bodyPr/>
          <a:lstStyle/>
          <a:p>
            <a:pPr algn="l"/>
            <a:r>
              <a:rPr lang="en-US" b="1" dirty="0">
                <a:latin typeface="Century Gothic"/>
              </a:rPr>
              <a:t>As UNPOL, you must: </a:t>
            </a:r>
          </a:p>
          <a:p>
            <a:pPr marL="342900" indent="-342900" algn="l">
              <a:buFont typeface="Wingdings" panose="05000000000000000000" pitchFamily="2" charset="2"/>
              <a:buChar char="§"/>
            </a:pPr>
            <a:r>
              <a:rPr lang="en-US" dirty="0">
                <a:latin typeface="Century Gothic"/>
              </a:rPr>
              <a:t>Have a clear understanding of human rights standards related to the use </a:t>
            </a:r>
            <a:r>
              <a:rPr lang="en-US">
                <a:latin typeface="Century Gothic"/>
              </a:rPr>
              <a:t>of force </a:t>
            </a:r>
            <a:r>
              <a:rPr lang="en-US" dirty="0">
                <a:latin typeface="Century Gothic"/>
              </a:rPr>
              <a:t>that: </a:t>
            </a:r>
          </a:p>
          <a:p>
            <a:pPr marL="1085850" lvl="1" indent="-342900" algn="l">
              <a:buFont typeface="Wingdings" panose="05000000000000000000" pitchFamily="2" charset="2"/>
              <a:buChar char="§"/>
            </a:pPr>
            <a:r>
              <a:rPr lang="en-US" sz="2400" dirty="0">
                <a:solidFill>
                  <a:srgbClr val="8D9C36"/>
                </a:solidFill>
                <a:latin typeface="Century Gothic"/>
              </a:rPr>
              <a:t>must be followed by UNPOL in its own operations, and </a:t>
            </a:r>
          </a:p>
          <a:p>
            <a:pPr marL="1085850" lvl="1" indent="-342900" algn="l">
              <a:buFont typeface="Wingdings" panose="05000000000000000000" pitchFamily="2" charset="2"/>
              <a:buChar char="§"/>
            </a:pPr>
            <a:r>
              <a:rPr lang="en-US" sz="2400" dirty="0">
                <a:solidFill>
                  <a:srgbClr val="8D9C36"/>
                </a:solidFill>
                <a:latin typeface="Century Gothic"/>
              </a:rPr>
              <a:t>guide UNPOL's monitoring, mentoring and advising for the host-State police</a:t>
            </a:r>
          </a:p>
          <a:p>
            <a:pPr marL="342900" indent="-342900" algn="l">
              <a:buFont typeface="Wingdings" panose="05000000000000000000" pitchFamily="2" charset="2"/>
              <a:buChar char="§"/>
            </a:pPr>
            <a:r>
              <a:rPr lang="en-US" dirty="0">
                <a:solidFill>
                  <a:srgbClr val="8D9C36"/>
                </a:solidFill>
                <a:latin typeface="Century Gothic"/>
              </a:rPr>
              <a:t>Take actions to prevent abuses</a:t>
            </a:r>
          </a:p>
          <a:p>
            <a:pPr marL="342900" indent="-342900" algn="l">
              <a:buFont typeface="Wingdings" panose="05000000000000000000" pitchFamily="2" charset="2"/>
              <a:buChar char="§"/>
            </a:pPr>
            <a:r>
              <a:rPr lang="en-US" dirty="0">
                <a:latin typeface="Century Gothic"/>
              </a:rPr>
              <a:t>F</a:t>
            </a:r>
            <a:r>
              <a:rPr lang="en-US" dirty="0">
                <a:solidFill>
                  <a:srgbClr val="8D9C36"/>
                </a:solidFill>
                <a:latin typeface="Century Gothic"/>
              </a:rPr>
              <a:t>ollow procedures after force is used</a:t>
            </a:r>
          </a:p>
          <a:p>
            <a:endParaRPr lang="en-US" dirty="0"/>
          </a:p>
        </p:txBody>
      </p:sp>
    </p:spTree>
    <p:extLst>
      <p:ext uri="{BB962C8B-B14F-4D97-AF65-F5344CB8AC3E}">
        <p14:creationId xmlns:p14="http://schemas.microsoft.com/office/powerpoint/2010/main" val="369383717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r>
              <a:rPr lang="en-GB" altLang="en-US" sz="2900" b="1" dirty="0">
                <a:solidFill>
                  <a:srgbClr val="002060"/>
                </a:solidFill>
                <a:latin typeface="Century Gothic"/>
              </a:rPr>
              <a:t>UN Police </a:t>
            </a:r>
            <a:r>
              <a:rPr lang="en-GB" altLang="en-US" sz="2900" dirty="0"/>
              <a:t>R</a:t>
            </a:r>
            <a:r>
              <a:rPr lang="en-GB" altLang="en-US" sz="2900" b="1" dirty="0">
                <a:solidFill>
                  <a:srgbClr val="002060"/>
                </a:solidFill>
                <a:latin typeface="Century Gothic"/>
              </a:rPr>
              <a:t>esponsibilities</a:t>
            </a:r>
            <a:br>
              <a:rPr lang="en-GB" altLang="en-US" sz="2900" b="1" dirty="0">
                <a:solidFill>
                  <a:srgbClr val="002060"/>
                </a:solidFill>
                <a:latin typeface="Century Gothic"/>
              </a:rPr>
            </a:br>
            <a:r>
              <a:rPr lang="en-GB" altLang="en-US" sz="2800" b="0" dirty="0">
                <a:solidFill>
                  <a:srgbClr val="002060"/>
                </a:solidFill>
                <a:latin typeface="Century Gothic"/>
              </a:rPr>
              <a:t>Host-State </a:t>
            </a:r>
            <a:r>
              <a:rPr lang="en-GB" altLang="en-US" sz="2800" b="0" dirty="0"/>
              <a:t>P</a:t>
            </a:r>
            <a:r>
              <a:rPr lang="en-GB" altLang="en-US" sz="2800" b="0" dirty="0">
                <a:solidFill>
                  <a:srgbClr val="002060"/>
                </a:solidFill>
                <a:latin typeface="Century Gothic"/>
              </a:rPr>
              <a:t>olice Use Excessive </a:t>
            </a:r>
            <a:r>
              <a:rPr lang="en-GB" altLang="en-US" sz="2800" b="0" dirty="0"/>
              <a:t>F</a:t>
            </a:r>
            <a:r>
              <a:rPr lang="en-GB" altLang="en-US" sz="2800" b="0" dirty="0">
                <a:solidFill>
                  <a:srgbClr val="002060"/>
                </a:solidFill>
                <a:latin typeface="Century Gothic"/>
              </a:rPr>
              <a:t>orce </a:t>
            </a:r>
            <a:endParaRPr lang="en-GB" altLang="en-US" sz="2900" b="0" dirty="0">
              <a:solidFill>
                <a:srgbClr val="002060"/>
              </a:solidFill>
              <a:latin typeface="Century Gothic"/>
            </a:endParaRPr>
          </a:p>
        </p:txBody>
      </p:sp>
      <p:sp>
        <p:nvSpPr>
          <p:cNvPr id="2" name="Slide Number Placeholder 1"/>
          <p:cNvSpPr>
            <a:spLocks noGrp="1"/>
          </p:cNvSpPr>
          <p:nvPr>
            <p:ph type="sldNum" sz="quarter" idx="12"/>
          </p:nvPr>
        </p:nvSpPr>
        <p:spPr/>
        <p:txBody>
          <a:bodyPr/>
          <a:lstStyle/>
          <a:p>
            <a:fld id="{4FC16BF6-D9ED-4532-A844-18513E246117}" type="slidenum">
              <a:rPr lang="en-GB" smtClean="0"/>
              <a:t>29</a:t>
            </a:fld>
            <a:endParaRPr lang="en-GB"/>
          </a:p>
        </p:txBody>
      </p:sp>
      <p:sp>
        <p:nvSpPr>
          <p:cNvPr id="32771" name="Rectangle 3"/>
          <p:cNvSpPr>
            <a:spLocks noGrp="1" noChangeArrowheads="1"/>
          </p:cNvSpPr>
          <p:nvPr>
            <p:ph sz="quarter" idx="13"/>
          </p:nvPr>
        </p:nvSpPr>
        <p:spPr/>
        <p:txBody>
          <a:bodyPr>
            <a:normAutofit fontScale="92500" lnSpcReduction="20000"/>
          </a:bodyPr>
          <a:lstStyle/>
          <a:p>
            <a:pPr marL="0" indent="0">
              <a:spcAft>
                <a:spcPts val="1200"/>
              </a:spcAft>
              <a:buNone/>
            </a:pPr>
            <a:r>
              <a:rPr lang="en-GB" altLang="en-US" sz="2200" b="1" dirty="0">
                <a:solidFill>
                  <a:srgbClr val="5B92E5"/>
                </a:solidFill>
              </a:rPr>
              <a:t>If UNPOL witnesses, discovers, or in any other way is made aware of host-State police’s excessive use of force or another human rights violation, UNPOL shall:</a:t>
            </a:r>
          </a:p>
          <a:p>
            <a:pPr>
              <a:spcAft>
                <a:spcPts val="1200"/>
              </a:spcAft>
            </a:pPr>
            <a:r>
              <a:rPr lang="en-GB" altLang="en-US" sz="1800" dirty="0">
                <a:latin typeface="Century Gothic" panose="020B0502020202020204" pitchFamily="34" charset="0"/>
              </a:rPr>
              <a:t>Put </a:t>
            </a:r>
            <a:r>
              <a:rPr lang="en-GB" altLang="en-US" sz="1800" dirty="0"/>
              <a:t>an</a:t>
            </a:r>
            <a:r>
              <a:rPr lang="en-GB" altLang="en-US" sz="1800" dirty="0">
                <a:latin typeface="Century Gothic" panose="020B0502020202020204" pitchFamily="34" charset="0"/>
              </a:rPr>
              <a:t> end to the violation and/or prevent further violations in line with the mandate and capacity;</a:t>
            </a:r>
          </a:p>
          <a:p>
            <a:pPr>
              <a:spcAft>
                <a:spcPts val="1200"/>
              </a:spcAft>
            </a:pPr>
            <a:r>
              <a:rPr lang="en-GB" altLang="en-US" sz="1800" dirty="0">
                <a:latin typeface="Century Gothic" panose="020B0502020202020204" pitchFamily="34" charset="0"/>
              </a:rPr>
              <a:t>Provide assistance to the victim(s) as necessary;</a:t>
            </a:r>
          </a:p>
          <a:p>
            <a:pPr>
              <a:spcAft>
                <a:spcPts val="1200"/>
              </a:spcAft>
            </a:pPr>
            <a:r>
              <a:rPr lang="en-GB" altLang="en-US" sz="1800" dirty="0">
                <a:latin typeface="Century Gothic" panose="020B0502020202020204" pitchFamily="34" charset="0"/>
              </a:rPr>
              <a:t>Mentor and advise host authorities accordingly;</a:t>
            </a:r>
          </a:p>
          <a:p>
            <a:pPr>
              <a:spcAft>
                <a:spcPts val="1200"/>
              </a:spcAft>
            </a:pPr>
            <a:r>
              <a:rPr lang="en-GB" altLang="en-US" sz="1800" dirty="0">
                <a:latin typeface="Century Gothic" panose="020B0502020202020204" pitchFamily="34" charset="0"/>
              </a:rPr>
              <a:t>Record relevant information and </a:t>
            </a:r>
            <a:r>
              <a:rPr lang="en-GB" altLang="en-US" sz="1800">
                <a:latin typeface="Century Gothic" panose="020B0502020202020204" pitchFamily="34" charset="0"/>
              </a:rPr>
              <a:t>violation </a:t>
            </a:r>
            <a:r>
              <a:rPr lang="en-GB" altLang="en-US" sz="1800"/>
              <a:t>for</a:t>
            </a:r>
            <a:r>
              <a:rPr lang="en-GB" altLang="en-US" sz="1800">
                <a:latin typeface="Century Gothic" panose="020B0502020202020204" pitchFamily="34" charset="0"/>
              </a:rPr>
              <a:t> </a:t>
            </a:r>
            <a:r>
              <a:rPr lang="en-GB" altLang="en-US" sz="1800" dirty="0">
                <a:latin typeface="Century Gothic" panose="020B0502020202020204" pitchFamily="34" charset="0"/>
              </a:rPr>
              <a:t>immediate supervisor;</a:t>
            </a:r>
          </a:p>
          <a:p>
            <a:pPr>
              <a:spcAft>
                <a:spcPts val="1200"/>
              </a:spcAft>
            </a:pPr>
            <a:r>
              <a:rPr lang="en-GB" altLang="en-US" sz="1800" dirty="0">
                <a:latin typeface="Century Gothic" panose="020B0502020202020204" pitchFamily="34" charset="0"/>
              </a:rPr>
              <a:t>Report the violation to human rights component of the mission and consult on further necessary action; and</a:t>
            </a:r>
          </a:p>
          <a:p>
            <a:pPr>
              <a:spcAft>
                <a:spcPts val="1200"/>
              </a:spcAft>
            </a:pPr>
            <a:r>
              <a:rPr lang="en-GB" altLang="en-US" sz="1800" dirty="0">
                <a:latin typeface="Century Gothic" panose="020B0502020202020204" pitchFamily="34" charset="0"/>
              </a:rPr>
              <a:t>Keep information on victims &amp; witnesses confidential.</a:t>
            </a:r>
            <a:endParaRPr lang="en-GB" altLang="en-US" sz="2000" b="1" i="1" dirty="0">
              <a:solidFill>
                <a:schemeClr val="accent2"/>
              </a:solidFill>
              <a:latin typeface="Century Gothic" panose="020B0502020202020204" pitchFamily="34" charset="0"/>
            </a:endParaRPr>
          </a:p>
        </p:txBody>
      </p:sp>
    </p:spTree>
    <p:extLst>
      <p:ext uri="{BB962C8B-B14F-4D97-AF65-F5344CB8AC3E}">
        <p14:creationId xmlns:p14="http://schemas.microsoft.com/office/powerpoint/2010/main" val="29135899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sz="2900" b="1" dirty="0">
                <a:solidFill>
                  <a:srgbClr val="002060"/>
                </a:solidFill>
                <a:latin typeface="Century Gothic"/>
              </a:rPr>
              <a:t>UN Police Responsibilities</a:t>
            </a:r>
            <a:br>
              <a:rPr lang="en-GB" altLang="en-US" sz="2900" b="1" dirty="0">
                <a:solidFill>
                  <a:srgbClr val="002060"/>
                </a:solidFill>
                <a:latin typeface="Century Gothic"/>
              </a:rPr>
            </a:br>
            <a:r>
              <a:rPr lang="en-GB" altLang="en-US" sz="2800" b="0" dirty="0">
                <a:solidFill>
                  <a:srgbClr val="002060"/>
                </a:solidFill>
                <a:latin typeface="Century Gothic"/>
              </a:rPr>
              <a:t>Own </a:t>
            </a:r>
            <a:r>
              <a:rPr lang="en-GB" altLang="en-US" sz="2800" b="0" dirty="0"/>
              <a:t>E</a:t>
            </a:r>
            <a:r>
              <a:rPr lang="en-GB" altLang="en-US" sz="2800" b="0" dirty="0">
                <a:solidFill>
                  <a:srgbClr val="002060"/>
                </a:solidFill>
                <a:latin typeface="Century Gothic"/>
              </a:rPr>
              <a:t>xercise of Force</a:t>
            </a:r>
            <a:endParaRPr lang="en-GB" b="0" dirty="0"/>
          </a:p>
        </p:txBody>
      </p:sp>
      <p:sp>
        <p:nvSpPr>
          <p:cNvPr id="7" name="Slide Number Placeholder 6"/>
          <p:cNvSpPr>
            <a:spLocks noGrp="1"/>
          </p:cNvSpPr>
          <p:nvPr>
            <p:ph type="sldNum" sz="quarter" idx="12"/>
          </p:nvPr>
        </p:nvSpPr>
        <p:spPr/>
        <p:txBody>
          <a:bodyPr/>
          <a:lstStyle/>
          <a:p>
            <a:fld id="{4FC16BF6-D9ED-4532-A844-18513E246117}" type="slidenum">
              <a:rPr lang="en-GB" smtClean="0"/>
              <a:t>30</a:t>
            </a:fld>
            <a:endParaRPr lang="en-GB"/>
          </a:p>
        </p:txBody>
      </p:sp>
      <p:sp>
        <p:nvSpPr>
          <p:cNvPr id="3" name="Content Placeholder 2"/>
          <p:cNvSpPr>
            <a:spLocks noGrp="1"/>
          </p:cNvSpPr>
          <p:nvPr>
            <p:ph sz="quarter" idx="13"/>
          </p:nvPr>
        </p:nvSpPr>
        <p:spPr>
          <a:xfrm>
            <a:off x="553244" y="1981200"/>
            <a:ext cx="8037513" cy="2188293"/>
          </a:xfrm>
        </p:spPr>
        <p:txBody>
          <a:bodyPr>
            <a:noAutofit/>
          </a:bodyPr>
          <a:lstStyle/>
          <a:p>
            <a:pPr marL="0" lvl="0" indent="0">
              <a:spcBef>
                <a:spcPts val="0"/>
              </a:spcBef>
              <a:spcAft>
                <a:spcPts val="1200"/>
              </a:spcAft>
              <a:buNone/>
            </a:pPr>
            <a:r>
              <a:rPr lang="en-US" altLang="en-US" sz="1800" b="1" dirty="0">
                <a:latin typeface="Century Gothic" panose="020B0502020202020204" pitchFamily="34" charset="0"/>
              </a:rPr>
              <a:t>Exceptionally, UNPOL may use force under a non-executive mandate:</a:t>
            </a:r>
          </a:p>
          <a:p>
            <a:pPr>
              <a:spcBef>
                <a:spcPts val="0"/>
              </a:spcBef>
              <a:spcAft>
                <a:spcPts val="1200"/>
              </a:spcAft>
            </a:pPr>
            <a:r>
              <a:rPr lang="en-US" altLang="en-US" sz="1800" dirty="0">
                <a:latin typeface="Century Gothic" panose="020B0502020202020204" pitchFamily="34" charset="0"/>
              </a:rPr>
              <a:t>In self-defence or defence of others;</a:t>
            </a:r>
          </a:p>
          <a:p>
            <a:pPr>
              <a:spcBef>
                <a:spcPts val="0"/>
              </a:spcBef>
              <a:spcAft>
                <a:spcPts val="1200"/>
              </a:spcAft>
            </a:pPr>
            <a:r>
              <a:rPr lang="en-US" altLang="en-US" sz="1800" dirty="0">
                <a:latin typeface="Century Gothic" panose="020B0502020202020204" pitchFamily="34" charset="0"/>
              </a:rPr>
              <a:t>In defence of the mandate (e.g., when asserting freedom of movement);</a:t>
            </a:r>
          </a:p>
          <a:p>
            <a:pPr>
              <a:spcBef>
                <a:spcPts val="0"/>
              </a:spcBef>
              <a:spcAft>
                <a:spcPts val="1200"/>
              </a:spcAft>
            </a:pPr>
            <a:r>
              <a:rPr lang="en-US" altLang="en-US" sz="1800" dirty="0"/>
              <a:t>If</a:t>
            </a:r>
            <a:r>
              <a:rPr lang="en-US" altLang="en-US" sz="1800" dirty="0">
                <a:latin typeface="Century Gothic" panose="020B0502020202020204" pitchFamily="34" charset="0"/>
              </a:rPr>
              <a:t> mandated to protect civilians from violence.</a:t>
            </a:r>
          </a:p>
        </p:txBody>
      </p:sp>
      <p:sp>
        <p:nvSpPr>
          <p:cNvPr id="4" name="Rectangle 3"/>
          <p:cNvSpPr/>
          <p:nvPr/>
        </p:nvSpPr>
        <p:spPr>
          <a:xfrm>
            <a:off x="977090" y="4169493"/>
            <a:ext cx="7189820" cy="1754326"/>
          </a:xfrm>
          <a:prstGeom prst="rect">
            <a:avLst/>
          </a:prstGeom>
          <a:ln>
            <a:solidFill>
              <a:srgbClr val="FF0000"/>
            </a:solidFill>
          </a:ln>
        </p:spPr>
        <p:txBody>
          <a:bodyPr wrap="square">
            <a:spAutoFit/>
          </a:bodyPr>
          <a:lstStyle/>
          <a:p>
            <a:pPr algn="ctr">
              <a:lnSpc>
                <a:spcPct val="150000"/>
              </a:lnSpc>
            </a:pPr>
            <a:r>
              <a:rPr lang="en-US" altLang="en-US" dirty="0">
                <a:latin typeface="Century Gothic" panose="020B0502020202020204" pitchFamily="34" charset="0"/>
              </a:rPr>
              <a:t>Any use of force by UNPOL must be carried out in accordance with the applicable host-State law and/or any UN regulations that may have replaced it and with full respect </a:t>
            </a:r>
          </a:p>
          <a:p>
            <a:pPr algn="ctr">
              <a:lnSpc>
                <a:spcPct val="150000"/>
              </a:lnSpc>
            </a:pPr>
            <a:r>
              <a:rPr lang="en-US" altLang="en-US" dirty="0">
                <a:latin typeface="Century Gothic" panose="020B0502020202020204" pitchFamily="34" charset="0"/>
              </a:rPr>
              <a:t>for International Human Rights and Criminal Justice Standards.</a:t>
            </a:r>
          </a:p>
        </p:txBody>
      </p:sp>
    </p:spTree>
    <p:extLst>
      <p:ext uri="{BB962C8B-B14F-4D97-AF65-F5344CB8AC3E}">
        <p14:creationId xmlns:p14="http://schemas.microsoft.com/office/powerpoint/2010/main" val="19469085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D1A49508-F275-344E-AD8D-3D47C8079730}"/>
              </a:ext>
            </a:extLst>
          </p:cNvPr>
          <p:cNvSpPr txBox="1"/>
          <p:nvPr/>
        </p:nvSpPr>
        <p:spPr>
          <a:xfrm>
            <a:off x="1894185" y="1314470"/>
            <a:ext cx="5355629" cy="1005840"/>
          </a:xfrm>
          <a:prstGeom prst="rect">
            <a:avLst/>
          </a:prstGeom>
          <a:solidFill>
            <a:srgbClr val="8EB4E3"/>
          </a:solidFill>
          <a:ln w="12700">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1600" b="1" kern="1200" dirty="0">
                <a:solidFill>
                  <a:schemeClr val="bg1"/>
                </a:solidFill>
                <a:latin typeface="Century Gothic" panose="020B0502020202020204" pitchFamily="34" charset="0"/>
              </a:rPr>
              <a:t>Appropriate Use of Force</a:t>
            </a:r>
            <a:endParaRPr lang="en-US" sz="1600" b="1" kern="1200" dirty="0">
              <a:solidFill>
                <a:schemeClr val="bg1"/>
              </a:solidFill>
              <a:latin typeface="Century Gothic" panose="020B0502020202020204" pitchFamily="34" charset="0"/>
            </a:endParaRPr>
          </a:p>
        </p:txBody>
      </p:sp>
      <p:sp>
        <p:nvSpPr>
          <p:cNvPr id="2" name="Title 1"/>
          <p:cNvSpPr>
            <a:spLocks noGrp="1"/>
          </p:cNvSpPr>
          <p:nvPr>
            <p:ph type="title"/>
          </p:nvPr>
        </p:nvSpPr>
        <p:spPr>
          <a:xfrm>
            <a:off x="457200" y="533400"/>
            <a:ext cx="8229600" cy="679278"/>
          </a:xfrm>
        </p:spPr>
        <p:txBody>
          <a:bodyPr>
            <a:noAutofit/>
          </a:bodyPr>
          <a:lstStyle/>
          <a:p>
            <a:pPr algn="l"/>
            <a:r>
              <a:rPr lang="en-GB" dirty="0"/>
              <a:t>Discussion: Impact of Use of Force</a:t>
            </a:r>
          </a:p>
        </p:txBody>
      </p:sp>
      <p:sp>
        <p:nvSpPr>
          <p:cNvPr id="3" name="Slide Number Placeholder 2"/>
          <p:cNvSpPr>
            <a:spLocks noGrp="1"/>
          </p:cNvSpPr>
          <p:nvPr>
            <p:ph type="sldNum" sz="quarter" idx="12"/>
          </p:nvPr>
        </p:nvSpPr>
        <p:spPr>
          <a:xfrm>
            <a:off x="7391399" y="6403423"/>
            <a:ext cx="1141343" cy="365125"/>
          </a:xfrm>
        </p:spPr>
        <p:txBody>
          <a:bodyPr/>
          <a:lstStyle/>
          <a:p>
            <a:fld id="{4FC16BF6-D9ED-4532-A844-18513E246117}" type="slidenum">
              <a:rPr lang="en-GB" smtClean="0"/>
              <a:pPr/>
              <a:t>31</a:t>
            </a:fld>
            <a:endParaRPr lang="en-GB"/>
          </a:p>
        </p:txBody>
      </p:sp>
      <p:sp>
        <p:nvSpPr>
          <p:cNvPr id="5" name="Rectangle 4"/>
          <p:cNvSpPr/>
          <p:nvPr/>
        </p:nvSpPr>
        <p:spPr>
          <a:xfrm>
            <a:off x="1894185" y="4733336"/>
            <a:ext cx="5355629" cy="1005840"/>
          </a:xfrm>
          <a:prstGeom prst="rect">
            <a:avLst/>
          </a:prstGeom>
          <a:solidFill>
            <a:srgbClr val="FF0000"/>
          </a:solidFill>
          <a:ln w="12700">
            <a:noFill/>
          </a:ln>
        </p:spPr>
        <p:txBody>
          <a:bodyPr wrap="square">
            <a:spAutoFit/>
          </a:bodyPr>
          <a:lstStyle/>
          <a:p>
            <a:pPr lvl="0" algn="ctr"/>
            <a:endParaRPr lang="en-US" sz="1600" b="1" dirty="0">
              <a:solidFill>
                <a:schemeClr val="bg1"/>
              </a:solidFill>
              <a:latin typeface="Century Gothic" panose="020B0502020202020204" pitchFamily="34" charset="0"/>
            </a:endParaRPr>
          </a:p>
          <a:p>
            <a:pPr lvl="0" algn="ctr"/>
            <a:r>
              <a:rPr lang="en-US" sz="1600" b="1" dirty="0">
                <a:solidFill>
                  <a:schemeClr val="bg1"/>
                </a:solidFill>
                <a:latin typeface="Century Gothic" panose="020B0502020202020204" pitchFamily="34" charset="0"/>
              </a:rPr>
              <a:t>Inappropriate Use of Force</a:t>
            </a:r>
          </a:p>
          <a:p>
            <a:pPr lvl="0" algn="ctr"/>
            <a:endParaRPr lang="en-US" sz="1600" b="1" dirty="0">
              <a:solidFill>
                <a:schemeClr val="bg1"/>
              </a:solidFill>
              <a:latin typeface="Century Gothic" panose="020B0502020202020204" pitchFamily="34" charset="0"/>
            </a:endParaRPr>
          </a:p>
        </p:txBody>
      </p:sp>
      <p:sp>
        <p:nvSpPr>
          <p:cNvPr id="12" name="Down Arrow 11"/>
          <p:cNvSpPr/>
          <p:nvPr/>
        </p:nvSpPr>
        <p:spPr>
          <a:xfrm flipH="1">
            <a:off x="3162300" y="2270955"/>
            <a:ext cx="2819400" cy="969918"/>
          </a:xfrm>
          <a:prstGeom prst="downArrow">
            <a:avLst/>
          </a:prstGeom>
          <a:solidFill>
            <a:srgbClr val="8EB4E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tx1"/>
              </a:solidFill>
              <a:latin typeface="Century Gothic" panose="020B0502020202020204" pitchFamily="34" charset="0"/>
            </a:endParaRPr>
          </a:p>
        </p:txBody>
      </p:sp>
      <p:sp>
        <p:nvSpPr>
          <p:cNvPr id="13" name="Down Arrow 12"/>
          <p:cNvSpPr/>
          <p:nvPr/>
        </p:nvSpPr>
        <p:spPr>
          <a:xfrm rot="10800000" flipH="1">
            <a:off x="3116775" y="3840914"/>
            <a:ext cx="2819400" cy="892424"/>
          </a:xfrm>
          <a:prstGeom prst="downArrow">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52251D-EA96-184E-8764-867B16ED2CEA}"/>
              </a:ext>
            </a:extLst>
          </p:cNvPr>
          <p:cNvSpPr/>
          <p:nvPr/>
        </p:nvSpPr>
        <p:spPr>
          <a:xfrm>
            <a:off x="1723706" y="3342666"/>
            <a:ext cx="5696588" cy="369332"/>
          </a:xfrm>
          <a:prstGeom prst="rect">
            <a:avLst/>
          </a:prstGeom>
          <a:ln>
            <a:noFill/>
          </a:ln>
        </p:spPr>
        <p:txBody>
          <a:bodyPr wrap="square">
            <a:spAutoFit/>
          </a:bodyPr>
          <a:lstStyle/>
          <a:p>
            <a:pPr lvl="0" algn="ctr"/>
            <a:r>
              <a:rPr lang="en-US" i="1" dirty="0">
                <a:latin typeface="Century Gothic" panose="020B0502020202020204" pitchFamily="34" charset="0"/>
              </a:rPr>
              <a:t>What’s the impact?</a:t>
            </a:r>
            <a:endParaRPr lang="en-US" sz="1600" i="1" dirty="0">
              <a:latin typeface="Century Gothic" panose="020B0502020202020204" pitchFamily="34" charset="0"/>
            </a:endParaRPr>
          </a:p>
        </p:txBody>
      </p:sp>
    </p:spTree>
    <p:extLst>
      <p:ext uri="{BB962C8B-B14F-4D97-AF65-F5344CB8AC3E}">
        <p14:creationId xmlns:p14="http://schemas.microsoft.com/office/powerpoint/2010/main" val="12860722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D0153A-54D3-B744-BB9D-331061F20514}"/>
              </a:ext>
            </a:extLst>
          </p:cNvPr>
          <p:cNvSpPr/>
          <p:nvPr/>
        </p:nvSpPr>
        <p:spPr>
          <a:xfrm>
            <a:off x="434340" y="2557133"/>
            <a:ext cx="2468880" cy="3173815"/>
          </a:xfrm>
          <a:prstGeom prst="rect">
            <a:avLst/>
          </a:prstGeom>
          <a:gradFill>
            <a:gsLst>
              <a:gs pos="0">
                <a:schemeClr val="bg1">
                  <a:lumMod val="9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4C92DA7-12D0-8C43-B894-6FBC7106FA99}"/>
              </a:ext>
            </a:extLst>
          </p:cNvPr>
          <p:cNvSpPr/>
          <p:nvPr/>
        </p:nvSpPr>
        <p:spPr>
          <a:xfrm>
            <a:off x="3337029" y="2557133"/>
            <a:ext cx="2468880" cy="3173815"/>
          </a:xfrm>
          <a:prstGeom prst="rect">
            <a:avLst/>
          </a:prstGeom>
          <a:gradFill>
            <a:gsLst>
              <a:gs pos="0">
                <a:schemeClr val="bg1">
                  <a:lumMod val="9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7C9C734-42EE-7B44-8C01-1C4A49ED8C20}"/>
              </a:ext>
            </a:extLst>
          </p:cNvPr>
          <p:cNvSpPr/>
          <p:nvPr/>
        </p:nvSpPr>
        <p:spPr>
          <a:xfrm>
            <a:off x="6239717" y="2557133"/>
            <a:ext cx="2468880" cy="3173815"/>
          </a:xfrm>
          <a:prstGeom prst="rect">
            <a:avLst/>
          </a:prstGeom>
          <a:gradFill>
            <a:gsLst>
              <a:gs pos="0">
                <a:schemeClr val="bg1">
                  <a:lumMod val="90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FF2B5EF4-FFF2-40B4-BE49-F238E27FC236}">
                <a16:creationId xmlns:a16="http://schemas.microsoft.com/office/drawing/2014/main" id="{B7ECE600-A9E9-5241-93B4-C553F7E8AC18}"/>
              </a:ext>
            </a:extLst>
          </p:cNvPr>
          <p:cNvCxnSpPr/>
          <p:nvPr/>
        </p:nvCxnSpPr>
        <p:spPr>
          <a:xfrm>
            <a:off x="2822546" y="2296634"/>
            <a:ext cx="493748" cy="0"/>
          </a:xfrm>
          <a:prstGeom prst="straightConnector1">
            <a:avLst/>
          </a:prstGeom>
          <a:ln w="66675">
            <a:solidFill>
              <a:srgbClr val="8EB4E3"/>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B0A2D2E-01BB-EC43-AA82-796812C93708}"/>
              </a:ext>
            </a:extLst>
          </p:cNvPr>
          <p:cNvCxnSpPr/>
          <p:nvPr/>
        </p:nvCxnSpPr>
        <p:spPr>
          <a:xfrm>
            <a:off x="5735266" y="2300178"/>
            <a:ext cx="493748" cy="0"/>
          </a:xfrm>
          <a:prstGeom prst="straightConnector1">
            <a:avLst/>
          </a:prstGeom>
          <a:ln w="66675">
            <a:solidFill>
              <a:srgbClr val="8EB4E3"/>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71530DCF-1B7B-634F-8ECF-0FECBE2483AA}"/>
              </a:ext>
            </a:extLst>
          </p:cNvPr>
          <p:cNvSpPr/>
          <p:nvPr/>
        </p:nvSpPr>
        <p:spPr>
          <a:xfrm>
            <a:off x="990600" y="1490842"/>
            <a:ext cx="7408563" cy="5230634"/>
          </a:xfrm>
          <a:prstGeom prst="rect">
            <a:avLst/>
          </a:prstGeom>
        </p:spPr>
        <p:txBody>
          <a:bodyPr vert="horz" lIns="91440" tIns="45720" rIns="91440" bIns="45720" rtlCol="0" anchor="ctr">
            <a:normAutofit/>
          </a:bodyPr>
          <a:lstStyle/>
          <a:p>
            <a:pPr marL="57150">
              <a:lnSpc>
                <a:spcPct val="90000"/>
              </a:lnSpc>
              <a:spcAft>
                <a:spcPts val="600"/>
              </a:spcAft>
            </a:pPr>
            <a:endParaRPr lang="en-GB" sz="2000" dirty="0">
              <a:solidFill>
                <a:srgbClr val="000000"/>
              </a:solidFill>
              <a:latin typeface="Century Gothic" panose="020B0502020202020204" pitchFamily="34" charset="0"/>
            </a:endParaRPr>
          </a:p>
          <a:p>
            <a:pPr marL="57150">
              <a:lnSpc>
                <a:spcPct val="90000"/>
              </a:lnSpc>
              <a:spcAft>
                <a:spcPts val="600"/>
              </a:spcAft>
            </a:pPr>
            <a:endParaRPr lang="en-US" sz="2000" dirty="0">
              <a:solidFill>
                <a:srgbClr val="000000"/>
              </a:solidFill>
              <a:latin typeface="Century Gothic" panose="020B0502020202020204" pitchFamily="34" charset="0"/>
            </a:endParaRPr>
          </a:p>
        </p:txBody>
      </p:sp>
      <p:sp>
        <p:nvSpPr>
          <p:cNvPr id="5" name="TextBox 4">
            <a:extLst>
              <a:ext uri="{FF2B5EF4-FFF2-40B4-BE49-F238E27FC236}">
                <a16:creationId xmlns:a16="http://schemas.microsoft.com/office/drawing/2014/main" id="{840F444C-61B1-F848-996E-69DE22E0ED55}"/>
              </a:ext>
            </a:extLst>
          </p:cNvPr>
          <p:cNvSpPr txBox="1"/>
          <p:nvPr/>
        </p:nvSpPr>
        <p:spPr>
          <a:xfrm>
            <a:off x="434340" y="2036135"/>
            <a:ext cx="2468880" cy="523220"/>
          </a:xfrm>
          <a:prstGeom prst="rect">
            <a:avLst/>
          </a:prstGeom>
          <a:solidFill>
            <a:schemeClr val="tx2"/>
          </a:solidFill>
        </p:spPr>
        <p:txBody>
          <a:bodyPr wrap="square" rtlCol="0">
            <a:spAutoFit/>
          </a:bodyPr>
          <a:lstStyle/>
          <a:p>
            <a:pPr algn="ctr">
              <a:spcBef>
                <a:spcPts val="1200"/>
              </a:spcBef>
              <a:spcAft>
                <a:spcPts val="1200"/>
              </a:spcAft>
            </a:pPr>
            <a:r>
              <a:rPr lang="en-GB" sz="2800" b="1" dirty="0">
                <a:solidFill>
                  <a:schemeClr val="bg1"/>
                </a:solidFill>
                <a:latin typeface="Century Gothic" panose="020B0502020202020204" pitchFamily="34" charset="0"/>
              </a:rPr>
              <a:t>WHAT?</a:t>
            </a:r>
            <a:endParaRPr lang="en-GB" b="1" dirty="0">
              <a:solidFill>
                <a:schemeClr val="bg1"/>
              </a:solidFill>
              <a:latin typeface="Century Gothic" panose="020B0502020202020204" pitchFamily="34" charset="0"/>
            </a:endParaRPr>
          </a:p>
        </p:txBody>
      </p:sp>
      <p:sp>
        <p:nvSpPr>
          <p:cNvPr id="11" name="TextBox 10">
            <a:extLst>
              <a:ext uri="{FF2B5EF4-FFF2-40B4-BE49-F238E27FC236}">
                <a16:creationId xmlns:a16="http://schemas.microsoft.com/office/drawing/2014/main" id="{FB1CB020-FBF4-C548-9CC5-69691E2C0151}"/>
              </a:ext>
            </a:extLst>
          </p:cNvPr>
          <p:cNvSpPr txBox="1"/>
          <p:nvPr/>
        </p:nvSpPr>
        <p:spPr>
          <a:xfrm>
            <a:off x="3337560" y="2036135"/>
            <a:ext cx="2468880" cy="523220"/>
          </a:xfrm>
          <a:prstGeom prst="rect">
            <a:avLst/>
          </a:prstGeom>
          <a:solidFill>
            <a:schemeClr val="tx2"/>
          </a:solidFill>
        </p:spPr>
        <p:txBody>
          <a:bodyPr wrap="square" rtlCol="0">
            <a:spAutoFit/>
          </a:bodyPr>
          <a:lstStyle/>
          <a:p>
            <a:pPr algn="ctr">
              <a:spcBef>
                <a:spcPts val="1200"/>
              </a:spcBef>
              <a:spcAft>
                <a:spcPts val="1200"/>
              </a:spcAft>
            </a:pPr>
            <a:r>
              <a:rPr lang="en-GB" sz="2800" b="1" dirty="0">
                <a:solidFill>
                  <a:schemeClr val="bg1"/>
                </a:solidFill>
                <a:latin typeface="Century Gothic" panose="020B0502020202020204" pitchFamily="34" charset="0"/>
              </a:rPr>
              <a:t>SO WHAT?</a:t>
            </a:r>
            <a:endParaRPr lang="en-GB" b="1" dirty="0">
              <a:solidFill>
                <a:schemeClr val="bg1"/>
              </a:solidFill>
              <a:latin typeface="Century Gothic" panose="020B0502020202020204" pitchFamily="34" charset="0"/>
            </a:endParaRPr>
          </a:p>
        </p:txBody>
      </p:sp>
      <p:sp>
        <p:nvSpPr>
          <p:cNvPr id="12" name="TextBox 11">
            <a:extLst>
              <a:ext uri="{FF2B5EF4-FFF2-40B4-BE49-F238E27FC236}">
                <a16:creationId xmlns:a16="http://schemas.microsoft.com/office/drawing/2014/main" id="{D5BA7535-FB08-0447-95C4-AF20E680E016}"/>
              </a:ext>
            </a:extLst>
          </p:cNvPr>
          <p:cNvSpPr txBox="1"/>
          <p:nvPr/>
        </p:nvSpPr>
        <p:spPr>
          <a:xfrm>
            <a:off x="6240780" y="2036135"/>
            <a:ext cx="2468880" cy="523220"/>
          </a:xfrm>
          <a:prstGeom prst="rect">
            <a:avLst/>
          </a:prstGeom>
          <a:solidFill>
            <a:schemeClr val="tx2"/>
          </a:solidFill>
        </p:spPr>
        <p:txBody>
          <a:bodyPr wrap="square" rtlCol="0">
            <a:spAutoFit/>
          </a:bodyPr>
          <a:lstStyle/>
          <a:p>
            <a:pPr algn="ctr">
              <a:spcBef>
                <a:spcPts val="1200"/>
              </a:spcBef>
              <a:spcAft>
                <a:spcPts val="1200"/>
              </a:spcAft>
            </a:pPr>
            <a:r>
              <a:rPr lang="en-GB" sz="2800" b="1" dirty="0">
                <a:solidFill>
                  <a:schemeClr val="bg1"/>
                </a:solidFill>
                <a:latin typeface="Century Gothic" panose="020B0502020202020204" pitchFamily="34" charset="0"/>
              </a:rPr>
              <a:t>NOW WHAT?</a:t>
            </a:r>
            <a:endParaRPr lang="en-GB" b="1" dirty="0">
              <a:solidFill>
                <a:schemeClr val="bg1"/>
              </a:solidFill>
              <a:latin typeface="Century Gothic" panose="020B0502020202020204" pitchFamily="34" charset="0"/>
            </a:endParaRPr>
          </a:p>
        </p:txBody>
      </p:sp>
      <p:sp>
        <p:nvSpPr>
          <p:cNvPr id="16" name="TextBox 15">
            <a:extLst>
              <a:ext uri="{FF2B5EF4-FFF2-40B4-BE49-F238E27FC236}">
                <a16:creationId xmlns:a16="http://schemas.microsoft.com/office/drawing/2014/main" id="{DB6EB754-B872-1E4A-A3B5-FD655E595686}"/>
              </a:ext>
            </a:extLst>
          </p:cNvPr>
          <p:cNvSpPr txBox="1"/>
          <p:nvPr/>
        </p:nvSpPr>
        <p:spPr>
          <a:xfrm>
            <a:off x="515571" y="2752236"/>
            <a:ext cx="2170148" cy="1754326"/>
          </a:xfrm>
          <a:prstGeom prst="rect">
            <a:avLst/>
          </a:prstGeom>
          <a:noFill/>
        </p:spPr>
        <p:txBody>
          <a:bodyPr wrap="square" rtlCol="0">
            <a:spAutoFit/>
          </a:bodyPr>
          <a:lstStyle/>
          <a:p>
            <a:pPr marL="285750" indent="-285750">
              <a:buFont typeface="Wingdings" pitchFamily="2" charset="2"/>
              <a:buChar char="§"/>
            </a:pPr>
            <a:r>
              <a:rPr lang="en-GB" dirty="0">
                <a:solidFill>
                  <a:srgbClr val="8D9C36"/>
                </a:solidFill>
                <a:latin typeface="Century Gothic" panose="020B0502020202020204" pitchFamily="34" charset="0"/>
              </a:rPr>
              <a:t>What did you notice?</a:t>
            </a:r>
          </a:p>
          <a:p>
            <a:pPr marL="285750" indent="-285750">
              <a:buFont typeface="Wingdings" pitchFamily="2" charset="2"/>
              <a:buChar char="§"/>
            </a:pPr>
            <a:endParaRPr lang="en-GB" dirty="0">
              <a:solidFill>
                <a:srgbClr val="8D9C36"/>
              </a:solidFill>
              <a:latin typeface="Century Gothic" panose="020B0502020202020204" pitchFamily="34" charset="0"/>
            </a:endParaRPr>
          </a:p>
          <a:p>
            <a:pPr marL="285750" indent="-285750">
              <a:buFont typeface="Wingdings" pitchFamily="2" charset="2"/>
              <a:buChar char="§"/>
            </a:pPr>
            <a:r>
              <a:rPr lang="en-GB" dirty="0">
                <a:solidFill>
                  <a:srgbClr val="8D9C36"/>
                </a:solidFill>
                <a:latin typeface="Century Gothic" panose="020B0502020202020204" pitchFamily="34" charset="0"/>
              </a:rPr>
              <a:t>Which elements stood out?</a:t>
            </a:r>
          </a:p>
        </p:txBody>
      </p:sp>
      <p:sp>
        <p:nvSpPr>
          <p:cNvPr id="17" name="TextBox 16">
            <a:extLst>
              <a:ext uri="{FF2B5EF4-FFF2-40B4-BE49-F238E27FC236}">
                <a16:creationId xmlns:a16="http://schemas.microsoft.com/office/drawing/2014/main" id="{A73FD5DC-660D-D045-ABBD-04F6ADFC4F78}"/>
              </a:ext>
            </a:extLst>
          </p:cNvPr>
          <p:cNvSpPr txBox="1"/>
          <p:nvPr/>
        </p:nvSpPr>
        <p:spPr>
          <a:xfrm>
            <a:off x="3460550" y="2752236"/>
            <a:ext cx="2170148" cy="2862322"/>
          </a:xfrm>
          <a:prstGeom prst="rect">
            <a:avLst/>
          </a:prstGeom>
          <a:noFill/>
        </p:spPr>
        <p:txBody>
          <a:bodyPr wrap="square" rtlCol="0">
            <a:spAutoFit/>
          </a:bodyPr>
          <a:lstStyle/>
          <a:p>
            <a:pPr marL="285750" indent="-285750">
              <a:buFont typeface="Wingdings" pitchFamily="2" charset="2"/>
              <a:buChar char="§"/>
            </a:pPr>
            <a:r>
              <a:rPr lang="en-GB" dirty="0">
                <a:solidFill>
                  <a:srgbClr val="8D9C36"/>
                </a:solidFill>
                <a:latin typeface="Century Gothic" panose="020B0502020202020204" pitchFamily="34" charset="0"/>
              </a:rPr>
              <a:t>Make sense of the facts. </a:t>
            </a:r>
          </a:p>
          <a:p>
            <a:pPr marL="285750" indent="-285750">
              <a:buFont typeface="Wingdings" pitchFamily="2" charset="2"/>
              <a:buChar char="§"/>
            </a:pPr>
            <a:endParaRPr lang="en-GB" dirty="0">
              <a:solidFill>
                <a:srgbClr val="8D9C36"/>
              </a:solidFill>
              <a:latin typeface="Century Gothic" panose="020B0502020202020204" pitchFamily="34" charset="0"/>
            </a:endParaRPr>
          </a:p>
          <a:p>
            <a:pPr marL="285750" indent="-285750">
              <a:buFont typeface="Wingdings" pitchFamily="2" charset="2"/>
              <a:buChar char="§"/>
            </a:pPr>
            <a:r>
              <a:rPr lang="en-GB" dirty="0">
                <a:solidFill>
                  <a:srgbClr val="8D9C36"/>
                </a:solidFill>
                <a:latin typeface="Century Gothic" panose="020B0502020202020204" pitchFamily="34" charset="0"/>
              </a:rPr>
              <a:t>How do they affect your work as an IPO? </a:t>
            </a:r>
          </a:p>
          <a:p>
            <a:pPr marL="285750" indent="-285750">
              <a:buFont typeface="Wingdings" pitchFamily="2" charset="2"/>
              <a:buChar char="§"/>
            </a:pPr>
            <a:endParaRPr lang="en-GB" dirty="0">
              <a:solidFill>
                <a:srgbClr val="8D9C36"/>
              </a:solidFill>
              <a:latin typeface="Century Gothic" panose="020B0502020202020204" pitchFamily="34" charset="0"/>
            </a:endParaRPr>
          </a:p>
          <a:p>
            <a:pPr marL="285750" indent="-285750">
              <a:buFont typeface="Wingdings" pitchFamily="2" charset="2"/>
              <a:buChar char="§"/>
            </a:pPr>
            <a:r>
              <a:rPr lang="en-GB" dirty="0">
                <a:solidFill>
                  <a:srgbClr val="8D9C36"/>
                </a:solidFill>
                <a:latin typeface="Century Gothic" panose="020B0502020202020204" pitchFamily="34" charset="0"/>
              </a:rPr>
              <a:t>Why is this important?</a:t>
            </a:r>
          </a:p>
        </p:txBody>
      </p:sp>
      <p:sp>
        <p:nvSpPr>
          <p:cNvPr id="18" name="TextBox 17">
            <a:extLst>
              <a:ext uri="{FF2B5EF4-FFF2-40B4-BE49-F238E27FC236}">
                <a16:creationId xmlns:a16="http://schemas.microsoft.com/office/drawing/2014/main" id="{BE9A00EB-30A2-004E-B705-C6FB05A161B9}"/>
              </a:ext>
            </a:extLst>
          </p:cNvPr>
          <p:cNvSpPr txBox="1"/>
          <p:nvPr/>
        </p:nvSpPr>
        <p:spPr>
          <a:xfrm>
            <a:off x="6384264" y="2752236"/>
            <a:ext cx="2170148" cy="923330"/>
          </a:xfrm>
          <a:prstGeom prst="rect">
            <a:avLst/>
          </a:prstGeom>
          <a:noFill/>
        </p:spPr>
        <p:txBody>
          <a:bodyPr wrap="square" rtlCol="0">
            <a:spAutoFit/>
          </a:bodyPr>
          <a:lstStyle/>
          <a:p>
            <a:pPr marL="285750" indent="-285750">
              <a:buFont typeface="Wingdings" pitchFamily="2" charset="2"/>
              <a:buChar char="§"/>
            </a:pPr>
            <a:r>
              <a:rPr lang="en-GB" dirty="0">
                <a:solidFill>
                  <a:srgbClr val="8D9C36"/>
                </a:solidFill>
                <a:latin typeface="Century Gothic" panose="020B0502020202020204" pitchFamily="34" charset="0"/>
              </a:rPr>
              <a:t>What actions will you take in the mission?</a:t>
            </a:r>
          </a:p>
        </p:txBody>
      </p:sp>
      <p:sp>
        <p:nvSpPr>
          <p:cNvPr id="10" name="Title 9">
            <a:extLst>
              <a:ext uri="{FF2B5EF4-FFF2-40B4-BE49-F238E27FC236}">
                <a16:creationId xmlns:a16="http://schemas.microsoft.com/office/drawing/2014/main" id="{FD971A65-490A-442C-B4DD-78F8D58D03B3}"/>
              </a:ext>
            </a:extLst>
          </p:cNvPr>
          <p:cNvSpPr>
            <a:spLocks noGrp="1"/>
          </p:cNvSpPr>
          <p:nvPr>
            <p:ph type="title"/>
          </p:nvPr>
        </p:nvSpPr>
        <p:spPr>
          <a:xfrm>
            <a:off x="457200" y="457200"/>
            <a:ext cx="7162800" cy="960437"/>
          </a:xfrm>
        </p:spPr>
        <p:txBody>
          <a:bodyPr/>
          <a:lstStyle/>
          <a:p>
            <a:r>
              <a:rPr lang="en-US" dirty="0"/>
              <a:t>Take Away</a:t>
            </a:r>
          </a:p>
        </p:txBody>
      </p:sp>
      <p:sp>
        <p:nvSpPr>
          <p:cNvPr id="3" name="Slide Number Placeholder 2">
            <a:extLst>
              <a:ext uri="{FF2B5EF4-FFF2-40B4-BE49-F238E27FC236}">
                <a16:creationId xmlns:a16="http://schemas.microsoft.com/office/drawing/2014/main" id="{36F6EE90-26C4-B746-8388-7691071E228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86960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685800" y="2438400"/>
            <a:ext cx="7772400" cy="8382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600"/>
              </a:spcAft>
            </a:pPr>
            <a:r>
              <a:rPr lang="en-US" sz="3200" b="1" dirty="0">
                <a:solidFill>
                  <a:srgbClr val="002060"/>
                </a:solidFill>
                <a:effectLst/>
                <a:latin typeface="Century Gothic"/>
                <a:ea typeface="Calibri"/>
                <a:cs typeface="Century Gothic"/>
              </a:rPr>
              <a:t>Questions?</a:t>
            </a:r>
          </a:p>
        </p:txBody>
      </p:sp>
      <p:sp>
        <p:nvSpPr>
          <p:cNvPr id="8" name="Номер слайда 3">
            <a:extLst>
              <a:ext uri="{FF2B5EF4-FFF2-40B4-BE49-F238E27FC236}">
                <a16:creationId xmlns:a16="http://schemas.microsoft.com/office/drawing/2014/main" id="{74B5C9AA-5D35-6E42-9D8C-BCB802DBBE2B}"/>
              </a:ext>
            </a:extLst>
          </p:cNvPr>
          <p:cNvSpPr>
            <a:spLocks noGrp="1"/>
          </p:cNvSpPr>
          <p:nvPr>
            <p:ph type="sldNum" sz="quarter" idx="12"/>
          </p:nvPr>
        </p:nvSpPr>
        <p:spPr/>
        <p:txBody>
          <a:bodyPr/>
          <a:lstStyle/>
          <a:p>
            <a:fld id="{97261161-F363-4909-B3BA-F2D719A844EB}" type="slidenum">
              <a:rPr lang="en-US" smtClean="0"/>
              <a:pPr/>
              <a:t>33</a:t>
            </a:fld>
            <a:endParaRPr lang="en-US" dirty="0"/>
          </a:p>
        </p:txBody>
      </p:sp>
    </p:spTree>
    <p:extLst>
      <p:ext uri="{BB962C8B-B14F-4D97-AF65-F5344CB8AC3E}">
        <p14:creationId xmlns:p14="http://schemas.microsoft.com/office/powerpoint/2010/main" val="330292276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971600" y="644178"/>
            <a:ext cx="7772400" cy="64807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en-US" altLang="en-US" dirty="0">
              <a:latin typeface="+mj-lt"/>
              <a:cs typeface="Times New Roman" panose="02020603050405020304" pitchFamily="18" charset="0"/>
            </a:endParaRPr>
          </a:p>
          <a:p>
            <a:endParaRPr lang="en-US" altLang="en-US" dirty="0">
              <a:latin typeface="+mj-lt"/>
              <a:cs typeface="Times New Roman" panose="02020603050405020304" pitchFamily="18" charset="0"/>
            </a:endParaRPr>
          </a:p>
          <a:p>
            <a:endParaRPr lang="en-US" altLang="en-US" dirty="0">
              <a:latin typeface="+mj-lt"/>
              <a:cs typeface="Times New Roman" panose="02020603050405020304" pitchFamily="18" charset="0"/>
            </a:endParaRPr>
          </a:p>
          <a:p>
            <a:pPr marL="285750" indent="-285750">
              <a:buFont typeface="Arial" panose="020B0604020202020204" pitchFamily="34" charset="0"/>
              <a:buChar char="•"/>
            </a:pPr>
            <a:endParaRPr lang="en-US" altLang="en-US" sz="2000" i="1" dirty="0">
              <a:solidFill>
                <a:srgbClr val="00201F"/>
              </a:solidFill>
              <a:latin typeface="+mj-lt"/>
            </a:endParaRPr>
          </a:p>
          <a:p>
            <a:pPr marL="285750" indent="-285750">
              <a:buFont typeface="Arial" panose="020B0604020202020204" pitchFamily="34" charset="0"/>
              <a:buChar char="•"/>
            </a:pPr>
            <a:endParaRPr lang="en-US" altLang="en-US" sz="2000" i="1" dirty="0">
              <a:solidFill>
                <a:srgbClr val="00201F"/>
              </a:solidFill>
              <a:latin typeface="+mj-lt"/>
            </a:endParaRPr>
          </a:p>
          <a:p>
            <a:pPr marL="285750" indent="-285750">
              <a:buFont typeface="Arial" panose="020B0604020202020204" pitchFamily="34" charset="0"/>
              <a:buChar char="•"/>
            </a:pPr>
            <a:endParaRPr lang="en-US" altLang="en-US" sz="2000" i="1" dirty="0">
              <a:solidFill>
                <a:srgbClr val="00201F"/>
              </a:solidFill>
              <a:latin typeface="+mj-lt"/>
            </a:endParaRPr>
          </a:p>
          <a:p>
            <a:endParaRPr lang="en-US" altLang="en-US" sz="2000" i="1" dirty="0">
              <a:solidFill>
                <a:srgbClr val="00201F"/>
              </a:solidFill>
              <a:latin typeface="+mj-lt"/>
            </a:endParaRPr>
          </a:p>
          <a:p>
            <a:endParaRPr lang="en-US" altLang="en-US" sz="2000" i="1" dirty="0">
              <a:solidFill>
                <a:srgbClr val="00201F"/>
              </a:solidFill>
              <a:latin typeface="+mj-lt"/>
            </a:endParaRPr>
          </a:p>
          <a:p>
            <a:pPr marL="285750" indent="-285750">
              <a:buFont typeface="Arial" panose="020B0604020202020204" pitchFamily="34" charset="0"/>
              <a:buChar char="•"/>
            </a:pPr>
            <a:endParaRPr lang="en-US" altLang="en-US" i="1" dirty="0">
              <a:latin typeface="+mj-lt"/>
              <a:cs typeface="Times New Roman" panose="02020603050405020304" pitchFamily="18" charset="0"/>
            </a:endParaRPr>
          </a:p>
          <a:p>
            <a:endParaRPr lang="en-US" altLang="en-US" sz="2000" b="1" i="1" dirty="0">
              <a:solidFill>
                <a:srgbClr val="00201F"/>
              </a:solidFill>
              <a:latin typeface="+mj-lt"/>
            </a:endParaRPr>
          </a:p>
        </p:txBody>
      </p:sp>
      <p:sp>
        <p:nvSpPr>
          <p:cNvPr id="8" name="Slide Number Placeholder 4">
            <a:extLst>
              <a:ext uri="{FF2B5EF4-FFF2-40B4-BE49-F238E27FC236}">
                <a16:creationId xmlns:a16="http://schemas.microsoft.com/office/drawing/2014/main" id="{BEDFA84D-3D1B-F84E-BEA8-2A05B3C8A8A5}"/>
              </a:ext>
            </a:extLst>
          </p:cNvPr>
          <p:cNvSpPr txBox="1">
            <a:spLocks/>
          </p:cNvSpPr>
          <p:nvPr/>
        </p:nvSpPr>
        <p:spPr>
          <a:xfrm>
            <a:off x="7859806" y="6356351"/>
            <a:ext cx="65554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7801D69-61EF-40E3-904E-777AA434B5C4}" type="slidenum">
              <a:rPr lang="en-US" smtClean="0"/>
              <a:pPr/>
              <a:t>3</a:t>
            </a:fld>
            <a:endParaRPr lang="en-US" dirty="0"/>
          </a:p>
        </p:txBody>
      </p:sp>
      <p:sp>
        <p:nvSpPr>
          <p:cNvPr id="6" name="Title 5">
            <a:extLst>
              <a:ext uri="{FF2B5EF4-FFF2-40B4-BE49-F238E27FC236}">
                <a16:creationId xmlns:a16="http://schemas.microsoft.com/office/drawing/2014/main" id="{8E4DC0DE-28CC-4E72-B8B6-79BF246ADC6A}"/>
              </a:ext>
            </a:extLst>
          </p:cNvPr>
          <p:cNvSpPr>
            <a:spLocks noGrp="1"/>
          </p:cNvSpPr>
          <p:nvPr>
            <p:ph type="title"/>
          </p:nvPr>
        </p:nvSpPr>
        <p:spPr>
          <a:xfrm>
            <a:off x="457200" y="533400"/>
            <a:ext cx="8229600" cy="679278"/>
          </a:xfrm>
        </p:spPr>
        <p:txBody>
          <a:bodyPr/>
          <a:lstStyle/>
          <a:p>
            <a:r>
              <a:rPr lang="en-US" altLang="en-US" dirty="0"/>
              <a:t>Learning Objectives</a:t>
            </a:r>
            <a:br>
              <a:rPr lang="en-US" altLang="en-US" dirty="0"/>
            </a:br>
            <a:endParaRPr lang="en-US" dirty="0"/>
          </a:p>
        </p:txBody>
      </p:sp>
      <p:sp>
        <p:nvSpPr>
          <p:cNvPr id="11" name="Content Placeholder 10">
            <a:extLst>
              <a:ext uri="{FF2B5EF4-FFF2-40B4-BE49-F238E27FC236}">
                <a16:creationId xmlns:a16="http://schemas.microsoft.com/office/drawing/2014/main" id="{54ECBD38-9095-4265-BAE6-76906DE0708E}"/>
              </a:ext>
            </a:extLst>
          </p:cNvPr>
          <p:cNvSpPr>
            <a:spLocks noGrp="1"/>
          </p:cNvSpPr>
          <p:nvPr>
            <p:ph idx="1"/>
          </p:nvPr>
        </p:nvSpPr>
        <p:spPr/>
        <p:txBody>
          <a:bodyPr/>
          <a:lstStyle/>
          <a:p>
            <a:pPr marL="342900" lvl="0" indent="-342900" algn="l">
              <a:spcAft>
                <a:spcPts val="600"/>
              </a:spcAft>
              <a:buFont typeface="Wingdings" pitchFamily="2" charset="2"/>
              <a:buChar char="§"/>
            </a:pPr>
            <a:r>
              <a:rPr lang="en-US" sz="2400" dirty="0">
                <a:solidFill>
                  <a:srgbClr val="8D9C36"/>
                </a:solidFill>
                <a:latin typeface="Century Gothic"/>
              </a:rPr>
              <a:t>Apply the principles on use of force based on the relevant international human rights standards</a:t>
            </a:r>
          </a:p>
          <a:p>
            <a:pPr marL="342900" lvl="0" indent="-342900" algn="l">
              <a:spcAft>
                <a:spcPts val="600"/>
              </a:spcAft>
              <a:buFont typeface="Wingdings" pitchFamily="2" charset="2"/>
              <a:buChar char="§"/>
            </a:pPr>
            <a:r>
              <a:rPr lang="en-US" sz="2400" dirty="0">
                <a:solidFill>
                  <a:srgbClr val="8D9C36"/>
                </a:solidFill>
                <a:latin typeface="Century Gothic"/>
              </a:rPr>
              <a:t>Explain the permissible circumstances and procedures for the use of force and/or firearms</a:t>
            </a:r>
          </a:p>
          <a:p>
            <a:pPr marL="342900" lvl="0" indent="-342900" algn="l">
              <a:spcAft>
                <a:spcPts val="600"/>
              </a:spcAft>
              <a:buFont typeface="Wingdings" pitchFamily="2" charset="2"/>
              <a:buChar char="§"/>
            </a:pPr>
            <a:r>
              <a:rPr lang="en-US" sz="2400" dirty="0">
                <a:solidFill>
                  <a:srgbClr val="8D9C36"/>
                </a:solidFill>
                <a:latin typeface="Century Gothic"/>
              </a:rPr>
              <a:t>Determine the appropriate means of force and/or firearms in different situations typical for Peace Operations</a:t>
            </a:r>
          </a:p>
          <a:p>
            <a:endParaRPr lang="en-US" dirty="0"/>
          </a:p>
        </p:txBody>
      </p:sp>
    </p:spTree>
    <p:extLst>
      <p:ext uri="{BB962C8B-B14F-4D97-AF65-F5344CB8AC3E}">
        <p14:creationId xmlns:p14="http://schemas.microsoft.com/office/powerpoint/2010/main" val="1164575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8"/>
          <p:cNvSpPr txBox="1"/>
          <p:nvPr/>
        </p:nvSpPr>
        <p:spPr>
          <a:xfrm>
            <a:off x="646871" y="2738926"/>
            <a:ext cx="7772400" cy="443149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en-US" altLang="en-US" dirty="0">
              <a:latin typeface="+mj-lt"/>
              <a:cs typeface="Times New Roman" panose="02020603050405020304" pitchFamily="18" charset="0"/>
            </a:endParaRPr>
          </a:p>
          <a:p>
            <a:pPr marL="285750" indent="-285750">
              <a:buFont typeface="Arial" panose="020B0604020202020204" pitchFamily="34" charset="0"/>
              <a:buChar char="•"/>
            </a:pPr>
            <a:endParaRPr lang="en-US" altLang="en-US" sz="2000" i="1" dirty="0">
              <a:solidFill>
                <a:srgbClr val="00201F"/>
              </a:solidFill>
              <a:latin typeface="+mj-lt"/>
            </a:endParaRPr>
          </a:p>
          <a:p>
            <a:endParaRPr lang="en-US" altLang="en-US" sz="2000" b="1" i="1" dirty="0">
              <a:solidFill>
                <a:srgbClr val="00201F"/>
              </a:solidFill>
              <a:latin typeface="+mj-lt"/>
            </a:endParaRPr>
          </a:p>
        </p:txBody>
      </p:sp>
      <p:sp>
        <p:nvSpPr>
          <p:cNvPr id="7" name="Slide Number Placeholder 4">
            <a:extLst>
              <a:ext uri="{FF2B5EF4-FFF2-40B4-BE49-F238E27FC236}">
                <a16:creationId xmlns:a16="http://schemas.microsoft.com/office/drawing/2014/main" id="{465960D7-3F8A-1747-824F-56A467D5124D}"/>
              </a:ext>
            </a:extLst>
          </p:cNvPr>
          <p:cNvSpPr txBox="1">
            <a:spLocks/>
          </p:cNvSpPr>
          <p:nvPr/>
        </p:nvSpPr>
        <p:spPr>
          <a:xfrm>
            <a:off x="7859806" y="6356351"/>
            <a:ext cx="65554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7801D69-61EF-40E3-904E-777AA434B5C4}" type="slidenum">
              <a:rPr lang="en-US" smtClean="0"/>
              <a:pPr/>
              <a:t>4</a:t>
            </a:fld>
            <a:endParaRPr lang="en-US" dirty="0"/>
          </a:p>
        </p:txBody>
      </p:sp>
      <p:sp>
        <p:nvSpPr>
          <p:cNvPr id="2" name="Title 1">
            <a:extLst>
              <a:ext uri="{FF2B5EF4-FFF2-40B4-BE49-F238E27FC236}">
                <a16:creationId xmlns:a16="http://schemas.microsoft.com/office/drawing/2014/main" id="{3D1D91E2-BB05-4C35-A9B1-5DD756BD4A28}"/>
              </a:ext>
            </a:extLst>
          </p:cNvPr>
          <p:cNvSpPr>
            <a:spLocks noGrp="1"/>
          </p:cNvSpPr>
          <p:nvPr>
            <p:ph type="title"/>
          </p:nvPr>
        </p:nvSpPr>
        <p:spPr/>
        <p:txBody>
          <a:bodyPr/>
          <a:lstStyle/>
          <a:p>
            <a:r>
              <a:rPr lang="en-US" altLang="en-US" sz="3200" b="1" dirty="0">
                <a:solidFill>
                  <a:srgbClr val="002060"/>
                </a:solidFill>
                <a:latin typeface="Century Gothic" panose="020B0502020202020204" pitchFamily="34" charset="0"/>
                <a:ea typeface="+mj-ea"/>
                <a:cs typeface="+mj-cs"/>
              </a:rPr>
              <a:t>Lesson Overview</a:t>
            </a:r>
            <a:br>
              <a:rPr lang="en-US" altLang="en-US" sz="3200" b="1" dirty="0">
                <a:solidFill>
                  <a:srgbClr val="002060"/>
                </a:solidFill>
                <a:latin typeface="Century Gothic" panose="020B0502020202020204" pitchFamily="34" charset="0"/>
                <a:ea typeface="+mj-ea"/>
                <a:cs typeface="+mj-cs"/>
              </a:rPr>
            </a:br>
            <a:endParaRPr lang="en-US" dirty="0"/>
          </a:p>
        </p:txBody>
      </p:sp>
      <p:sp>
        <p:nvSpPr>
          <p:cNvPr id="3" name="Content Placeholder 2">
            <a:extLst>
              <a:ext uri="{FF2B5EF4-FFF2-40B4-BE49-F238E27FC236}">
                <a16:creationId xmlns:a16="http://schemas.microsoft.com/office/drawing/2014/main" id="{E0B59E14-3659-4214-B25F-472C6B72B9CD}"/>
              </a:ext>
            </a:extLst>
          </p:cNvPr>
          <p:cNvSpPr>
            <a:spLocks noGrp="1"/>
          </p:cNvSpPr>
          <p:nvPr>
            <p:ph idx="1"/>
          </p:nvPr>
        </p:nvSpPr>
        <p:spPr/>
        <p:txBody>
          <a:bodyPr/>
          <a:lstStyle/>
          <a:p>
            <a:pPr marL="342900" indent="-342900" algn="l">
              <a:spcAft>
                <a:spcPts val="600"/>
              </a:spcAft>
              <a:buFont typeface="Wingdings" pitchFamily="2" charset="2"/>
              <a:buChar char="§"/>
            </a:pPr>
            <a:r>
              <a:rPr lang="en-US" altLang="en-US" sz="2400" dirty="0">
                <a:solidFill>
                  <a:srgbClr val="8D9C36"/>
                </a:solidFill>
                <a:latin typeface="Century Gothic"/>
              </a:rPr>
              <a:t>Definitions</a:t>
            </a:r>
          </a:p>
          <a:p>
            <a:pPr marL="342900" indent="-342900" algn="l">
              <a:spcAft>
                <a:spcPts val="600"/>
              </a:spcAft>
              <a:buFont typeface="Wingdings" pitchFamily="2" charset="2"/>
              <a:buChar char="§"/>
            </a:pPr>
            <a:r>
              <a:rPr lang="en-US" altLang="en-US" dirty="0">
                <a:latin typeface="Century Gothic"/>
              </a:rPr>
              <a:t>Principles of use of force, including firearms</a:t>
            </a:r>
          </a:p>
          <a:p>
            <a:pPr marL="342900" indent="-342900" algn="l">
              <a:spcAft>
                <a:spcPts val="600"/>
              </a:spcAft>
              <a:buFont typeface="Wingdings" pitchFamily="2" charset="2"/>
              <a:buChar char="§"/>
            </a:pPr>
            <a:r>
              <a:rPr lang="en-US" altLang="en-US" sz="2400" dirty="0">
                <a:solidFill>
                  <a:srgbClr val="8D9C36"/>
                </a:solidFill>
                <a:latin typeface="Century Gothic"/>
              </a:rPr>
              <a:t>Use of </a:t>
            </a:r>
            <a:r>
              <a:rPr lang="en-US" altLang="en-US" dirty="0">
                <a:latin typeface="Century Gothic"/>
              </a:rPr>
              <a:t>firearms</a:t>
            </a:r>
          </a:p>
          <a:p>
            <a:pPr marL="342900" indent="-342900" algn="l">
              <a:spcAft>
                <a:spcPts val="600"/>
              </a:spcAft>
              <a:buFont typeface="Wingdings" pitchFamily="2" charset="2"/>
              <a:buChar char="§"/>
            </a:pPr>
            <a:r>
              <a:rPr lang="en-US" altLang="en-US" sz="2400" dirty="0">
                <a:solidFill>
                  <a:srgbClr val="8D9C36"/>
                </a:solidFill>
                <a:latin typeface="Century Gothic"/>
              </a:rPr>
              <a:t>UNPOL responsibilities</a:t>
            </a:r>
          </a:p>
          <a:p>
            <a:pPr marL="342900" indent="-342900" algn="l">
              <a:spcAft>
                <a:spcPts val="600"/>
              </a:spcAft>
              <a:buFont typeface="Wingdings" pitchFamily="2" charset="2"/>
              <a:buChar char="§"/>
            </a:pPr>
            <a:r>
              <a:rPr lang="en-US" altLang="en-US" dirty="0">
                <a:latin typeface="Century Gothic"/>
              </a:rPr>
              <a:t>Use of force implications</a:t>
            </a:r>
          </a:p>
          <a:p>
            <a:pPr marL="342900" indent="-342900" algn="l">
              <a:spcAft>
                <a:spcPts val="600"/>
              </a:spcAft>
              <a:buFont typeface="Wingdings" pitchFamily="2" charset="2"/>
              <a:buChar char="§"/>
            </a:pPr>
            <a:r>
              <a:rPr lang="en-US" altLang="en-US" sz="2400" dirty="0">
                <a:solidFill>
                  <a:srgbClr val="8D9C36"/>
                </a:solidFill>
                <a:latin typeface="Century Gothic"/>
              </a:rPr>
              <a:t>Learning activity</a:t>
            </a:r>
          </a:p>
        </p:txBody>
      </p:sp>
    </p:spTree>
    <p:extLst>
      <p:ext uri="{BB962C8B-B14F-4D97-AF65-F5344CB8AC3E}">
        <p14:creationId xmlns:p14="http://schemas.microsoft.com/office/powerpoint/2010/main" val="5055730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30FAD-5754-4584-9C34-4C19E954BB55}"/>
              </a:ext>
            </a:extLst>
          </p:cNvPr>
          <p:cNvSpPr>
            <a:spLocks noGrp="1"/>
          </p:cNvSpPr>
          <p:nvPr>
            <p:ph type="title"/>
          </p:nvPr>
        </p:nvSpPr>
        <p:spPr/>
        <p:txBody>
          <a:bodyPr/>
          <a:lstStyle/>
          <a:p>
            <a:r>
              <a:rPr lang="en-US" dirty="0"/>
              <a:t>Introduction</a:t>
            </a:r>
          </a:p>
        </p:txBody>
      </p:sp>
      <p:sp>
        <p:nvSpPr>
          <p:cNvPr id="3" name="Slide Number Placeholder 2">
            <a:extLst>
              <a:ext uri="{FF2B5EF4-FFF2-40B4-BE49-F238E27FC236}">
                <a16:creationId xmlns:a16="http://schemas.microsoft.com/office/drawing/2014/main" id="{F898699F-D91F-4A64-83AD-1ADCC090771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101F9A46-A280-448D-81B1-A11510890FB3}"/>
              </a:ext>
            </a:extLst>
          </p:cNvPr>
          <p:cNvSpPr>
            <a:spLocks noGrp="1"/>
          </p:cNvSpPr>
          <p:nvPr>
            <p:ph sz="quarter" idx="13"/>
          </p:nvPr>
        </p:nvSpPr>
        <p:spPr/>
        <p:txBody>
          <a:bodyPr/>
          <a:lstStyle/>
          <a:p>
            <a:pPr>
              <a:lnSpc>
                <a:spcPct val="110000"/>
              </a:lnSpc>
              <a:defRPr/>
            </a:pPr>
            <a:r>
              <a:rPr lang="en-GB" sz="2200" dirty="0">
                <a:latin typeface="Century Gothic" panose="020B0502020202020204" pitchFamily="34" charset="0"/>
              </a:rPr>
              <a:t>UNPOL’s use of force is based on the Security Council Mandate and the Status of Forces Agreement (SOFA)</a:t>
            </a:r>
            <a:endParaRPr lang="en-GB" sz="2200" dirty="0"/>
          </a:p>
          <a:p>
            <a:pPr>
              <a:lnSpc>
                <a:spcPct val="110000"/>
              </a:lnSpc>
              <a:defRPr/>
            </a:pPr>
            <a:r>
              <a:rPr lang="en-GB" sz="2200" dirty="0">
                <a:latin typeface="Century Gothic" panose="020B0502020202020204" pitchFamily="34" charset="0"/>
              </a:rPr>
              <a:t>The Police Concept of Operations (CONOPS) &amp; </a:t>
            </a:r>
            <a:r>
              <a:rPr lang="en-US" sz="2200" dirty="0">
                <a:latin typeface="Century Gothic" panose="020B0502020202020204" pitchFamily="34" charset="0"/>
              </a:rPr>
              <a:t>Directives on Detention, Searches and Use of Force (DUF) </a:t>
            </a:r>
            <a:r>
              <a:rPr lang="en-GB" sz="2200" dirty="0">
                <a:latin typeface="Century Gothic" panose="020B0502020202020204" pitchFamily="34" charset="0"/>
              </a:rPr>
              <a:t>spell out the authority to use force</a:t>
            </a:r>
          </a:p>
          <a:p>
            <a:pPr>
              <a:lnSpc>
                <a:spcPct val="110000"/>
              </a:lnSpc>
              <a:defRPr/>
            </a:pPr>
            <a:r>
              <a:rPr lang="en-GB" sz="2200" dirty="0">
                <a:latin typeface="Century Gothic" panose="020B0502020202020204" pitchFamily="34" charset="0"/>
              </a:rPr>
              <a:t>UNPOL must respect international human rights and criminal justice requirements in the UNPOL Strategic Guidance Framework &amp; mission DUF</a:t>
            </a:r>
          </a:p>
          <a:p>
            <a:pPr>
              <a:lnSpc>
                <a:spcPct val="110000"/>
              </a:lnSpc>
              <a:defRPr/>
            </a:pPr>
            <a:r>
              <a:rPr lang="en-GB" sz="2200" dirty="0">
                <a:latin typeface="Century Gothic" panose="020B0502020202020204" pitchFamily="34" charset="0"/>
              </a:rPr>
              <a:t>UNPOL acts only in law enforcement paradigm  </a:t>
            </a:r>
          </a:p>
          <a:p>
            <a:endParaRPr lang="en-US" dirty="0"/>
          </a:p>
        </p:txBody>
      </p:sp>
    </p:spTree>
    <p:extLst>
      <p:ext uri="{BB962C8B-B14F-4D97-AF65-F5344CB8AC3E}">
        <p14:creationId xmlns:p14="http://schemas.microsoft.com/office/powerpoint/2010/main" val="3658667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F8E82-01DC-4677-8D17-E49A4A587525}"/>
              </a:ext>
            </a:extLst>
          </p:cNvPr>
          <p:cNvSpPr>
            <a:spLocks noGrp="1"/>
          </p:cNvSpPr>
          <p:nvPr>
            <p:ph type="title"/>
          </p:nvPr>
        </p:nvSpPr>
        <p:spPr/>
        <p:txBody>
          <a:bodyPr/>
          <a:lstStyle/>
          <a:p>
            <a:r>
              <a:rPr lang="en-GB" dirty="0"/>
              <a:t>Scenario 1</a:t>
            </a:r>
          </a:p>
        </p:txBody>
      </p:sp>
      <p:sp>
        <p:nvSpPr>
          <p:cNvPr id="3" name="Slide Number Placeholder 2">
            <a:extLst>
              <a:ext uri="{FF2B5EF4-FFF2-40B4-BE49-F238E27FC236}">
                <a16:creationId xmlns:a16="http://schemas.microsoft.com/office/drawing/2014/main" id="{33E00319-EDA0-4DA2-9D96-D21C416584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6C98CD24-8AE2-4A81-8737-7A36DAED3960}"/>
              </a:ext>
            </a:extLst>
          </p:cNvPr>
          <p:cNvSpPr>
            <a:spLocks noGrp="1"/>
          </p:cNvSpPr>
          <p:nvPr>
            <p:ph sz="quarter" idx="13"/>
          </p:nvPr>
        </p:nvSpPr>
        <p:spPr/>
        <p:txBody>
          <a:bodyPr/>
          <a:lstStyle/>
          <a:p>
            <a:pPr marL="0" indent="0">
              <a:buNone/>
            </a:pPr>
            <a:r>
              <a:rPr lang="en-GB" sz="2000" dirty="0"/>
              <a:t>A Carana National Police (CNP) patrol car stops on the side of the street close to an intersection in the outskirts of Akkabar. The police officers get out of the car and unfold a map on the hood of the car and start looking for coordinates. Other cars approaching the intersection become aware of the patrol car and the officers. Some of the drivers decide to slow down before crossing the intersection, fearing they might be stopped for driving too fast.</a:t>
            </a:r>
          </a:p>
          <a:p>
            <a:pPr marL="0" indent="0">
              <a:buNone/>
            </a:pPr>
            <a:endParaRPr lang="en-GB" sz="2000" dirty="0"/>
          </a:p>
        </p:txBody>
      </p:sp>
      <p:sp>
        <p:nvSpPr>
          <p:cNvPr id="5" name="Rectangle 4">
            <a:extLst>
              <a:ext uri="{FF2B5EF4-FFF2-40B4-BE49-F238E27FC236}">
                <a16:creationId xmlns:a16="http://schemas.microsoft.com/office/drawing/2014/main" id="{467B5510-B0D9-4174-A970-B635BA943A12}"/>
              </a:ext>
            </a:extLst>
          </p:cNvPr>
          <p:cNvSpPr/>
          <p:nvPr/>
        </p:nvSpPr>
        <p:spPr>
          <a:xfrm>
            <a:off x="710293" y="4718957"/>
            <a:ext cx="7682593" cy="96043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GB" sz="1800" b="1" dirty="0">
                <a:solidFill>
                  <a:srgbClr val="002060"/>
                </a:solidFill>
                <a:latin typeface="Century Gothic" panose="020B0502020202020204" pitchFamily="34" charset="0"/>
              </a:rPr>
              <a:t>Question 1</a:t>
            </a:r>
          </a:p>
          <a:p>
            <a:pPr marL="0" indent="0">
              <a:buNone/>
            </a:pPr>
            <a:r>
              <a:rPr lang="en-GB" sz="1800" i="1" dirty="0">
                <a:solidFill>
                  <a:srgbClr val="002060"/>
                </a:solidFill>
                <a:latin typeface="Century Gothic" panose="020B0502020202020204" pitchFamily="34" charset="0"/>
              </a:rPr>
              <a:t>Does the behaviour of the police officers constitute a use of force?</a:t>
            </a:r>
          </a:p>
        </p:txBody>
      </p:sp>
    </p:spTree>
    <p:extLst>
      <p:ext uri="{BB962C8B-B14F-4D97-AF65-F5344CB8AC3E}">
        <p14:creationId xmlns:p14="http://schemas.microsoft.com/office/powerpoint/2010/main" val="4274987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F8E82-01DC-4677-8D17-E49A4A587525}"/>
              </a:ext>
            </a:extLst>
          </p:cNvPr>
          <p:cNvSpPr>
            <a:spLocks noGrp="1"/>
          </p:cNvSpPr>
          <p:nvPr>
            <p:ph type="title"/>
          </p:nvPr>
        </p:nvSpPr>
        <p:spPr/>
        <p:txBody>
          <a:bodyPr/>
          <a:lstStyle/>
          <a:p>
            <a:r>
              <a:rPr lang="en-GB" dirty="0"/>
              <a:t>Scenario 1</a:t>
            </a:r>
          </a:p>
        </p:txBody>
      </p:sp>
      <p:sp>
        <p:nvSpPr>
          <p:cNvPr id="3" name="Slide Number Placeholder 2">
            <a:extLst>
              <a:ext uri="{FF2B5EF4-FFF2-40B4-BE49-F238E27FC236}">
                <a16:creationId xmlns:a16="http://schemas.microsoft.com/office/drawing/2014/main" id="{33E00319-EDA0-4DA2-9D96-D21C416584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6C98CD24-8AE2-4A81-8737-7A36DAED3960}"/>
              </a:ext>
            </a:extLst>
          </p:cNvPr>
          <p:cNvSpPr>
            <a:spLocks noGrp="1"/>
          </p:cNvSpPr>
          <p:nvPr>
            <p:ph sz="quarter" idx="13"/>
          </p:nvPr>
        </p:nvSpPr>
        <p:spPr/>
        <p:txBody>
          <a:bodyPr/>
          <a:lstStyle/>
          <a:p>
            <a:pPr marL="0" indent="0">
              <a:buNone/>
            </a:pPr>
            <a:endParaRPr lang="en-GB" sz="2000" i="1" dirty="0">
              <a:solidFill>
                <a:srgbClr val="002060"/>
              </a:solidFill>
            </a:endParaRPr>
          </a:p>
          <a:p>
            <a:pPr marL="0" indent="0">
              <a:buNone/>
            </a:pPr>
            <a:endParaRPr lang="en-GB" sz="2000" dirty="0"/>
          </a:p>
          <a:p>
            <a:pPr marL="0" indent="0">
              <a:buNone/>
            </a:pPr>
            <a:endParaRPr lang="en-GB" sz="2000" dirty="0"/>
          </a:p>
        </p:txBody>
      </p:sp>
      <p:sp>
        <p:nvSpPr>
          <p:cNvPr id="5" name="Rectangle 4">
            <a:extLst>
              <a:ext uri="{FF2B5EF4-FFF2-40B4-BE49-F238E27FC236}">
                <a16:creationId xmlns:a16="http://schemas.microsoft.com/office/drawing/2014/main" id="{31E9ED71-7D6D-4D49-AB2F-0E299FE8949F}"/>
              </a:ext>
            </a:extLst>
          </p:cNvPr>
          <p:cNvSpPr/>
          <p:nvPr/>
        </p:nvSpPr>
        <p:spPr>
          <a:xfrm>
            <a:off x="553243" y="1646400"/>
            <a:ext cx="8198871" cy="192382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US" sz="1800" b="1" dirty="0">
                <a:solidFill>
                  <a:srgbClr val="002060"/>
                </a:solidFill>
                <a:latin typeface="Century Gothic" panose="020B0502020202020204" pitchFamily="34" charset="0"/>
              </a:rPr>
              <a:t>Question 2</a:t>
            </a:r>
          </a:p>
          <a:p>
            <a:pPr marL="0" indent="0" algn="ctr">
              <a:buNone/>
            </a:pPr>
            <a:r>
              <a:rPr lang="en-US" sz="1800" i="1" dirty="0">
                <a:solidFill>
                  <a:srgbClr val="002060"/>
                </a:solidFill>
                <a:latin typeface="Century Gothic" panose="020B0502020202020204" pitchFamily="34" charset="0"/>
              </a:rPr>
              <a:t>Imagine that the officers stop a car that may have been speeding when approaching the intersection by </a:t>
            </a:r>
            <a:r>
              <a:rPr lang="en-GB" sz="1800" i="1" dirty="0">
                <a:solidFill>
                  <a:srgbClr val="002060"/>
                </a:solidFill>
                <a:latin typeface="Century Gothic" panose="020B0502020202020204" pitchFamily="34" charset="0"/>
              </a:rPr>
              <a:t>signalling</a:t>
            </a:r>
            <a:r>
              <a:rPr lang="en-US" sz="1800" i="1" dirty="0">
                <a:solidFill>
                  <a:srgbClr val="002060"/>
                </a:solidFill>
                <a:latin typeface="Century Gothic" panose="020B0502020202020204" pitchFamily="34" charset="0"/>
              </a:rPr>
              <a:t> with their arms and shouting a command to slow down and move over and stop at the side of the road. Does this constitute use of force?</a:t>
            </a:r>
          </a:p>
          <a:p>
            <a:pPr marL="0" indent="0">
              <a:buNone/>
            </a:pPr>
            <a:endParaRPr lang="en-GB" sz="1800" i="1" dirty="0">
              <a:solidFill>
                <a:srgbClr val="002060"/>
              </a:solidFill>
              <a:latin typeface="Century Gothic" panose="020B0502020202020204" pitchFamily="34" charset="0"/>
            </a:endParaRPr>
          </a:p>
        </p:txBody>
      </p:sp>
      <p:sp>
        <p:nvSpPr>
          <p:cNvPr id="6" name="Rectangle 5">
            <a:extLst>
              <a:ext uri="{FF2B5EF4-FFF2-40B4-BE49-F238E27FC236}">
                <a16:creationId xmlns:a16="http://schemas.microsoft.com/office/drawing/2014/main" id="{B9357A46-0D25-4ED1-BA28-FB75C0346779}"/>
              </a:ext>
            </a:extLst>
          </p:cNvPr>
          <p:cNvSpPr/>
          <p:nvPr/>
        </p:nvSpPr>
        <p:spPr>
          <a:xfrm>
            <a:off x="553243" y="3918857"/>
            <a:ext cx="8198871" cy="202474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US" sz="1800" b="1" dirty="0">
                <a:solidFill>
                  <a:srgbClr val="002060"/>
                </a:solidFill>
                <a:latin typeface="Century Gothic" panose="020B0502020202020204" pitchFamily="34" charset="0"/>
              </a:rPr>
              <a:t>Question 3</a:t>
            </a:r>
          </a:p>
          <a:p>
            <a:pPr marL="0" indent="0" algn="ctr">
              <a:buNone/>
            </a:pPr>
            <a:r>
              <a:rPr lang="en-US" sz="1800" i="1" dirty="0">
                <a:solidFill>
                  <a:srgbClr val="002060"/>
                </a:solidFill>
                <a:latin typeface="Century Gothic" panose="020B0502020202020204" pitchFamily="34" charset="0"/>
              </a:rPr>
              <a:t>Does your assessment change if the police officers get out of the car only to observe the traffic at the intersection as well as the pedestrians and bystanders? Remember that cars approaching the intersection become aware of the patrol car and the officers. Some of the drivers decide to slow down before crossing the intersection.</a:t>
            </a:r>
          </a:p>
          <a:p>
            <a:pPr marL="0" indent="0">
              <a:buNone/>
            </a:pPr>
            <a:endParaRPr lang="en-GB" sz="1800" i="1" dirty="0">
              <a:solidFill>
                <a:srgbClr val="002060"/>
              </a:solidFill>
              <a:latin typeface="Century Gothic" panose="020B0502020202020204" pitchFamily="34" charset="0"/>
            </a:endParaRPr>
          </a:p>
        </p:txBody>
      </p:sp>
    </p:spTree>
    <p:extLst>
      <p:ext uri="{BB962C8B-B14F-4D97-AF65-F5344CB8AC3E}">
        <p14:creationId xmlns:p14="http://schemas.microsoft.com/office/powerpoint/2010/main" val="1845316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64FA3-683F-490E-8BA0-59C0BB126971}"/>
              </a:ext>
            </a:extLst>
          </p:cNvPr>
          <p:cNvSpPr>
            <a:spLocks noGrp="1"/>
          </p:cNvSpPr>
          <p:nvPr>
            <p:ph type="title"/>
          </p:nvPr>
        </p:nvSpPr>
        <p:spPr/>
        <p:txBody>
          <a:bodyPr/>
          <a:lstStyle/>
          <a:p>
            <a:r>
              <a:rPr lang="en-GB" sz="3200" b="1" dirty="0">
                <a:solidFill>
                  <a:srgbClr val="002060"/>
                </a:solidFill>
                <a:latin typeface="Century Gothic"/>
              </a:rPr>
              <a:t>Definition of Force in Law Enforcement</a:t>
            </a:r>
            <a:endParaRPr lang="en-US" dirty="0"/>
          </a:p>
        </p:txBody>
      </p:sp>
      <p:sp>
        <p:nvSpPr>
          <p:cNvPr id="3" name="Slide Number Placeholder 2">
            <a:extLst>
              <a:ext uri="{FF2B5EF4-FFF2-40B4-BE49-F238E27FC236}">
                <a16:creationId xmlns:a16="http://schemas.microsoft.com/office/drawing/2014/main" id="{164A799C-064C-4523-A6E2-EB1299B964D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261161-F363-4909-B3BA-F2D719A844E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Content Placeholder 3">
            <a:extLst>
              <a:ext uri="{FF2B5EF4-FFF2-40B4-BE49-F238E27FC236}">
                <a16:creationId xmlns:a16="http://schemas.microsoft.com/office/drawing/2014/main" id="{2B6863B3-6C2F-4663-BC62-4C240172515B}"/>
              </a:ext>
            </a:extLst>
          </p:cNvPr>
          <p:cNvSpPr>
            <a:spLocks noGrp="1"/>
          </p:cNvSpPr>
          <p:nvPr>
            <p:ph sz="quarter" idx="13"/>
          </p:nvPr>
        </p:nvSpPr>
        <p:spPr>
          <a:xfrm>
            <a:off x="4804229" y="1981200"/>
            <a:ext cx="4020458" cy="3962400"/>
          </a:xfrm>
        </p:spPr>
        <p:txBody>
          <a:bodyPr/>
          <a:lstStyle/>
          <a:p>
            <a:pPr>
              <a:spcAft>
                <a:spcPts val="600"/>
              </a:spcAft>
            </a:pPr>
            <a:r>
              <a:rPr lang="en-US" sz="2400" dirty="0"/>
              <a:t>Any verbal command or physical action </a:t>
            </a:r>
            <a:br>
              <a:rPr lang="en-US" sz="2400" dirty="0"/>
            </a:br>
            <a:r>
              <a:rPr lang="en-US" sz="2400" dirty="0"/>
              <a:t>to gain subject control</a:t>
            </a:r>
            <a:endParaRPr lang="en-GB" sz="2400" dirty="0"/>
          </a:p>
          <a:p>
            <a:pPr>
              <a:spcAft>
                <a:spcPts val="600"/>
              </a:spcAft>
            </a:pPr>
            <a:r>
              <a:rPr lang="en-US" sz="2400" dirty="0"/>
              <a:t>Amount of effort required by police to compel compliance by an unwilling subject</a:t>
            </a:r>
          </a:p>
        </p:txBody>
      </p:sp>
      <p:pic>
        <p:nvPicPr>
          <p:cNvPr id="5" name="Picture 2" descr="AMISOM Conducts Somali Police Force Training">
            <a:extLst>
              <a:ext uri="{FF2B5EF4-FFF2-40B4-BE49-F238E27FC236}">
                <a16:creationId xmlns:a16="http://schemas.microsoft.com/office/drawing/2014/main" id="{8E3AC4D3-F0B3-4E5B-86F6-68DCC8077CA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1899728"/>
            <a:ext cx="4673600" cy="4128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68746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52591365DD56D4D8750E674CD62EF32" ma:contentTypeVersion="15" ma:contentTypeDescription="Create a new document." ma:contentTypeScope="" ma:versionID="b705d44036b8c209ba60c04a3e72a81a">
  <xsd:schema xmlns:xsd="http://www.w3.org/2001/XMLSchema" xmlns:xs="http://www.w3.org/2001/XMLSchema" xmlns:p="http://schemas.microsoft.com/office/2006/metadata/properties" xmlns:ns2="ffaef953-2cda-4d9d-b070-85228d2d3b5f" xmlns:ns3="756f3f7a-cc20-4157-bc78-ddc9769d8db6" targetNamespace="http://schemas.microsoft.com/office/2006/metadata/properties" ma:root="true" ma:fieldsID="4834ab69a471149cc6084602625b200b" ns2:_="" ns3:_="">
    <xsd:import namespace="ffaef953-2cda-4d9d-b070-85228d2d3b5f"/>
    <xsd:import namespace="756f3f7a-cc20-4157-bc78-ddc9769d8db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_x0023_"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2:_Flow_SignoffStatu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aef953-2cda-4d9d-b070-85228d2d3b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x0023_" ma:index="12" nillable="true" ma:displayName="#" ma:format="Dropdown" ma:internalName="_x0023_" ma:percentage="FALSE">
      <xsd:simpleType>
        <xsd:restriction base="dms:Number"/>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_Flow_SignoffStatus" ma:index="21" nillable="true" ma:displayName="Sign-off status" ma:internalName="Sign_x002d_off_x0020_status">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56f3f7a-cc20-4157-bc78-ddc9769d8db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Flow_SignoffStatus xmlns="ffaef953-2cda-4d9d-b070-85228d2d3b5f" xsi:nil="true"/>
    <_x0023_ xmlns="ffaef953-2cda-4d9d-b070-85228d2d3b5f" xsi:nil="true"/>
  </documentManagement>
</p:properties>
</file>

<file path=customXml/itemProps1.xml><?xml version="1.0" encoding="utf-8"?>
<ds:datastoreItem xmlns:ds="http://schemas.openxmlformats.org/officeDocument/2006/customXml" ds:itemID="{4504D090-CC26-46D8-9390-D3355AC89C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aef953-2cda-4d9d-b070-85228d2d3b5f"/>
    <ds:schemaRef ds:uri="756f3f7a-cc20-4157-bc78-ddc9769d8d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A47293-115A-4D30-ABC8-F37A8434C471}">
  <ds:schemaRefs>
    <ds:schemaRef ds:uri="http://schemas.microsoft.com/sharepoint/v3/contenttype/forms"/>
  </ds:schemaRefs>
</ds:datastoreItem>
</file>

<file path=customXml/itemProps3.xml><?xml version="1.0" encoding="utf-8"?>
<ds:datastoreItem xmlns:ds="http://schemas.openxmlformats.org/officeDocument/2006/customXml" ds:itemID="{FA539DD8-659E-40C1-BD9C-9BF8E0996DE7}">
  <ds:schemaRefs>
    <ds:schemaRef ds:uri="http://purl.org/dc/elements/1.1/"/>
    <ds:schemaRef ds:uri="http://purl.org/dc/terms/"/>
    <ds:schemaRef ds:uri="http://www.w3.org/XML/1998/namespace"/>
    <ds:schemaRef ds:uri="http://schemas.microsoft.com/office/2006/metadata/properties"/>
    <ds:schemaRef ds:uri="ffaef953-2cda-4d9d-b070-85228d2d3b5f"/>
    <ds:schemaRef ds:uri="756f3f7a-cc20-4157-bc78-ddc9769d8db6"/>
    <ds:schemaRef ds:uri="http://schemas.microsoft.com/office/2006/documentManagement/types"/>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2359</TotalTime>
  <Words>2054</Words>
  <Application>Microsoft Macintosh PowerPoint</Application>
  <PresentationFormat>On-screen Show (4:3)</PresentationFormat>
  <Paragraphs>280</Paragraphs>
  <Slides>34</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Century Gothic</vt:lpstr>
      <vt:lpstr>Wingdings</vt:lpstr>
      <vt:lpstr>1_Office Theme</vt:lpstr>
      <vt:lpstr>PowerPoint Presentation</vt:lpstr>
      <vt:lpstr>Aim</vt:lpstr>
      <vt:lpstr>Relevance</vt:lpstr>
      <vt:lpstr>Learning Objectives </vt:lpstr>
      <vt:lpstr>Lesson Overview </vt:lpstr>
      <vt:lpstr>Introduction</vt:lpstr>
      <vt:lpstr>Scenario 1</vt:lpstr>
      <vt:lpstr>Scenario 1</vt:lpstr>
      <vt:lpstr>Definition of Force in Law Enforcement</vt:lpstr>
      <vt:lpstr>Scenario 2</vt:lpstr>
      <vt:lpstr>Scenario 2</vt:lpstr>
      <vt:lpstr>Legal Basis for UNPOL Use of Force </vt:lpstr>
      <vt:lpstr>Principles:  Use of Force in Law Enforcement</vt:lpstr>
      <vt:lpstr>Legality</vt:lpstr>
      <vt:lpstr>Scenario 3.a</vt:lpstr>
      <vt:lpstr>Necessity</vt:lpstr>
      <vt:lpstr>Scenario 3.b</vt:lpstr>
      <vt:lpstr>Proportionality</vt:lpstr>
      <vt:lpstr>A Range of Means for a Differentiated Response</vt:lpstr>
      <vt:lpstr>Means of Force</vt:lpstr>
      <vt:lpstr>Non-discrimination</vt:lpstr>
      <vt:lpstr>Precaution (Organisational Duties)</vt:lpstr>
      <vt:lpstr>Use of Force Equipment</vt:lpstr>
      <vt:lpstr>Accountability</vt:lpstr>
      <vt:lpstr>United Nations Principles  on the Use of Firearms</vt:lpstr>
      <vt:lpstr>Use of Firearms Procedure for UNPOL</vt:lpstr>
      <vt:lpstr>Scenario 4</vt:lpstr>
      <vt:lpstr>Scenario 4</vt:lpstr>
      <vt:lpstr>Procedure After Use of Force (Especially Firearms Use)</vt:lpstr>
      <vt:lpstr>UN Police Responsibilities Host-State Police Use Excessive Force </vt:lpstr>
      <vt:lpstr>UN Police Responsibilities Own Exercise of Force</vt:lpstr>
      <vt:lpstr>Discussion: Impact of Use of Force</vt:lpstr>
      <vt:lpstr>Take Away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Philipp Bovensiepen</dc:creator>
  <cp:lastModifiedBy>Katharina Waczek</cp:lastModifiedBy>
  <cp:revision>35</cp:revision>
  <dcterms:created xsi:type="dcterms:W3CDTF">2020-02-21T07:46:28Z</dcterms:created>
  <dcterms:modified xsi:type="dcterms:W3CDTF">2022-01-18T18:48:23Z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0x010100E52591365DD56D4D8750E674CD62EF32</vt:lpwstr>
  </property>
</Properties>
</file>