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96" r:id="rId4"/>
  </p:sldMasterIdLst>
  <p:notesMasterIdLst>
    <p:notesMasterId r:id="rId27"/>
  </p:notesMasterIdLst>
  <p:handoutMasterIdLst>
    <p:handoutMasterId r:id="rId28"/>
  </p:handoutMasterIdLst>
  <p:sldIdLst>
    <p:sldId id="428" r:id="rId5"/>
    <p:sldId id="312" r:id="rId6"/>
    <p:sldId id="385" r:id="rId7"/>
    <p:sldId id="387" r:id="rId8"/>
    <p:sldId id="388" r:id="rId9"/>
    <p:sldId id="1066" r:id="rId10"/>
    <p:sldId id="1067" r:id="rId11"/>
    <p:sldId id="1068" r:id="rId12"/>
    <p:sldId id="1069" r:id="rId13"/>
    <p:sldId id="1070" r:id="rId14"/>
    <p:sldId id="1071" r:id="rId15"/>
    <p:sldId id="1072" r:id="rId16"/>
    <p:sldId id="402" r:id="rId17"/>
    <p:sldId id="1073" r:id="rId18"/>
    <p:sldId id="1076" r:id="rId19"/>
    <p:sldId id="1074" r:id="rId20"/>
    <p:sldId id="1077" r:id="rId21"/>
    <p:sldId id="1075" r:id="rId22"/>
    <p:sldId id="1078" r:id="rId23"/>
    <p:sldId id="1079" r:id="rId24"/>
    <p:sldId id="1080" r:id="rId25"/>
    <p:sldId id="1065" r:id="rId26"/>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776" userDrawn="1">
          <p15:clr>
            <a:srgbClr val="A4A3A4"/>
          </p15:clr>
        </p15:guide>
        <p15:guide id="3" orient="horz" pos="26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arina Waczek" initials="KW" lastIdx="2" clrIdx="0">
    <p:extLst>
      <p:ext uri="{19B8F6BF-5375-455C-9EA6-DF929625EA0E}">
        <p15:presenceInfo xmlns:p15="http://schemas.microsoft.com/office/powerpoint/2012/main" userId="S::katharina.waczek@un.org::0331d40d-42ee-4bfc-ae12-ac157682cb79" providerId="AD"/>
      </p:ext>
    </p:extLst>
  </p:cmAuthor>
  <p:cmAuthor id="2" name="Jaime Cuenca" initials="JC" lastIdx="1" clrIdx="1">
    <p:extLst>
      <p:ext uri="{19B8F6BF-5375-455C-9EA6-DF929625EA0E}">
        <p15:presenceInfo xmlns:p15="http://schemas.microsoft.com/office/powerpoint/2012/main" userId="S::cuenca@un.org::9bc7a3c2-11e4-4e1a-ba20-49d3e99e9a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9C36"/>
    <a:srgbClr val="5B92E5"/>
    <a:srgbClr val="8EB4E3"/>
    <a:srgbClr val="DCE6F2"/>
    <a:srgbClr val="0000FF"/>
    <a:srgbClr val="FFFFCC"/>
    <a:srgbClr val="003399"/>
    <a:srgbClr val="0033CC"/>
    <a:srgbClr val="3333FF"/>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33" autoAdjust="0"/>
    <p:restoredTop sz="88845" autoAdjust="0"/>
  </p:normalViewPr>
  <p:slideViewPr>
    <p:cSldViewPr snapToGrid="0">
      <p:cViewPr varScale="1">
        <p:scale>
          <a:sx n="96" d="100"/>
          <a:sy n="96" d="100"/>
        </p:scale>
        <p:origin x="1608" y="168"/>
      </p:cViewPr>
      <p:guideLst>
        <p:guide pos="1776"/>
        <p:guide orient="horz" pos="2616"/>
      </p:guideLst>
    </p:cSldViewPr>
  </p:slideViewPr>
  <p:notesTextViewPr>
    <p:cViewPr>
      <p:scale>
        <a:sx n="3" d="2"/>
        <a:sy n="3" d="2"/>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ne Stevens" userId="f936c2d3-965b-44e2-8ffd-f253de8e2be4" providerId="ADAL" clId="{C39A1210-0E16-44E7-93CA-39C2108F1B7D}"/>
    <pc:docChg chg="custSel modSld">
      <pc:chgData name="Dianne Stevens" userId="f936c2d3-965b-44e2-8ffd-f253de8e2be4" providerId="ADAL" clId="{C39A1210-0E16-44E7-93CA-39C2108F1B7D}" dt="2021-11-30T00:36:12.424" v="39" actId="1076"/>
      <pc:docMkLst>
        <pc:docMk/>
      </pc:docMkLst>
      <pc:sldChg chg="modSp mod">
        <pc:chgData name="Dianne Stevens" userId="f936c2d3-965b-44e2-8ffd-f253de8e2be4" providerId="ADAL" clId="{C39A1210-0E16-44E7-93CA-39C2108F1B7D}" dt="2021-11-30T00:30:33.105" v="1" actId="20577"/>
        <pc:sldMkLst>
          <pc:docMk/>
          <pc:sldMk cId="1767910440" sldId="385"/>
        </pc:sldMkLst>
        <pc:spChg chg="mod">
          <ac:chgData name="Dianne Stevens" userId="f936c2d3-965b-44e2-8ffd-f253de8e2be4" providerId="ADAL" clId="{C39A1210-0E16-44E7-93CA-39C2108F1B7D}" dt="2021-11-30T00:30:33.105" v="1" actId="20577"/>
          <ac:spMkLst>
            <pc:docMk/>
            <pc:sldMk cId="1767910440" sldId="385"/>
            <ac:spMk id="7" creationId="{4E864A52-78DA-4269-B70E-5AA6E1C10499}"/>
          </ac:spMkLst>
        </pc:spChg>
      </pc:sldChg>
      <pc:sldChg chg="modSp mod">
        <pc:chgData name="Dianne Stevens" userId="f936c2d3-965b-44e2-8ffd-f253de8e2be4" providerId="ADAL" clId="{C39A1210-0E16-44E7-93CA-39C2108F1B7D}" dt="2021-11-30T00:35:00.538" v="24" actId="20577"/>
        <pc:sldMkLst>
          <pc:docMk/>
          <pc:sldMk cId="2230826911" sldId="402"/>
        </pc:sldMkLst>
        <pc:spChg chg="mod">
          <ac:chgData name="Dianne Stevens" userId="f936c2d3-965b-44e2-8ffd-f253de8e2be4" providerId="ADAL" clId="{C39A1210-0E16-44E7-93CA-39C2108F1B7D}" dt="2021-11-30T00:35:00.538" v="24" actId="20577"/>
          <ac:spMkLst>
            <pc:docMk/>
            <pc:sldMk cId="2230826911" sldId="402"/>
            <ac:spMk id="6" creationId="{22A1CBE7-3AE7-4F82-81C2-F592BDE0AA48}"/>
          </ac:spMkLst>
        </pc:spChg>
      </pc:sldChg>
      <pc:sldChg chg="modSp mod">
        <pc:chgData name="Dianne Stevens" userId="f936c2d3-965b-44e2-8ffd-f253de8e2be4" providerId="ADAL" clId="{C39A1210-0E16-44E7-93CA-39C2108F1B7D}" dt="2021-11-30T00:31:04.433" v="2" actId="20577"/>
        <pc:sldMkLst>
          <pc:docMk/>
          <pc:sldMk cId="1064524593" sldId="1066"/>
        </pc:sldMkLst>
        <pc:spChg chg="mod">
          <ac:chgData name="Dianne Stevens" userId="f936c2d3-965b-44e2-8ffd-f253de8e2be4" providerId="ADAL" clId="{C39A1210-0E16-44E7-93CA-39C2108F1B7D}" dt="2021-11-30T00:31:04.433" v="2" actId="20577"/>
          <ac:spMkLst>
            <pc:docMk/>
            <pc:sldMk cId="1064524593" sldId="1066"/>
            <ac:spMk id="2" creationId="{63A7060D-CBCD-4BAC-A746-75A97475DA76}"/>
          </ac:spMkLst>
        </pc:spChg>
      </pc:sldChg>
      <pc:sldChg chg="modSp mod">
        <pc:chgData name="Dianne Stevens" userId="f936c2d3-965b-44e2-8ffd-f253de8e2be4" providerId="ADAL" clId="{C39A1210-0E16-44E7-93CA-39C2108F1B7D}" dt="2021-11-30T00:32:19.729" v="21" actId="20577"/>
        <pc:sldMkLst>
          <pc:docMk/>
          <pc:sldMk cId="3457412349" sldId="1067"/>
        </pc:sldMkLst>
        <pc:spChg chg="mod">
          <ac:chgData name="Dianne Stevens" userId="f936c2d3-965b-44e2-8ffd-f253de8e2be4" providerId="ADAL" clId="{C39A1210-0E16-44E7-93CA-39C2108F1B7D}" dt="2021-11-30T00:32:19.729" v="21" actId="20577"/>
          <ac:spMkLst>
            <pc:docMk/>
            <pc:sldMk cId="3457412349" sldId="1067"/>
            <ac:spMk id="8" creationId="{66B6B232-9A70-42EE-BC8A-A8F043F241C1}"/>
          </ac:spMkLst>
        </pc:spChg>
      </pc:sldChg>
      <pc:sldChg chg="modSp mod">
        <pc:chgData name="Dianne Stevens" userId="f936c2d3-965b-44e2-8ffd-f253de8e2be4" providerId="ADAL" clId="{C39A1210-0E16-44E7-93CA-39C2108F1B7D}" dt="2021-11-30T00:32:51.293" v="22" actId="33524"/>
        <pc:sldMkLst>
          <pc:docMk/>
          <pc:sldMk cId="1283088586" sldId="1068"/>
        </pc:sldMkLst>
        <pc:spChg chg="mod">
          <ac:chgData name="Dianne Stevens" userId="f936c2d3-965b-44e2-8ffd-f253de8e2be4" providerId="ADAL" clId="{C39A1210-0E16-44E7-93CA-39C2108F1B7D}" dt="2021-11-30T00:32:51.293" v="22" actId="33524"/>
          <ac:spMkLst>
            <pc:docMk/>
            <pc:sldMk cId="1283088586" sldId="1068"/>
            <ac:spMk id="8" creationId="{5A04B907-1016-42E0-9DEF-87326BE83739}"/>
          </ac:spMkLst>
        </pc:spChg>
      </pc:sldChg>
      <pc:sldChg chg="modSp mod">
        <pc:chgData name="Dianne Stevens" userId="f936c2d3-965b-44e2-8ffd-f253de8e2be4" providerId="ADAL" clId="{C39A1210-0E16-44E7-93CA-39C2108F1B7D}" dt="2021-11-30T00:36:12.424" v="39" actId="1076"/>
        <pc:sldMkLst>
          <pc:docMk/>
          <pc:sldMk cId="2882763044" sldId="1074"/>
        </pc:sldMkLst>
        <pc:spChg chg="mod">
          <ac:chgData name="Dianne Stevens" userId="f936c2d3-965b-44e2-8ffd-f253de8e2be4" providerId="ADAL" clId="{C39A1210-0E16-44E7-93CA-39C2108F1B7D}" dt="2021-11-30T00:36:09.514" v="38" actId="14100"/>
          <ac:spMkLst>
            <pc:docMk/>
            <pc:sldMk cId="2882763044" sldId="1074"/>
            <ac:spMk id="4" creationId="{77AAA5E8-4AD0-4CF7-9C4A-99C9DA9F9464}"/>
          </ac:spMkLst>
        </pc:spChg>
        <pc:spChg chg="mod">
          <ac:chgData name="Dianne Stevens" userId="f936c2d3-965b-44e2-8ffd-f253de8e2be4" providerId="ADAL" clId="{C39A1210-0E16-44E7-93CA-39C2108F1B7D}" dt="2021-11-30T00:36:12.424" v="39" actId="1076"/>
          <ac:spMkLst>
            <pc:docMk/>
            <pc:sldMk cId="2882763044" sldId="1074"/>
            <ac:spMk id="6" creationId="{55138AAD-AFB0-4A6B-BBFE-EA1F9832453F}"/>
          </ac:spMkLst>
        </pc:spChg>
      </pc:sldChg>
    </pc:docChg>
  </pc:docChgLst>
  <pc:docChgLst>
    <pc:chgData name="Dianne Tillman Stevens" userId="4e3ed35b-529b-487f-a46d-4ef0d77bb5d8" providerId="ADAL" clId="{C39A1210-0E16-44E7-93CA-39C2108F1B7D}"/>
    <pc:docChg chg="modSld">
      <pc:chgData name="Dianne Tillman Stevens" userId="4e3ed35b-529b-487f-a46d-4ef0d77bb5d8" providerId="ADAL" clId="{C39A1210-0E16-44E7-93CA-39C2108F1B7D}" dt="2021-12-01T22:34:25.392" v="27" actId="20577"/>
      <pc:docMkLst>
        <pc:docMk/>
      </pc:docMkLst>
      <pc:sldChg chg="modSp mod">
        <pc:chgData name="Dianne Tillman Stevens" userId="4e3ed35b-529b-487f-a46d-4ef0d77bb5d8" providerId="ADAL" clId="{C39A1210-0E16-44E7-93CA-39C2108F1B7D}" dt="2021-12-01T22:34:25.392" v="27" actId="20577"/>
        <pc:sldMkLst>
          <pc:docMk/>
          <pc:sldMk cId="2882763044" sldId="1074"/>
        </pc:sldMkLst>
        <pc:spChg chg="mod">
          <ac:chgData name="Dianne Tillman Stevens" userId="4e3ed35b-529b-487f-a46d-4ef0d77bb5d8" providerId="ADAL" clId="{C39A1210-0E16-44E7-93CA-39C2108F1B7D}" dt="2021-12-01T22:34:25.392" v="27" actId="20577"/>
          <ac:spMkLst>
            <pc:docMk/>
            <pc:sldMk cId="2882763044" sldId="1074"/>
            <ac:spMk id="4" creationId="{77AAA5E8-4AD0-4CF7-9C4A-99C9DA9F9464}"/>
          </ac:spMkLst>
        </pc:spChg>
      </pc:sldChg>
    </pc:docChg>
  </pc:docChgLst>
  <pc:docChgLst>
    <pc:chgData name="Katharina Waczek" userId="0331d40d-42ee-4bfc-ae12-ac157682cb79" providerId="ADAL" clId="{88BD4502-86DC-AE48-9B6B-D1E5DFAC1369}"/>
    <pc:docChg chg="modSld modMainMaster">
      <pc:chgData name="Katharina Waczek" userId="0331d40d-42ee-4bfc-ae12-ac157682cb79" providerId="ADAL" clId="{88BD4502-86DC-AE48-9B6B-D1E5DFAC1369}" dt="2021-11-21T15:13:17.468" v="5" actId="20577"/>
      <pc:docMkLst>
        <pc:docMk/>
      </pc:docMkLst>
      <pc:sldChg chg="modSp mod">
        <pc:chgData name="Katharina Waczek" userId="0331d40d-42ee-4bfc-ae12-ac157682cb79" providerId="ADAL" clId="{88BD4502-86DC-AE48-9B6B-D1E5DFAC1369}" dt="2021-11-21T15:13:11.102" v="3" actId="20577"/>
        <pc:sldMkLst>
          <pc:docMk/>
          <pc:sldMk cId="2230826911" sldId="402"/>
        </pc:sldMkLst>
        <pc:spChg chg="mod">
          <ac:chgData name="Katharina Waczek" userId="0331d40d-42ee-4bfc-ae12-ac157682cb79" providerId="ADAL" clId="{88BD4502-86DC-AE48-9B6B-D1E5DFAC1369}" dt="2021-11-21T15:13:11.102" v="3" actId="20577"/>
          <ac:spMkLst>
            <pc:docMk/>
            <pc:sldMk cId="2230826911" sldId="402"/>
            <ac:spMk id="2" creationId="{5A13D4D5-367A-4A70-9AAB-438436247FF4}"/>
          </ac:spMkLst>
        </pc:spChg>
      </pc:sldChg>
      <pc:sldChg chg="modSp mod">
        <pc:chgData name="Katharina Waczek" userId="0331d40d-42ee-4bfc-ae12-ac157682cb79" providerId="ADAL" clId="{88BD4502-86DC-AE48-9B6B-D1E5DFAC1369}" dt="2021-11-21T15:13:17.468" v="5" actId="20577"/>
        <pc:sldMkLst>
          <pc:docMk/>
          <pc:sldMk cId="3953579308" sldId="1076"/>
        </pc:sldMkLst>
        <pc:spChg chg="mod">
          <ac:chgData name="Katharina Waczek" userId="0331d40d-42ee-4bfc-ae12-ac157682cb79" providerId="ADAL" clId="{88BD4502-86DC-AE48-9B6B-D1E5DFAC1369}" dt="2021-11-21T15:13:17.468" v="5" actId="20577"/>
          <ac:spMkLst>
            <pc:docMk/>
            <pc:sldMk cId="3953579308" sldId="1076"/>
            <ac:spMk id="2" creationId="{5A13D4D5-367A-4A70-9AAB-438436247FF4}"/>
          </ac:spMkLst>
        </pc:spChg>
      </pc:sldChg>
      <pc:sldMasterChg chg="modSldLayout">
        <pc:chgData name="Katharina Waczek" userId="0331d40d-42ee-4bfc-ae12-ac157682cb79" providerId="ADAL" clId="{88BD4502-86DC-AE48-9B6B-D1E5DFAC1369}" dt="2021-11-21T15:12:56.419" v="1" actId="20577"/>
        <pc:sldMasterMkLst>
          <pc:docMk/>
          <pc:sldMasterMk cId="81541694" sldId="2147483696"/>
        </pc:sldMasterMkLst>
        <pc:sldLayoutChg chg="modSp mod">
          <pc:chgData name="Katharina Waczek" userId="0331d40d-42ee-4bfc-ae12-ac157682cb79" providerId="ADAL" clId="{88BD4502-86DC-AE48-9B6B-D1E5DFAC1369}" dt="2021-11-21T15:12:56.419" v="1" actId="20577"/>
          <pc:sldLayoutMkLst>
            <pc:docMk/>
            <pc:sldMasterMk cId="81541694" sldId="2147483696"/>
            <pc:sldLayoutMk cId="3516580236" sldId="2147483697"/>
          </pc:sldLayoutMkLst>
          <pc:spChg chg="mod">
            <ac:chgData name="Katharina Waczek" userId="0331d40d-42ee-4bfc-ae12-ac157682cb79" providerId="ADAL" clId="{88BD4502-86DC-AE48-9B6B-D1E5DFAC1369}" dt="2021-11-21T15:12:56.419" v="1" actId="20577"/>
            <ac:spMkLst>
              <pc:docMk/>
              <pc:sldMasterMk cId="81541694" sldId="2147483696"/>
              <pc:sldLayoutMk cId="3516580236" sldId="2147483697"/>
              <ac:spMk id="9" creationId="{465AF945-5AA6-5C4E-9357-48D7D4A76498}"/>
            </ac:spMkLst>
          </pc:spChg>
        </pc:sldLayoutChg>
      </pc:sldMasterChg>
    </pc:docChg>
  </pc:docChgLst>
  <pc:docChgLst>
    <pc:chgData name="Katharina Waczek" userId="0331d40d-42ee-4bfc-ae12-ac157682cb79" providerId="ADAL" clId="{5B244D46-845D-CE4A-A45F-EACB39A52329}"/>
    <pc:docChg chg="modSld">
      <pc:chgData name="Katharina Waczek" userId="0331d40d-42ee-4bfc-ae12-ac157682cb79" providerId="ADAL" clId="{5B244D46-845D-CE4A-A45F-EACB39A52329}" dt="2022-01-13T20:06:52.562" v="6" actId="20577"/>
      <pc:docMkLst>
        <pc:docMk/>
      </pc:docMkLst>
      <pc:sldChg chg="modSp mod">
        <pc:chgData name="Katharina Waczek" userId="0331d40d-42ee-4bfc-ae12-ac157682cb79" providerId="ADAL" clId="{5B244D46-845D-CE4A-A45F-EACB39A52329}" dt="2022-01-13T20:06:52.562" v="6" actId="20577"/>
        <pc:sldMkLst>
          <pc:docMk/>
          <pc:sldMk cId="3049387655" sldId="428"/>
        </pc:sldMkLst>
        <pc:spChg chg="mod">
          <ac:chgData name="Katharina Waczek" userId="0331d40d-42ee-4bfc-ae12-ac157682cb79" providerId="ADAL" clId="{5B244D46-845D-CE4A-A45F-EACB39A52329}" dt="2022-01-13T20:06:52.562" v="6" actId="20577"/>
          <ac:spMkLst>
            <pc:docMk/>
            <pc:sldMk cId="3049387655" sldId="428"/>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633"/>
          </a:xfrm>
          <a:prstGeom prst="rect">
            <a:avLst/>
          </a:prstGeom>
        </p:spPr>
        <p:txBody>
          <a:bodyPr vert="horz" lIns="93177" tIns="46589" rIns="93177" bIns="46589" rtlCol="0"/>
          <a:lstStyle>
            <a:lvl1pPr algn="r">
              <a:defRPr sz="1200"/>
            </a:lvl1pPr>
          </a:lstStyle>
          <a:p>
            <a:fld id="{F99CC0FC-2BDE-084B-852C-86E1AEAD3E77}" type="datetimeFigureOut">
              <a:rPr lang="en-US" smtClean="0"/>
              <a:t>1/18/22</a:t>
            </a:fld>
            <a:endParaRPr lang="en-US"/>
          </a:p>
        </p:txBody>
      </p:sp>
      <p:sp>
        <p:nvSpPr>
          <p:cNvPr id="4" name="Footer Placeholder 3"/>
          <p:cNvSpPr>
            <a:spLocks noGrp="1"/>
          </p:cNvSpPr>
          <p:nvPr>
            <p:ph type="ftr" sz="quarter" idx="2"/>
          </p:nvPr>
        </p:nvSpPr>
        <p:spPr>
          <a:xfrm>
            <a:off x="0" y="9377317"/>
            <a:ext cx="2945659" cy="4936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7317"/>
            <a:ext cx="2945659" cy="493633"/>
          </a:xfrm>
          <a:prstGeom prst="rect">
            <a:avLst/>
          </a:prstGeom>
        </p:spPr>
        <p:txBody>
          <a:bodyPr vert="horz" lIns="93177" tIns="46589" rIns="93177" bIns="46589" rtlCol="0" anchor="b"/>
          <a:lstStyle>
            <a:lvl1pPr algn="r">
              <a:defRPr sz="1200"/>
            </a:lvl1pPr>
          </a:lstStyle>
          <a:p>
            <a:fld id="{FB3AC4F9-24D2-0145-B7DA-012D79642C0B}" type="slidenum">
              <a:rPr lang="en-US" smtClean="0"/>
              <a:t>‹#›</a:t>
            </a:fld>
            <a:endParaRPr lang="en-US"/>
          </a:p>
        </p:txBody>
      </p:sp>
    </p:spTree>
    <p:extLst>
      <p:ext uri="{BB962C8B-B14F-4D97-AF65-F5344CB8AC3E}">
        <p14:creationId xmlns:p14="http://schemas.microsoft.com/office/powerpoint/2010/main" val="41910530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3633"/>
          </a:xfrm>
          <a:prstGeom prst="rect">
            <a:avLst/>
          </a:prstGeom>
        </p:spPr>
        <p:txBody>
          <a:bodyPr vert="horz" lIns="93177" tIns="46589" rIns="93177" bIns="46589" rtlCol="0"/>
          <a:lstStyle>
            <a:lvl1pPr algn="r">
              <a:defRPr sz="1200"/>
            </a:lvl1pPr>
          </a:lstStyle>
          <a:p>
            <a:fld id="{D99810E5-B9E1-7E45-A0FB-1A55435B13DB}" type="datetimeFigureOut">
              <a:rPr lang="en-US" smtClean="0"/>
              <a:t>1/18/22</a:t>
            </a:fld>
            <a:endParaRPr lang="en-US"/>
          </a:p>
        </p:txBody>
      </p:sp>
      <p:sp>
        <p:nvSpPr>
          <p:cNvPr id="4" name="Slide Image Placeholder 3"/>
          <p:cNvSpPr>
            <a:spLocks noGrp="1" noRot="1" noChangeAspect="1"/>
          </p:cNvSpPr>
          <p:nvPr>
            <p:ph type="sldImg" idx="2"/>
          </p:nvPr>
        </p:nvSpPr>
        <p:spPr>
          <a:xfrm>
            <a:off x="931863" y="739775"/>
            <a:ext cx="4933950" cy="37020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45659" cy="4936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377317"/>
            <a:ext cx="2945659" cy="493633"/>
          </a:xfrm>
          <a:prstGeom prst="rect">
            <a:avLst/>
          </a:prstGeom>
        </p:spPr>
        <p:txBody>
          <a:bodyPr vert="horz" lIns="93177" tIns="46589" rIns="93177" bIns="46589" rtlCol="0" anchor="b"/>
          <a:lstStyle>
            <a:lvl1pPr algn="r">
              <a:defRPr sz="1200"/>
            </a:lvl1pPr>
          </a:lstStyle>
          <a:p>
            <a:fld id="{9642A593-4382-9548-BCBC-9AFA9F58022B}" type="slidenum">
              <a:rPr lang="en-US" smtClean="0"/>
              <a:t>‹#›</a:t>
            </a:fld>
            <a:endParaRPr lang="en-US"/>
          </a:p>
        </p:txBody>
      </p:sp>
    </p:spTree>
    <p:extLst>
      <p:ext uri="{BB962C8B-B14F-4D97-AF65-F5344CB8AC3E}">
        <p14:creationId xmlns:p14="http://schemas.microsoft.com/office/powerpoint/2010/main" val="27033898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0776476-C927-4D07-B80B-EAF53FA02F34}"/>
              </a:ext>
            </a:extLst>
          </p:cNvPr>
          <p:cNvSpPr>
            <a:spLocks noGrp="1"/>
          </p:cNvSpPr>
          <p:nvPr>
            <p:ph type="sldNum" sz="quarter" idx="5"/>
          </p:nvPr>
        </p:nvSpPr>
        <p:spPr/>
        <p:txBody>
          <a:bodyPr/>
          <a:lstStyle/>
          <a:p>
            <a:fld id="{9642A593-4382-9548-BCBC-9AFA9F58022B}" type="slidenum">
              <a:rPr lang="en-US" smtClean="0"/>
              <a:t>0</a:t>
            </a:fld>
            <a:endParaRPr lang="en-US"/>
          </a:p>
        </p:txBody>
      </p:sp>
    </p:spTree>
    <p:extLst>
      <p:ext uri="{BB962C8B-B14F-4D97-AF65-F5344CB8AC3E}">
        <p14:creationId xmlns:p14="http://schemas.microsoft.com/office/powerpoint/2010/main" val="4190820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2</a:t>
            </a:fld>
            <a:endParaRPr lang="en-US"/>
          </a:p>
        </p:txBody>
      </p:sp>
    </p:spTree>
    <p:extLst>
      <p:ext uri="{BB962C8B-B14F-4D97-AF65-F5344CB8AC3E}">
        <p14:creationId xmlns:p14="http://schemas.microsoft.com/office/powerpoint/2010/main" val="2374733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3</a:t>
            </a:fld>
            <a:endParaRPr lang="en-US"/>
          </a:p>
        </p:txBody>
      </p:sp>
    </p:spTree>
    <p:extLst>
      <p:ext uri="{BB962C8B-B14F-4D97-AF65-F5344CB8AC3E}">
        <p14:creationId xmlns:p14="http://schemas.microsoft.com/office/powerpoint/2010/main" val="3934813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r>
              <a:rPr lang="en-GB" sz="1200" dirty="0"/>
              <a:t> </a:t>
            </a:r>
          </a:p>
        </p:txBody>
      </p:sp>
      <p:sp>
        <p:nvSpPr>
          <p:cNvPr id="4" name="Slide Number Placeholder 3"/>
          <p:cNvSpPr>
            <a:spLocks noGrp="1"/>
          </p:cNvSpPr>
          <p:nvPr>
            <p:ph type="sldNum" sz="quarter" idx="10"/>
          </p:nvPr>
        </p:nvSpPr>
        <p:spPr/>
        <p:txBody>
          <a:bodyPr/>
          <a:lstStyle/>
          <a:p>
            <a:fld id="{9642A593-4382-9548-BCBC-9AFA9F58022B}" type="slidenum">
              <a:rPr lang="en-US" smtClean="0"/>
              <a:pPr/>
              <a:t>4</a:t>
            </a:fld>
            <a:endParaRPr lang="en-US"/>
          </a:p>
        </p:txBody>
      </p:sp>
    </p:spTree>
    <p:extLst>
      <p:ext uri="{BB962C8B-B14F-4D97-AF65-F5344CB8AC3E}">
        <p14:creationId xmlns:p14="http://schemas.microsoft.com/office/powerpoint/2010/main" val="136413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8</a:t>
            </a:fld>
            <a:endParaRPr lang="en-US"/>
          </a:p>
        </p:txBody>
      </p:sp>
    </p:spTree>
    <p:extLst>
      <p:ext uri="{BB962C8B-B14F-4D97-AF65-F5344CB8AC3E}">
        <p14:creationId xmlns:p14="http://schemas.microsoft.com/office/powerpoint/2010/main" val="3456747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2A593-4382-9548-BCBC-9AFA9F58022B}" type="slidenum">
              <a:rPr lang="en-US" smtClean="0"/>
              <a:t>10</a:t>
            </a:fld>
            <a:endParaRPr lang="en-US"/>
          </a:p>
        </p:txBody>
      </p:sp>
    </p:spTree>
    <p:extLst>
      <p:ext uri="{BB962C8B-B14F-4D97-AF65-F5344CB8AC3E}">
        <p14:creationId xmlns:p14="http://schemas.microsoft.com/office/powerpoint/2010/main" val="792643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12</a:t>
            </a:fld>
            <a:endParaRPr lang="en-US"/>
          </a:p>
        </p:txBody>
      </p:sp>
    </p:spTree>
    <p:extLst>
      <p:ext uri="{BB962C8B-B14F-4D97-AF65-F5344CB8AC3E}">
        <p14:creationId xmlns:p14="http://schemas.microsoft.com/office/powerpoint/2010/main" val="2708586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14</a:t>
            </a:fld>
            <a:endParaRPr lang="en-US"/>
          </a:p>
        </p:txBody>
      </p:sp>
    </p:spTree>
    <p:extLst>
      <p:ext uri="{BB962C8B-B14F-4D97-AF65-F5344CB8AC3E}">
        <p14:creationId xmlns:p14="http://schemas.microsoft.com/office/powerpoint/2010/main" val="340275563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sp>
      <p:sp>
        <p:nvSpPr>
          <p:cNvPr id="9" name="Text Box 7">
            <a:extLst>
              <a:ext uri="{FF2B5EF4-FFF2-40B4-BE49-F238E27FC236}">
                <a16:creationId xmlns:a16="http://schemas.microsoft.com/office/drawing/2014/main" id="{465AF945-5AA6-5C4E-9357-48D7D4A76498}"/>
              </a:ext>
            </a:extLst>
          </p:cNvPr>
          <p:cNvSpPr txBox="1"/>
          <p:nvPr userDrawn="1"/>
        </p:nvSpPr>
        <p:spPr>
          <a:xfrm>
            <a:off x="2971800" y="2893858"/>
            <a:ext cx="2527753" cy="13092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6600" spc="300" dirty="0">
                <a:solidFill>
                  <a:srgbClr val="002060"/>
                </a:solidFill>
                <a:effectLst/>
                <a:latin typeface="Century Gothic"/>
                <a:ea typeface="Calibri"/>
                <a:cs typeface="Century Gothic"/>
              </a:rPr>
              <a:t>4</a:t>
            </a:r>
            <a:endParaRPr lang="en-US" sz="6600" spc="300" dirty="0">
              <a:effectLst/>
              <a:latin typeface="Century Gothic"/>
              <a:ea typeface="Calibri"/>
              <a:cs typeface="Century Gothic"/>
            </a:endParaRPr>
          </a:p>
        </p:txBody>
      </p:sp>
      <p:sp>
        <p:nvSpPr>
          <p:cNvPr id="10" name="Text Box 8">
            <a:extLst>
              <a:ext uri="{FF2B5EF4-FFF2-40B4-BE49-F238E27FC236}">
                <a16:creationId xmlns:a16="http://schemas.microsoft.com/office/drawing/2014/main" id="{7B3A8CBA-A5BD-0247-8F6D-B1F1B9AD6855}"/>
              </a:ext>
            </a:extLst>
          </p:cNvPr>
          <p:cNvSpPr txBox="1"/>
          <p:nvPr userDrawn="1"/>
        </p:nvSpPr>
        <p:spPr>
          <a:xfrm>
            <a:off x="1188929" y="3466648"/>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400" dirty="0">
                <a:solidFill>
                  <a:srgbClr val="003399"/>
                </a:solidFill>
                <a:latin typeface="Century Gothic"/>
                <a:ea typeface="Calibri"/>
                <a:cs typeface="Century Gothic"/>
              </a:rPr>
              <a:t>STM Lesson</a:t>
            </a:r>
            <a:endParaRPr lang="en-US" sz="2400" dirty="0">
              <a:solidFill>
                <a:srgbClr val="003399"/>
              </a:solidFill>
              <a:effectLst/>
              <a:latin typeface="Century Gothic"/>
              <a:ea typeface="Calibri"/>
              <a:cs typeface="Century Gothic"/>
            </a:endParaRPr>
          </a:p>
        </p:txBody>
      </p:sp>
      <p:cxnSp>
        <p:nvCxnSpPr>
          <p:cNvPr id="11" name="Straight Connector 10">
            <a:extLst>
              <a:ext uri="{FF2B5EF4-FFF2-40B4-BE49-F238E27FC236}">
                <a16:creationId xmlns:a16="http://schemas.microsoft.com/office/drawing/2014/main" id="{70FAE597-FB7E-0D42-A38D-20BF269F5928}"/>
              </a:ext>
            </a:extLst>
          </p:cNvPr>
          <p:cNvCxnSpPr/>
          <p:nvPr userDrawn="1"/>
        </p:nvCxnSpPr>
        <p:spPr>
          <a:xfrm>
            <a:off x="1158971" y="4030406"/>
            <a:ext cx="6907321" cy="0"/>
          </a:xfrm>
          <a:prstGeom prst="line">
            <a:avLst/>
          </a:prstGeom>
          <a:ln w="12700">
            <a:solidFill>
              <a:srgbClr val="5B92E5"/>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12337F3-9E26-224F-ABE7-FDA357FF0807}"/>
              </a:ext>
            </a:extLst>
          </p:cNvPr>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7500" r="17500"/>
          <a:stretch/>
        </p:blipFill>
        <p:spPr>
          <a:xfrm>
            <a:off x="5715000" y="1835172"/>
            <a:ext cx="2438246" cy="2110021"/>
          </a:xfrm>
          <a:prstGeom prst="rect">
            <a:avLst/>
          </a:prstGeom>
        </p:spPr>
      </p:pic>
      <p:sp>
        <p:nvSpPr>
          <p:cNvPr id="4" name="Date Placeholder 3"/>
          <p:cNvSpPr>
            <a:spLocks noGrp="1"/>
          </p:cNvSpPr>
          <p:nvPr>
            <p:ph type="dt" sz="half" idx="10"/>
          </p:nvPr>
        </p:nvSpPr>
        <p:spPr>
          <a:xfrm>
            <a:off x="457200" y="6356350"/>
            <a:ext cx="1371600" cy="365125"/>
          </a:xfrm>
          <a:prstGeom prst="rect">
            <a:avLst/>
          </a:prstGeom>
        </p:spPr>
        <p:txBody>
          <a:bodyPr/>
          <a:lstStyle/>
          <a:p>
            <a:fld id="{8DB24B31-ACE0-F547-8C2A-5E53FD9CD1DC}" type="datetime1">
              <a:rPr lang="en-US" smtClean="0"/>
              <a:t>1/18/22</a:t>
            </a:fld>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
        <p:nvSpPr>
          <p:cNvPr id="2" name="Rectangle 1">
            <a:extLst>
              <a:ext uri="{FF2B5EF4-FFF2-40B4-BE49-F238E27FC236}">
                <a16:creationId xmlns:a16="http://schemas.microsoft.com/office/drawing/2014/main" id="{C53AF412-E7BF-B849-BF04-1E2D17A809B2}"/>
              </a:ext>
            </a:extLst>
          </p:cNvPr>
          <p:cNvSpPr/>
          <p:nvPr userDrawn="1"/>
        </p:nvSpPr>
        <p:spPr>
          <a:xfrm>
            <a:off x="2286000" y="6403423"/>
            <a:ext cx="4502426" cy="318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5802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CC83F7A-29E4-F045-AC12-411FDACB4997}"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3520291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9B9B594-1210-B948-8D31-3B544F5D6C5B}"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429288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2FE951-9F77-0E47-911C-86FD149859FA}"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749636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1691BD-A017-2F4A-8C9F-18B6D335A2E7}"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4104445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4210366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dirty="0"/>
              <a:t>Click to edit Master title style</a:t>
            </a:r>
          </a:p>
        </p:txBody>
      </p:sp>
      <p:sp>
        <p:nvSpPr>
          <p:cNvPr id="3" name="Content Placeholder 2"/>
          <p:cNvSpPr>
            <a:spLocks noGrp="1"/>
          </p:cNvSpPr>
          <p:nvPr>
            <p:ph idx="1"/>
          </p:nvPr>
        </p:nvSpPr>
        <p:spPr>
          <a:xfrm>
            <a:off x="724729" y="1738830"/>
            <a:ext cx="7694542" cy="4144963"/>
          </a:xfrm>
          <a:prstGeom prst="rect">
            <a:avLst/>
          </a:prstGeom>
        </p:spPr>
        <p:txBody>
          <a:bodyPr/>
          <a:lstStyle>
            <a:lvl1pPr marL="0" indent="0" algn="ctr">
              <a:buNone/>
              <a:defRPr sz="2400">
                <a:solidFill>
                  <a:srgbClr val="8D9C36"/>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D33045F-0348-BE40-8945-73D21EA4B302}"/>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457200"/>
            <a:ext cx="784949" cy="679283"/>
          </a:xfrm>
          <a:prstGeom prst="rect">
            <a:avLst/>
          </a:prstGeom>
        </p:spPr>
      </p:pic>
    </p:spTree>
    <p:extLst>
      <p:ext uri="{BB962C8B-B14F-4D97-AF65-F5344CB8AC3E}">
        <p14:creationId xmlns:p14="http://schemas.microsoft.com/office/powerpoint/2010/main" val="714377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85800"/>
            <a:ext cx="784949" cy="679283"/>
          </a:xfrm>
          <a:prstGeom prst="rect">
            <a:avLst/>
          </a:prstGeom>
        </p:spPr>
      </p:pic>
      <p:sp>
        <p:nvSpPr>
          <p:cNvPr id="12" name="Content Placeholder 11">
            <a:extLst>
              <a:ext uri="{FF2B5EF4-FFF2-40B4-BE49-F238E27FC236}">
                <a16:creationId xmlns:a16="http://schemas.microsoft.com/office/drawing/2014/main" id="{8E9B863C-C33C-F94A-B8E9-9DAC0AE85D76}"/>
              </a:ext>
            </a:extLst>
          </p:cNvPr>
          <p:cNvSpPr>
            <a:spLocks noGrp="1"/>
          </p:cNvSpPr>
          <p:nvPr>
            <p:ph sz="quarter" idx="13"/>
          </p:nvPr>
        </p:nvSpPr>
        <p:spPr>
          <a:xfrm>
            <a:off x="553244" y="1981200"/>
            <a:ext cx="8037513" cy="3962400"/>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765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16117"/>
            <a:ext cx="784949" cy="679283"/>
          </a:xfrm>
          <a:prstGeom prst="rect">
            <a:avLst/>
          </a:prstGeom>
        </p:spPr>
      </p:pic>
      <p:cxnSp>
        <p:nvCxnSpPr>
          <p:cNvPr id="15" name="Straight Connector 14">
            <a:extLst>
              <a:ext uri="{FF2B5EF4-FFF2-40B4-BE49-F238E27FC236}">
                <a16:creationId xmlns:a16="http://schemas.microsoft.com/office/drawing/2014/main" id="{1532C3DD-1AC8-B949-9C74-6022F088CEDE}"/>
              </a:ext>
            </a:extLst>
          </p:cNvPr>
          <p:cNvCxnSpPr/>
          <p:nvPr userDrawn="1"/>
        </p:nvCxnSpPr>
        <p:spPr>
          <a:xfrm>
            <a:off x="609600" y="2286000"/>
            <a:ext cx="3581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ADFBAC67-90A2-714D-AE76-2E41F2164A68}"/>
              </a:ext>
            </a:extLst>
          </p:cNvPr>
          <p:cNvSpPr>
            <a:spLocks noGrp="1"/>
          </p:cNvSpPr>
          <p:nvPr>
            <p:ph sz="quarter" idx="13"/>
          </p:nvPr>
        </p:nvSpPr>
        <p:spPr>
          <a:xfrm>
            <a:off x="609600" y="2438400"/>
            <a:ext cx="3505200" cy="533400"/>
          </a:xfrm>
          <a:prstGeom prst="rect">
            <a:avLst/>
          </a:prstGeom>
        </p:spPr>
        <p:txBody>
          <a:bodyPr/>
          <a:lstStyle>
            <a:lvl1pPr marL="0" indent="0">
              <a:buNone/>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
        <p:nvSpPr>
          <p:cNvPr id="20" name="Content Placeholder 3">
            <a:extLst>
              <a:ext uri="{FF2B5EF4-FFF2-40B4-BE49-F238E27FC236}">
                <a16:creationId xmlns:a16="http://schemas.microsoft.com/office/drawing/2014/main" id="{E68746A1-AE47-2643-B03D-1343ED23D8E0}"/>
              </a:ext>
            </a:extLst>
          </p:cNvPr>
          <p:cNvSpPr>
            <a:spLocks noGrp="1"/>
          </p:cNvSpPr>
          <p:nvPr>
            <p:ph sz="quarter" idx="16"/>
          </p:nvPr>
        </p:nvSpPr>
        <p:spPr>
          <a:xfrm>
            <a:off x="5012635" y="2438400"/>
            <a:ext cx="3505200" cy="533400"/>
          </a:xfrm>
          <a:prstGeom prst="rect">
            <a:avLst/>
          </a:prstGeom>
        </p:spPr>
        <p:txBody>
          <a:bodyPr/>
          <a:lstStyle>
            <a:lvl1pPr marL="285750" indent="-285750">
              <a:buFont typeface="Wingdings" pitchFamily="2" charset="2"/>
              <a:buChar char="§"/>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1798305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37DDDE-7C8D-4B40-B70F-4C9D569D2491}"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8245237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9F4C7B3-C942-824B-A87A-343F2FEC0D13}"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441319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34D73BB-F4AE-0B41-A7ED-9113B6047745}" type="datetime1">
              <a:rPr lang="en-US" smtClean="0"/>
              <a:t>1/18/22</a:t>
            </a:fld>
            <a:endParaRPr lang="en-US"/>
          </a:p>
        </p:txBody>
      </p:sp>
      <p:sp>
        <p:nvSpPr>
          <p:cNvPr id="8" name="Footer Placeholder 7"/>
          <p:cNvSpPr>
            <a:spLocks noGrp="1"/>
          </p:cNvSpPr>
          <p:nvPr>
            <p:ph type="ftr" sz="quarter" idx="11"/>
          </p:nvPr>
        </p:nvSpPr>
        <p:spPr>
          <a:xfrm>
            <a:off x="2171700" y="6356350"/>
            <a:ext cx="4800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2983848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8B9E4255-F5BE-0445-B1B0-8FD43F2E8489}" type="datetime1">
              <a:rPr lang="en-US" smtClean="0"/>
              <a:t>1/18/22</a:t>
            </a:fld>
            <a:endParaRPr lang="en-US"/>
          </a:p>
        </p:txBody>
      </p:sp>
      <p:sp>
        <p:nvSpPr>
          <p:cNvPr id="4" name="Footer Placeholder 3"/>
          <p:cNvSpPr>
            <a:spLocks noGrp="1"/>
          </p:cNvSpPr>
          <p:nvPr>
            <p:ph type="ftr" sz="quarter" idx="11"/>
          </p:nvPr>
        </p:nvSpPr>
        <p:spPr>
          <a:xfrm>
            <a:off x="2171700" y="6356350"/>
            <a:ext cx="4800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353027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1E493B2-68D1-BC45-A179-00E32D0B48E3}" type="datetime1">
              <a:rPr lang="en-US" smtClean="0"/>
              <a:t>1/18/22</a:t>
            </a:fld>
            <a:endParaRPr lang="en-US"/>
          </a:p>
        </p:txBody>
      </p:sp>
      <p:sp>
        <p:nvSpPr>
          <p:cNvPr id="3" name="Footer Placeholder 2"/>
          <p:cNvSpPr>
            <a:spLocks noGrp="1"/>
          </p:cNvSpPr>
          <p:nvPr>
            <p:ph type="ftr" sz="quarter" idx="11"/>
          </p:nvPr>
        </p:nvSpPr>
        <p:spPr>
          <a:xfrm>
            <a:off x="2171700" y="6356350"/>
            <a:ext cx="4800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5323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61161-F363-4909-B3BA-F2D719A844EB}" type="slidenum">
              <a:rPr lang="en-US" smtClean="0"/>
              <a:t>‹#›</a:t>
            </a:fld>
            <a:endParaRPr lang="en-US" dirty="0"/>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2286000" y="6400800"/>
            <a:ext cx="4572000" cy="276999"/>
          </a:xfrm>
          <a:prstGeom prst="rect">
            <a:avLst/>
          </a:prstGeom>
        </p:spPr>
        <p:txBody>
          <a:bodyPr>
            <a:spAutoFit/>
          </a:bodyPr>
          <a:lstStyle/>
          <a:p>
            <a:r>
              <a:rPr lang="en-US" sz="1200" dirty="0">
                <a:solidFill>
                  <a:schemeClr val="bg1">
                    <a:lumMod val="75000"/>
                  </a:schemeClr>
                </a:solidFill>
                <a:latin typeface="Century Gothic"/>
                <a:cs typeface="Century Gothic"/>
              </a:rPr>
              <a:t>Specialised Training Materials for United Nations Police 2021</a:t>
            </a:r>
            <a:endParaRPr lang="en-US" sz="1200" dirty="0">
              <a:solidFill>
                <a:schemeClr val="bg1">
                  <a:lumMod val="75000"/>
                </a:schemeClr>
              </a:solidFill>
            </a:endParaRPr>
          </a:p>
        </p:txBody>
      </p:sp>
    </p:spTree>
    <p:extLst>
      <p:ext uri="{BB962C8B-B14F-4D97-AF65-F5344CB8AC3E}">
        <p14:creationId xmlns:p14="http://schemas.microsoft.com/office/powerpoint/2010/main" val="815416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8" r:id="rId3"/>
    <p:sldLayoutId id="2147483709"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10" r:id="rId1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667000"/>
            <a:ext cx="7223342" cy="1977390"/>
          </a:xfrm>
          <a:prstGeom prst="rect">
            <a:avLst/>
          </a:prstGeom>
        </p:spPr>
      </p:sp>
      <p:sp>
        <p:nvSpPr>
          <p:cNvPr id="6" name="Text Box 6"/>
          <p:cNvSpPr txBox="1"/>
          <p:nvPr/>
        </p:nvSpPr>
        <p:spPr>
          <a:xfrm>
            <a:off x="1112028" y="4058623"/>
            <a:ext cx="7095189"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600" dirty="0">
                <a:solidFill>
                  <a:schemeClr val="tx2">
                    <a:lumMod val="75000"/>
                  </a:schemeClr>
                </a:solidFill>
                <a:effectLst/>
                <a:latin typeface="Century Gothic"/>
                <a:ea typeface="Calibri"/>
                <a:cs typeface="Century Gothic"/>
              </a:rPr>
              <a:t>Human Rights Due Diligence Policy</a:t>
            </a:r>
          </a:p>
        </p:txBody>
      </p:sp>
    </p:spTree>
    <p:extLst>
      <p:ext uri="{BB962C8B-B14F-4D97-AF65-F5344CB8AC3E}">
        <p14:creationId xmlns:p14="http://schemas.microsoft.com/office/powerpoint/2010/main" val="304938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ground, outdoor, old&#10;&#10;Description automatically generated">
            <a:extLst>
              <a:ext uri="{FF2B5EF4-FFF2-40B4-BE49-F238E27FC236}">
                <a16:creationId xmlns:a16="http://schemas.microsoft.com/office/drawing/2014/main" id="{5BC5930D-4592-4E19-99C3-072509205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4247" y="2069957"/>
            <a:ext cx="5139753" cy="3426502"/>
          </a:xfrm>
          <a:prstGeom prst="rect">
            <a:avLst/>
          </a:prstGeom>
        </p:spPr>
      </p:pic>
      <p:sp>
        <p:nvSpPr>
          <p:cNvPr id="4" name="Rectangle 3">
            <a:extLst>
              <a:ext uri="{FF2B5EF4-FFF2-40B4-BE49-F238E27FC236}">
                <a16:creationId xmlns:a16="http://schemas.microsoft.com/office/drawing/2014/main" id="{67ACAC8D-F770-B046-AD86-C6C02C75B6BA}"/>
              </a:ext>
            </a:extLst>
          </p:cNvPr>
          <p:cNvSpPr/>
          <p:nvPr/>
        </p:nvSpPr>
        <p:spPr>
          <a:xfrm>
            <a:off x="0" y="2069956"/>
            <a:ext cx="4224759" cy="34265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FD2405-6AFF-431B-884E-4431E70AE597}"/>
              </a:ext>
            </a:extLst>
          </p:cNvPr>
          <p:cNvSpPr>
            <a:spLocks noGrp="1"/>
          </p:cNvSpPr>
          <p:nvPr>
            <p:ph type="title"/>
          </p:nvPr>
        </p:nvSpPr>
        <p:spPr>
          <a:xfrm>
            <a:off x="457200" y="457200"/>
            <a:ext cx="7162800" cy="960437"/>
          </a:xfrm>
        </p:spPr>
        <p:txBody>
          <a:bodyPr/>
          <a:lstStyle/>
          <a:p>
            <a:r>
              <a:rPr lang="en-US" dirty="0"/>
              <a:t>Grave Violations Under the HRDDP </a:t>
            </a:r>
          </a:p>
        </p:txBody>
      </p:sp>
      <p:sp>
        <p:nvSpPr>
          <p:cNvPr id="3" name="Slide Number Placeholder 2">
            <a:extLst>
              <a:ext uri="{FF2B5EF4-FFF2-40B4-BE49-F238E27FC236}">
                <a16:creationId xmlns:a16="http://schemas.microsoft.com/office/drawing/2014/main" id="{25B5A43A-923D-48B9-91CC-8B84A029181F}"/>
              </a:ext>
            </a:extLst>
          </p:cNvPr>
          <p:cNvSpPr>
            <a:spLocks noGrp="1"/>
          </p:cNvSpPr>
          <p:nvPr>
            <p:ph type="sldNum" sz="quarter" idx="12"/>
          </p:nvPr>
        </p:nvSpPr>
        <p:spPr>
          <a:xfrm>
            <a:off x="7391399" y="6403423"/>
            <a:ext cx="1141343" cy="365125"/>
          </a:xfrm>
        </p:spPr>
        <p:txBody>
          <a:bodyPr/>
          <a:lstStyle/>
          <a:p>
            <a:fld id="{97261161-F363-4909-B3BA-F2D719A844EB}" type="slidenum">
              <a:rPr lang="en-US" smtClean="0"/>
              <a:pPr/>
              <a:t>9</a:t>
            </a:fld>
            <a:endParaRPr lang="en-US"/>
          </a:p>
        </p:txBody>
      </p:sp>
      <p:sp>
        <p:nvSpPr>
          <p:cNvPr id="18" name="Content Placeholder 17">
            <a:extLst>
              <a:ext uri="{FF2B5EF4-FFF2-40B4-BE49-F238E27FC236}">
                <a16:creationId xmlns:a16="http://schemas.microsoft.com/office/drawing/2014/main" id="{0D41DD12-CC67-4CF9-B455-4FDE7913E996}"/>
              </a:ext>
            </a:extLst>
          </p:cNvPr>
          <p:cNvSpPr>
            <a:spLocks noGrp="1"/>
          </p:cNvSpPr>
          <p:nvPr>
            <p:ph sz="quarter" idx="13"/>
          </p:nvPr>
        </p:nvSpPr>
        <p:spPr>
          <a:xfrm>
            <a:off x="346069" y="2284424"/>
            <a:ext cx="3878689" cy="2997566"/>
          </a:xfrm>
        </p:spPr>
        <p:txBody>
          <a:bodyPr anchor="ctr"/>
          <a:lstStyle/>
          <a:p>
            <a:pPr marL="228600" indent="-228600">
              <a:spcAft>
                <a:spcPts val="600"/>
              </a:spcAft>
            </a:pPr>
            <a:r>
              <a:rPr lang="en-US" sz="1800" kern="1200" dirty="0">
                <a:solidFill>
                  <a:schemeClr val="bg1"/>
                </a:solidFill>
                <a:latin typeface="Century Gothic" panose="020B0502020202020204" pitchFamily="34" charset="0"/>
              </a:rPr>
              <a:t>War crimes</a:t>
            </a:r>
          </a:p>
          <a:p>
            <a:pPr marL="228600" indent="-228600">
              <a:spcAft>
                <a:spcPts val="600"/>
              </a:spcAft>
            </a:pPr>
            <a:r>
              <a:rPr lang="en-US" sz="1800" kern="1200" dirty="0">
                <a:solidFill>
                  <a:schemeClr val="bg1"/>
                </a:solidFill>
                <a:latin typeface="Century Gothic" panose="020B0502020202020204" pitchFamily="34" charset="0"/>
              </a:rPr>
              <a:t>Crimes against humanity</a:t>
            </a:r>
          </a:p>
          <a:p>
            <a:pPr marL="228600" indent="-228600">
              <a:spcAft>
                <a:spcPts val="600"/>
              </a:spcAft>
            </a:pPr>
            <a:r>
              <a:rPr lang="en-US" sz="1800" kern="1200" dirty="0">
                <a:solidFill>
                  <a:schemeClr val="bg1"/>
                </a:solidFill>
                <a:latin typeface="Century Gothic" panose="020B0502020202020204" pitchFamily="34" charset="0"/>
              </a:rPr>
              <a:t>Gross human rights violations (summary executions, torture, inhumane treatment, sexual violence, enslavement etc.)</a:t>
            </a:r>
          </a:p>
          <a:p>
            <a:pPr marL="228600" indent="-228600">
              <a:spcAft>
                <a:spcPts val="600"/>
              </a:spcAft>
            </a:pPr>
            <a:r>
              <a:rPr lang="en-US" sz="1800" kern="1200" dirty="0">
                <a:solidFill>
                  <a:schemeClr val="bg1"/>
                </a:solidFill>
                <a:latin typeface="Century Gothic" panose="020B0502020202020204" pitchFamily="34" charset="0"/>
              </a:rPr>
              <a:t>Patterns of repeated violations of IHL, HR or refugee law</a:t>
            </a:r>
            <a:endParaRPr lang="en-US" sz="1800" dirty="0">
              <a:solidFill>
                <a:schemeClr val="bg1"/>
              </a:solidFill>
            </a:endParaRPr>
          </a:p>
        </p:txBody>
      </p:sp>
    </p:spTree>
    <p:extLst>
      <p:ext uri="{BB962C8B-B14F-4D97-AF65-F5344CB8AC3E}">
        <p14:creationId xmlns:p14="http://schemas.microsoft.com/office/powerpoint/2010/main" val="391923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7CEBB-ADF2-4F44-946A-9339A2103D01}"/>
              </a:ext>
            </a:extLst>
          </p:cNvPr>
          <p:cNvSpPr>
            <a:spLocks noGrp="1"/>
          </p:cNvSpPr>
          <p:nvPr>
            <p:ph type="title"/>
          </p:nvPr>
        </p:nvSpPr>
        <p:spPr/>
        <p:txBody>
          <a:bodyPr/>
          <a:lstStyle/>
          <a:p>
            <a:r>
              <a:rPr lang="en-US" altLang="en-US"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HRDDP Implementation</a:t>
            </a:r>
            <a:endParaRPr lang="en-US" dirty="0"/>
          </a:p>
        </p:txBody>
      </p:sp>
      <p:sp>
        <p:nvSpPr>
          <p:cNvPr id="3" name="Slide Number Placeholder 2">
            <a:extLst>
              <a:ext uri="{FF2B5EF4-FFF2-40B4-BE49-F238E27FC236}">
                <a16:creationId xmlns:a16="http://schemas.microsoft.com/office/drawing/2014/main" id="{6B05E7B3-D487-4EB5-80CE-3AE5913E8016}"/>
              </a:ext>
            </a:extLst>
          </p:cNvPr>
          <p:cNvSpPr>
            <a:spLocks noGrp="1"/>
          </p:cNvSpPr>
          <p:nvPr>
            <p:ph type="sldNum" sz="quarter" idx="12"/>
          </p:nvPr>
        </p:nvSpPr>
        <p:spPr/>
        <p:txBody>
          <a:bodyPr/>
          <a:lstStyle/>
          <a:p>
            <a:fld id="{97261161-F363-4909-B3BA-F2D719A844EB}" type="slidenum">
              <a:rPr lang="en-US" smtClean="0"/>
              <a:t>10</a:t>
            </a:fld>
            <a:endParaRPr lang="en-US"/>
          </a:p>
        </p:txBody>
      </p:sp>
      <p:pic>
        <p:nvPicPr>
          <p:cNvPr id="6" name="Picture 5" descr="A picture containing building, ground, outdoor, stone&#10;&#10;Description automatically generated">
            <a:extLst>
              <a:ext uri="{FF2B5EF4-FFF2-40B4-BE49-F238E27FC236}">
                <a16:creationId xmlns:a16="http://schemas.microsoft.com/office/drawing/2014/main" id="{DE345103-6D6D-4085-BD7E-828B7AD1B90B}"/>
              </a:ext>
            </a:extLst>
          </p:cNvPr>
          <p:cNvPicPr>
            <a:picLocks noChangeAspect="1"/>
          </p:cNvPicPr>
          <p:nvPr/>
        </p:nvPicPr>
        <p:blipFill rotWithShape="1">
          <a:blip r:embed="rId3">
            <a:extLst>
              <a:ext uri="{28A0092B-C50C-407E-A947-70E740481C1C}">
                <a14:useLocalDpi xmlns:a14="http://schemas.microsoft.com/office/drawing/2010/main" val="0"/>
              </a:ext>
            </a:extLst>
          </a:blip>
          <a:srcRect l="38196" t="13888" r="17344"/>
          <a:stretch/>
        </p:blipFill>
        <p:spPr>
          <a:xfrm>
            <a:off x="537923" y="1774990"/>
            <a:ext cx="3298786" cy="4259483"/>
          </a:xfrm>
          <a:prstGeom prst="rect">
            <a:avLst/>
          </a:prstGeom>
        </p:spPr>
      </p:pic>
      <p:sp>
        <p:nvSpPr>
          <p:cNvPr id="20" name="Rounded Rectangle 4">
            <a:extLst>
              <a:ext uri="{FF2B5EF4-FFF2-40B4-BE49-F238E27FC236}">
                <a16:creationId xmlns:a16="http://schemas.microsoft.com/office/drawing/2014/main" id="{3150BAE9-8F4A-2146-AF58-E75A8E2184F4}"/>
              </a:ext>
            </a:extLst>
          </p:cNvPr>
          <p:cNvSpPr txBox="1"/>
          <p:nvPr/>
        </p:nvSpPr>
        <p:spPr>
          <a:xfrm>
            <a:off x="3945813" y="1774218"/>
            <a:ext cx="4699213" cy="960437"/>
          </a:xfrm>
          <a:prstGeom prst="rect">
            <a:avLst/>
          </a:prstGeom>
          <a:solidFill>
            <a:srgbClr val="5B92E5"/>
          </a:solidFill>
        </p:spPr>
        <p:style>
          <a:lnRef idx="0">
            <a:scrgbClr r="0" g="0" b="0"/>
          </a:lnRef>
          <a:fillRef idx="0">
            <a:scrgbClr r="0" g="0" b="0"/>
          </a:fillRef>
          <a:effectRef idx="0">
            <a:scrgbClr r="0" g="0" b="0"/>
          </a:effectRef>
          <a:fontRef idx="minor">
            <a:schemeClr val="dk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b="1" kern="1200" dirty="0">
                <a:solidFill>
                  <a:schemeClr val="bg1"/>
                </a:solidFill>
                <a:latin typeface="Century Gothic" panose="020B0502020202020204" pitchFamily="34" charset="0"/>
              </a:rPr>
              <a:t>Communication to </a:t>
            </a:r>
            <a:r>
              <a:rPr lang="en-US" b="1" dirty="0">
                <a:solidFill>
                  <a:schemeClr val="bg1"/>
                </a:solidFill>
                <a:latin typeface="Century Gothic" panose="020B0502020202020204" pitchFamily="34" charset="0"/>
              </a:rPr>
              <a:t>h</a:t>
            </a:r>
            <a:r>
              <a:rPr lang="en-US" b="1" kern="1200" dirty="0">
                <a:solidFill>
                  <a:schemeClr val="bg1"/>
                </a:solidFill>
                <a:latin typeface="Century Gothic" panose="020B0502020202020204" pitchFamily="34" charset="0"/>
              </a:rPr>
              <a:t>ost-State (by SRSG)</a:t>
            </a:r>
          </a:p>
        </p:txBody>
      </p:sp>
      <p:sp>
        <p:nvSpPr>
          <p:cNvPr id="21" name="Rounded Rectangle 6">
            <a:extLst>
              <a:ext uri="{FF2B5EF4-FFF2-40B4-BE49-F238E27FC236}">
                <a16:creationId xmlns:a16="http://schemas.microsoft.com/office/drawing/2014/main" id="{171ACB5B-6E4B-CA41-8F58-D31E119D2842}"/>
              </a:ext>
            </a:extLst>
          </p:cNvPr>
          <p:cNvSpPr txBox="1"/>
          <p:nvPr/>
        </p:nvSpPr>
        <p:spPr>
          <a:xfrm>
            <a:off x="3945706" y="2874157"/>
            <a:ext cx="4699213" cy="960437"/>
          </a:xfrm>
          <a:prstGeom prst="rect">
            <a:avLst/>
          </a:prstGeom>
          <a:solidFill>
            <a:srgbClr val="5B92E5"/>
          </a:solidFill>
        </p:spPr>
        <p:style>
          <a:lnRef idx="0">
            <a:scrgbClr r="0" g="0" b="0"/>
          </a:lnRef>
          <a:fillRef idx="0">
            <a:scrgbClr r="0" g="0" b="0"/>
          </a:fillRef>
          <a:effectRef idx="0">
            <a:scrgbClr r="0" g="0" b="0"/>
          </a:effectRef>
          <a:fontRef idx="minor">
            <a:schemeClr val="dk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b="1" kern="1200" dirty="0">
                <a:solidFill>
                  <a:schemeClr val="bg1"/>
                </a:solidFill>
                <a:latin typeface="Century Gothic" panose="020B0502020202020204" pitchFamily="34" charset="0"/>
              </a:rPr>
              <a:t>Risk assessment (initiated by UNPOL) </a:t>
            </a:r>
            <a:br>
              <a:rPr lang="en-US" b="1" kern="1200" dirty="0">
                <a:solidFill>
                  <a:schemeClr val="bg1"/>
                </a:solidFill>
                <a:latin typeface="Century Gothic" panose="020B0502020202020204" pitchFamily="34" charset="0"/>
              </a:rPr>
            </a:br>
            <a:r>
              <a:rPr lang="en-US" b="1" kern="1200" dirty="0">
                <a:solidFill>
                  <a:schemeClr val="bg1"/>
                </a:solidFill>
                <a:latin typeface="Century Gothic" panose="020B0502020202020204" pitchFamily="34" charset="0"/>
              </a:rPr>
              <a:t>and adoption of mitigation measures </a:t>
            </a:r>
          </a:p>
        </p:txBody>
      </p:sp>
      <p:sp>
        <p:nvSpPr>
          <p:cNvPr id="22" name="Rounded Rectangle 8">
            <a:extLst>
              <a:ext uri="{FF2B5EF4-FFF2-40B4-BE49-F238E27FC236}">
                <a16:creationId xmlns:a16="http://schemas.microsoft.com/office/drawing/2014/main" id="{CCE0579E-7AB6-2044-80C1-31B81746778D}"/>
              </a:ext>
            </a:extLst>
          </p:cNvPr>
          <p:cNvSpPr txBox="1"/>
          <p:nvPr/>
        </p:nvSpPr>
        <p:spPr>
          <a:xfrm>
            <a:off x="3946298" y="3974096"/>
            <a:ext cx="4698729" cy="960437"/>
          </a:xfrm>
          <a:prstGeom prst="rect">
            <a:avLst/>
          </a:prstGeom>
          <a:solidFill>
            <a:srgbClr val="5B92E5"/>
          </a:solidFill>
        </p:spPr>
        <p:style>
          <a:lnRef idx="0">
            <a:scrgbClr r="0" g="0" b="0"/>
          </a:lnRef>
          <a:fillRef idx="0">
            <a:scrgbClr r="0" g="0" b="0"/>
          </a:fillRef>
          <a:effectRef idx="0">
            <a:scrgbClr r="0" g="0" b="0"/>
          </a:effectRef>
          <a:fontRef idx="minor">
            <a:schemeClr val="dk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b="1" kern="1200" baseline="0" dirty="0">
                <a:solidFill>
                  <a:schemeClr val="bg1"/>
                </a:solidFill>
                <a:latin typeface="Century Gothic" panose="020B0502020202020204" pitchFamily="34" charset="0"/>
              </a:rPr>
              <a:t>Monitoring of situation (by UNPOL, involving others such as HR component) </a:t>
            </a:r>
          </a:p>
        </p:txBody>
      </p:sp>
      <p:sp>
        <p:nvSpPr>
          <p:cNvPr id="23" name="Rounded Rectangle 10">
            <a:extLst>
              <a:ext uri="{FF2B5EF4-FFF2-40B4-BE49-F238E27FC236}">
                <a16:creationId xmlns:a16="http://schemas.microsoft.com/office/drawing/2014/main" id="{D7BFC6D2-13C8-344C-94D3-71D4740EF6A6}"/>
              </a:ext>
            </a:extLst>
          </p:cNvPr>
          <p:cNvSpPr txBox="1"/>
          <p:nvPr/>
        </p:nvSpPr>
        <p:spPr>
          <a:xfrm>
            <a:off x="3946968" y="5074036"/>
            <a:ext cx="4697951" cy="960437"/>
          </a:xfrm>
          <a:prstGeom prst="rect">
            <a:avLst/>
          </a:prstGeom>
          <a:solidFill>
            <a:srgbClr val="5B92E5"/>
          </a:solidFill>
        </p:spPr>
        <p:style>
          <a:lnRef idx="0">
            <a:scrgbClr r="0" g="0" b="0"/>
          </a:lnRef>
          <a:fillRef idx="0">
            <a:scrgbClr r="0" g="0" b="0"/>
          </a:fillRef>
          <a:effectRef idx="0">
            <a:scrgbClr r="0" g="0" b="0"/>
          </a:effectRef>
          <a:fontRef idx="minor">
            <a:schemeClr val="dk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b="1" kern="1200" dirty="0">
                <a:solidFill>
                  <a:schemeClr val="bg1"/>
                </a:solidFill>
                <a:latin typeface="Century Gothic" panose="020B0502020202020204" pitchFamily="34" charset="0"/>
              </a:rPr>
              <a:t>Intervention, as necessary</a:t>
            </a:r>
            <a:br>
              <a:rPr lang="en-US" b="1" dirty="0">
                <a:solidFill>
                  <a:schemeClr val="bg1"/>
                </a:solidFill>
                <a:latin typeface="Century Gothic" panose="020B0502020202020204" pitchFamily="34" charset="0"/>
              </a:rPr>
            </a:br>
            <a:r>
              <a:rPr lang="en-US" b="1" kern="1200" dirty="0">
                <a:solidFill>
                  <a:schemeClr val="bg1"/>
                </a:solidFill>
                <a:latin typeface="Century Gothic" panose="020B0502020202020204" pitchFamily="34" charset="0"/>
              </a:rPr>
              <a:t>Support suspension or withdrawal as last resort</a:t>
            </a:r>
          </a:p>
        </p:txBody>
      </p:sp>
      <p:sp>
        <p:nvSpPr>
          <p:cNvPr id="25" name="Curved Left Arrow 24">
            <a:extLst>
              <a:ext uri="{FF2B5EF4-FFF2-40B4-BE49-F238E27FC236}">
                <a16:creationId xmlns:a16="http://schemas.microsoft.com/office/drawing/2014/main" id="{D8AE5FB5-FEA1-FE4D-8E2C-4EA1D0DD69D4}"/>
              </a:ext>
            </a:extLst>
          </p:cNvPr>
          <p:cNvSpPr/>
          <p:nvPr/>
        </p:nvSpPr>
        <p:spPr>
          <a:xfrm>
            <a:off x="8644919" y="2500132"/>
            <a:ext cx="371759" cy="844952"/>
          </a:xfrm>
          <a:prstGeom prst="curvedLeftArrow">
            <a:avLst>
              <a:gd name="adj1" fmla="val 37654"/>
              <a:gd name="adj2" fmla="val 90799"/>
              <a:gd name="adj3" fmla="val 25000"/>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Curved Left Arrow 25">
            <a:extLst>
              <a:ext uri="{FF2B5EF4-FFF2-40B4-BE49-F238E27FC236}">
                <a16:creationId xmlns:a16="http://schemas.microsoft.com/office/drawing/2014/main" id="{9AA689F0-8A97-1543-9E4F-6388B2E3C888}"/>
              </a:ext>
            </a:extLst>
          </p:cNvPr>
          <p:cNvSpPr/>
          <p:nvPr/>
        </p:nvSpPr>
        <p:spPr>
          <a:xfrm>
            <a:off x="8644919" y="3582365"/>
            <a:ext cx="371759" cy="844952"/>
          </a:xfrm>
          <a:prstGeom prst="curvedLeftArrow">
            <a:avLst>
              <a:gd name="adj1" fmla="val 37654"/>
              <a:gd name="adj2" fmla="val 90799"/>
              <a:gd name="adj3" fmla="val 25000"/>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Curved Left Arrow 26">
            <a:extLst>
              <a:ext uri="{FF2B5EF4-FFF2-40B4-BE49-F238E27FC236}">
                <a16:creationId xmlns:a16="http://schemas.microsoft.com/office/drawing/2014/main" id="{9FCF73C0-7698-E64A-97E5-DD858F42F850}"/>
              </a:ext>
            </a:extLst>
          </p:cNvPr>
          <p:cNvSpPr/>
          <p:nvPr/>
        </p:nvSpPr>
        <p:spPr>
          <a:xfrm>
            <a:off x="8644919" y="4664597"/>
            <a:ext cx="371759" cy="844952"/>
          </a:xfrm>
          <a:prstGeom prst="curvedLeftArrow">
            <a:avLst>
              <a:gd name="adj1" fmla="val 37654"/>
              <a:gd name="adj2" fmla="val 90799"/>
              <a:gd name="adj3" fmla="val 25000"/>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4326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7D4DE-9056-44E5-9ACA-8EDF6106B54D}"/>
              </a:ext>
            </a:extLst>
          </p:cNvPr>
          <p:cNvSpPr>
            <a:spLocks noGrp="1"/>
          </p:cNvSpPr>
          <p:nvPr>
            <p:ph type="title"/>
          </p:nvPr>
        </p:nvSpPr>
        <p:spPr/>
        <p:txBody>
          <a:bodyPr/>
          <a:lstStyle/>
          <a:p>
            <a:r>
              <a:rPr lang="en-US"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HRDDP Risk Assessment: </a:t>
            </a:r>
            <a:br>
              <a:rPr lang="en-US"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br>
            <a:r>
              <a:rPr lang="en-US" sz="2800" b="0" dirty="0">
                <a:solidFill>
                  <a:srgbClr val="002060"/>
                </a:solidFill>
                <a:latin typeface="Century Gothic" panose="020B0502020202020204" pitchFamily="34" charset="0"/>
                <a:ea typeface="Verdana" panose="020B0604030504040204" pitchFamily="34" charset="0"/>
                <a:cs typeface="Verdana" panose="020B0604030504040204" pitchFamily="34" charset="0"/>
              </a:rPr>
              <a:t>Factors to Consider</a:t>
            </a:r>
            <a:endParaRPr lang="en-US" b="0" dirty="0"/>
          </a:p>
        </p:txBody>
      </p:sp>
      <p:sp>
        <p:nvSpPr>
          <p:cNvPr id="3" name="Slide Number Placeholder 2">
            <a:extLst>
              <a:ext uri="{FF2B5EF4-FFF2-40B4-BE49-F238E27FC236}">
                <a16:creationId xmlns:a16="http://schemas.microsoft.com/office/drawing/2014/main" id="{BE37FA2D-C2C4-4A42-94DB-B77E2CCF34F9}"/>
              </a:ext>
            </a:extLst>
          </p:cNvPr>
          <p:cNvSpPr>
            <a:spLocks noGrp="1"/>
          </p:cNvSpPr>
          <p:nvPr>
            <p:ph type="sldNum" sz="quarter" idx="12"/>
          </p:nvPr>
        </p:nvSpPr>
        <p:spPr/>
        <p:txBody>
          <a:bodyPr/>
          <a:lstStyle/>
          <a:p>
            <a:fld id="{97261161-F363-4909-B3BA-F2D719A844EB}" type="slidenum">
              <a:rPr lang="en-US" smtClean="0"/>
              <a:t>11</a:t>
            </a:fld>
            <a:endParaRPr lang="en-US"/>
          </a:p>
        </p:txBody>
      </p:sp>
      <p:sp>
        <p:nvSpPr>
          <p:cNvPr id="4" name="Content Placeholder 3">
            <a:extLst>
              <a:ext uri="{FF2B5EF4-FFF2-40B4-BE49-F238E27FC236}">
                <a16:creationId xmlns:a16="http://schemas.microsoft.com/office/drawing/2014/main" id="{E2907AA3-D269-4D5A-8F96-980FB359DFEB}"/>
              </a:ext>
            </a:extLst>
          </p:cNvPr>
          <p:cNvSpPr>
            <a:spLocks noGrp="1"/>
          </p:cNvSpPr>
          <p:nvPr>
            <p:ph sz="quarter" idx="13"/>
          </p:nvPr>
        </p:nvSpPr>
        <p:spPr>
          <a:xfrm>
            <a:off x="553244" y="1981200"/>
            <a:ext cx="7595333" cy="3962400"/>
          </a:xfrm>
        </p:spPr>
        <p:txBody>
          <a:bodyPr/>
          <a:lstStyle/>
          <a:p>
            <a:r>
              <a:rPr lang="en-US" sz="2000" dirty="0"/>
              <a:t>Human rights record of recipient (e.g., past use of excessive force)</a:t>
            </a:r>
          </a:p>
          <a:p>
            <a:r>
              <a:rPr lang="en-US" sz="2000" dirty="0"/>
              <a:t>Accountability record (disciplinary/criminal sanctions) </a:t>
            </a:r>
          </a:p>
          <a:p>
            <a:r>
              <a:rPr lang="en-US" sz="2000" dirty="0"/>
              <a:t>Prevention mechanisms (e.g., oversight mechanism)</a:t>
            </a:r>
          </a:p>
          <a:p>
            <a:r>
              <a:rPr lang="en-US" sz="2000" dirty="0"/>
              <a:t>Legislative / policy framework for operations</a:t>
            </a:r>
          </a:p>
          <a:p>
            <a:r>
              <a:rPr lang="en-US" sz="2000" dirty="0"/>
              <a:t>Feasibility of monitoring framework by UN or others</a:t>
            </a:r>
          </a:p>
          <a:p>
            <a:r>
              <a:rPr lang="en-US" sz="2000" dirty="0"/>
              <a:t>Risks inherent to particular operation and kind of support</a:t>
            </a:r>
          </a:p>
          <a:p>
            <a:r>
              <a:rPr lang="en-US" sz="2000" dirty="0"/>
              <a:t>UN ability to influence and risks of not providing support </a:t>
            </a:r>
          </a:p>
          <a:p>
            <a:endParaRPr lang="en-US" dirty="0"/>
          </a:p>
        </p:txBody>
      </p:sp>
    </p:spTree>
    <p:extLst>
      <p:ext uri="{BB962C8B-B14F-4D97-AF65-F5344CB8AC3E}">
        <p14:creationId xmlns:p14="http://schemas.microsoft.com/office/powerpoint/2010/main" val="27125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D4D5-367A-4A70-9AAB-438436247FF4}"/>
              </a:ext>
            </a:extLst>
          </p:cNvPr>
          <p:cNvSpPr>
            <a:spLocks noGrp="1"/>
          </p:cNvSpPr>
          <p:nvPr>
            <p:ph type="title"/>
          </p:nvPr>
        </p:nvSpPr>
        <p:spPr>
          <a:xfrm>
            <a:off x="457200" y="457200"/>
            <a:ext cx="4844005" cy="960437"/>
          </a:xfrm>
        </p:spPr>
        <p:txBody>
          <a:bodyPr/>
          <a:lstStyle/>
          <a:p>
            <a:r>
              <a:rPr lang="en-US" dirty="0"/>
              <a:t>Learning Activity 4.1: </a:t>
            </a:r>
            <a:r>
              <a:rPr lang="en-US" sz="2800" b="0" dirty="0"/>
              <a:t>Risk Assessment</a:t>
            </a:r>
            <a:endParaRPr lang="en-US" b="0" dirty="0"/>
          </a:p>
        </p:txBody>
      </p:sp>
      <p:sp>
        <p:nvSpPr>
          <p:cNvPr id="6" name="Content Placeholder 5">
            <a:extLst>
              <a:ext uri="{FF2B5EF4-FFF2-40B4-BE49-F238E27FC236}">
                <a16:creationId xmlns:a16="http://schemas.microsoft.com/office/drawing/2014/main" id="{22A1CBE7-3AE7-4F82-81C2-F592BDE0AA48}"/>
              </a:ext>
            </a:extLst>
          </p:cNvPr>
          <p:cNvSpPr>
            <a:spLocks noGrp="1"/>
          </p:cNvSpPr>
          <p:nvPr>
            <p:ph sz="quarter" idx="13"/>
          </p:nvPr>
        </p:nvSpPr>
        <p:spPr>
          <a:xfrm>
            <a:off x="457200" y="2224549"/>
            <a:ext cx="8037512" cy="3962400"/>
          </a:xfrm>
        </p:spPr>
        <p:txBody>
          <a:bodyPr/>
          <a:lstStyle/>
          <a:p>
            <a:r>
              <a:rPr lang="en-US" sz="2000" dirty="0"/>
              <a:t>Carefully read the case study</a:t>
            </a:r>
          </a:p>
          <a:p>
            <a:r>
              <a:rPr lang="en-US" sz="2000" dirty="0"/>
              <a:t>In your groups: </a:t>
            </a:r>
          </a:p>
          <a:p>
            <a:pPr lvl="1"/>
            <a:r>
              <a:rPr lang="en-US" sz="1600" dirty="0"/>
              <a:t>Identify the risk factors for giving UNPOL support to the Leopard Special Police Unit</a:t>
            </a:r>
          </a:p>
          <a:p>
            <a:pPr lvl="1"/>
            <a:r>
              <a:rPr lang="en-US" sz="1600" dirty="0"/>
              <a:t>Record your answers on chart paper</a:t>
            </a:r>
          </a:p>
          <a:p>
            <a:r>
              <a:rPr lang="en-US" sz="2000" dirty="0"/>
              <a:t>Present your ideas to the plenary</a:t>
            </a:r>
          </a:p>
          <a:p>
            <a:endParaRPr lang="en-US" sz="2000" dirty="0"/>
          </a:p>
          <a:p>
            <a:pPr lvl="1"/>
            <a:r>
              <a:rPr lang="en-US" sz="1600" b="1" dirty="0"/>
              <a:t>Time: </a:t>
            </a:r>
            <a:r>
              <a:rPr lang="en-US" sz="1600" dirty="0"/>
              <a:t>20 minutes</a:t>
            </a:r>
          </a:p>
          <a:p>
            <a:pPr lvl="1"/>
            <a:r>
              <a:rPr lang="en-US" sz="1600" b="1" dirty="0"/>
              <a:t>Groups:</a:t>
            </a:r>
            <a:r>
              <a:rPr lang="en-US" sz="1600" dirty="0"/>
              <a:t>10 minutes</a:t>
            </a:r>
          </a:p>
          <a:p>
            <a:pPr lvl="1"/>
            <a:r>
              <a:rPr lang="en-US" sz="1600" b="1" dirty="0"/>
              <a:t>Discussion: </a:t>
            </a:r>
            <a:r>
              <a:rPr lang="en-US" sz="1600" dirty="0"/>
              <a:t>10 minutes</a:t>
            </a:r>
          </a:p>
          <a:p>
            <a:endParaRPr lang="en-US" dirty="0"/>
          </a:p>
        </p:txBody>
      </p:sp>
      <p:grpSp>
        <p:nvGrpSpPr>
          <p:cNvPr id="3" name="Group 2">
            <a:extLst>
              <a:ext uri="{FF2B5EF4-FFF2-40B4-BE49-F238E27FC236}">
                <a16:creationId xmlns:a16="http://schemas.microsoft.com/office/drawing/2014/main" id="{D0758672-BA60-4B26-AE1C-FF7D174EB598}"/>
              </a:ext>
            </a:extLst>
          </p:cNvPr>
          <p:cNvGrpSpPr/>
          <p:nvPr/>
        </p:nvGrpSpPr>
        <p:grpSpPr>
          <a:xfrm>
            <a:off x="377313" y="1688697"/>
            <a:ext cx="5867400" cy="457190"/>
            <a:chOff x="377313" y="1688697"/>
            <a:chExt cx="5867400" cy="457190"/>
          </a:xfrm>
        </p:grpSpPr>
        <p:sp>
          <p:nvSpPr>
            <p:cNvPr id="17" name="Rectangle 16">
              <a:extLst>
                <a:ext uri="{FF2B5EF4-FFF2-40B4-BE49-F238E27FC236}">
                  <a16:creationId xmlns:a16="http://schemas.microsoft.com/office/drawing/2014/main" id="{1DBED097-29B3-437A-BA20-D283572B08D0}"/>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8" name="Straight Connector 17">
              <a:extLst>
                <a:ext uri="{FF2B5EF4-FFF2-40B4-BE49-F238E27FC236}">
                  <a16:creationId xmlns:a16="http://schemas.microsoft.com/office/drawing/2014/main" id="{8621F9EE-2DE1-43BA-A87E-086F85C6A7B3}"/>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9" name="Slide Number Placeholder 18">
            <a:extLst>
              <a:ext uri="{FF2B5EF4-FFF2-40B4-BE49-F238E27FC236}">
                <a16:creationId xmlns:a16="http://schemas.microsoft.com/office/drawing/2014/main" id="{E929E10C-D931-4B2E-B987-B69BB3DB5C2C}"/>
              </a:ext>
            </a:extLst>
          </p:cNvPr>
          <p:cNvSpPr>
            <a:spLocks noGrp="1"/>
          </p:cNvSpPr>
          <p:nvPr>
            <p:ph type="sldNum" sz="quarter" idx="12"/>
          </p:nvPr>
        </p:nvSpPr>
        <p:spPr/>
        <p:txBody>
          <a:bodyPr/>
          <a:lstStyle/>
          <a:p>
            <a:fld id="{97261161-F363-4909-B3BA-F2D719A844EB}" type="slidenum">
              <a:rPr lang="en-US" smtClean="0"/>
              <a:t>12</a:t>
            </a:fld>
            <a:endParaRPr lang="en-US"/>
          </a:p>
        </p:txBody>
      </p:sp>
    </p:spTree>
    <p:extLst>
      <p:ext uri="{BB962C8B-B14F-4D97-AF65-F5344CB8AC3E}">
        <p14:creationId xmlns:p14="http://schemas.microsoft.com/office/powerpoint/2010/main" val="2230826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50979-F181-42AB-9BBE-9C50926D395C}"/>
              </a:ext>
            </a:extLst>
          </p:cNvPr>
          <p:cNvSpPr>
            <a:spLocks noGrp="1"/>
          </p:cNvSpPr>
          <p:nvPr>
            <p:ph type="title"/>
          </p:nvPr>
        </p:nvSpPr>
        <p:spPr/>
        <p:txBody>
          <a:bodyPr/>
          <a:lstStyle/>
          <a:p>
            <a:r>
              <a:rPr lang="en-GB"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Mitigation Measures in Risk Assessment</a:t>
            </a:r>
            <a:endParaRPr lang="en-US" dirty="0"/>
          </a:p>
        </p:txBody>
      </p:sp>
      <p:sp>
        <p:nvSpPr>
          <p:cNvPr id="3" name="Slide Number Placeholder 2">
            <a:extLst>
              <a:ext uri="{FF2B5EF4-FFF2-40B4-BE49-F238E27FC236}">
                <a16:creationId xmlns:a16="http://schemas.microsoft.com/office/drawing/2014/main" id="{43AA9EF9-2EB9-4FCE-BAA0-D301AE888C64}"/>
              </a:ext>
            </a:extLst>
          </p:cNvPr>
          <p:cNvSpPr>
            <a:spLocks noGrp="1"/>
          </p:cNvSpPr>
          <p:nvPr>
            <p:ph type="sldNum" sz="quarter" idx="12"/>
          </p:nvPr>
        </p:nvSpPr>
        <p:spPr/>
        <p:txBody>
          <a:bodyPr/>
          <a:lstStyle/>
          <a:p>
            <a:fld id="{97261161-F363-4909-B3BA-F2D719A844EB}" type="slidenum">
              <a:rPr lang="en-US" smtClean="0"/>
              <a:t>13</a:t>
            </a:fld>
            <a:endParaRPr lang="en-US"/>
          </a:p>
        </p:txBody>
      </p:sp>
      <p:sp>
        <p:nvSpPr>
          <p:cNvPr id="7" name="Equal 15">
            <a:extLst>
              <a:ext uri="{FF2B5EF4-FFF2-40B4-BE49-F238E27FC236}">
                <a16:creationId xmlns:a16="http://schemas.microsoft.com/office/drawing/2014/main" id="{F56A7C68-F12A-41FF-BEF9-433D1A7C57F3}"/>
              </a:ext>
            </a:extLst>
          </p:cNvPr>
          <p:cNvSpPr/>
          <p:nvPr/>
        </p:nvSpPr>
        <p:spPr>
          <a:xfrm>
            <a:off x="4687746" y="3521933"/>
            <a:ext cx="677119" cy="597367"/>
          </a:xfrm>
          <a:prstGeom prst="mathEqual">
            <a:avLst/>
          </a:prstGeom>
          <a:solidFill>
            <a:srgbClr val="5B92E5"/>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solidFill>
                <a:schemeClr val="tx1"/>
              </a:solidFill>
            </a:endParaRPr>
          </a:p>
        </p:txBody>
      </p:sp>
      <p:sp>
        <p:nvSpPr>
          <p:cNvPr id="10" name="Alternate Process 4">
            <a:extLst>
              <a:ext uri="{FF2B5EF4-FFF2-40B4-BE49-F238E27FC236}">
                <a16:creationId xmlns:a16="http://schemas.microsoft.com/office/drawing/2014/main" id="{0EA7A44F-643F-374A-B77E-163EEEED1CFE}"/>
              </a:ext>
            </a:extLst>
          </p:cNvPr>
          <p:cNvSpPr txBox="1"/>
          <p:nvPr/>
        </p:nvSpPr>
        <p:spPr>
          <a:xfrm>
            <a:off x="2631065" y="3219266"/>
            <a:ext cx="2150400" cy="1144501"/>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25400" tIns="25400" rIns="25400" bIns="25400" numCol="1" spcCol="1270" anchor="ctr" anchorCtr="0">
            <a:noAutofit/>
          </a:bodyPr>
          <a:lstStyle/>
          <a:p>
            <a:pPr marL="0" lvl="0" indent="0" defTabSz="889000" rtl="0">
              <a:lnSpc>
                <a:spcPct val="90000"/>
              </a:lnSpc>
              <a:spcBef>
                <a:spcPct val="0"/>
              </a:spcBef>
              <a:spcAft>
                <a:spcPct val="35000"/>
              </a:spcAft>
              <a:buNone/>
            </a:pPr>
            <a:r>
              <a:rPr lang="en-GB" sz="2400" b="1" dirty="0">
                <a:latin typeface="Century Gothic" panose="020B0502020202020204" pitchFamily="34" charset="0"/>
              </a:rPr>
              <a:t>Risk Assessment </a:t>
            </a:r>
          </a:p>
        </p:txBody>
      </p:sp>
      <p:grpSp>
        <p:nvGrpSpPr>
          <p:cNvPr id="12" name="Group 11">
            <a:extLst>
              <a:ext uri="{FF2B5EF4-FFF2-40B4-BE49-F238E27FC236}">
                <a16:creationId xmlns:a16="http://schemas.microsoft.com/office/drawing/2014/main" id="{FCCE6F5C-462A-4542-AC49-4B99076E2618}"/>
              </a:ext>
            </a:extLst>
          </p:cNvPr>
          <p:cNvGrpSpPr/>
          <p:nvPr/>
        </p:nvGrpSpPr>
        <p:grpSpPr>
          <a:xfrm>
            <a:off x="6048443" y="2125790"/>
            <a:ext cx="1229004" cy="597367"/>
            <a:chOff x="1834708" y="805528"/>
            <a:chExt cx="961645" cy="597367"/>
          </a:xfrm>
          <a:noFill/>
        </p:grpSpPr>
        <p:sp>
          <p:nvSpPr>
            <p:cNvPr id="21" name="Rectangle 20">
              <a:extLst>
                <a:ext uri="{FF2B5EF4-FFF2-40B4-BE49-F238E27FC236}">
                  <a16:creationId xmlns:a16="http://schemas.microsoft.com/office/drawing/2014/main" id="{C59D7029-4B6F-6244-A892-A463A9E6ABC1}"/>
                </a:ext>
              </a:extLst>
            </p:cNvPr>
            <p:cNvSpPr/>
            <p:nvPr/>
          </p:nvSpPr>
          <p:spPr>
            <a:xfrm>
              <a:off x="1834708" y="805528"/>
              <a:ext cx="961645" cy="597367"/>
            </a:xfrm>
            <a:prstGeom prst="rect">
              <a:avLst/>
            </a:prstGeom>
            <a:grpFill/>
            <a:ln>
              <a:noFill/>
            </a:ln>
          </p:spPr>
          <p:style>
            <a:lnRef idx="1">
              <a:schemeClr val="accent1"/>
            </a:lnRef>
            <a:fillRef idx="2">
              <a:schemeClr val="accent1"/>
            </a:fillRef>
            <a:effectRef idx="1">
              <a:schemeClr val="accent1"/>
            </a:effectRef>
            <a:fontRef idx="minor">
              <a:schemeClr val="tx1">
                <a:hueOff val="0"/>
                <a:satOff val="0"/>
                <a:lumOff val="0"/>
                <a:alphaOff val="0"/>
              </a:schemeClr>
            </a:fontRef>
          </p:style>
        </p:sp>
        <p:sp>
          <p:nvSpPr>
            <p:cNvPr id="22" name="TextBox 21">
              <a:extLst>
                <a:ext uri="{FF2B5EF4-FFF2-40B4-BE49-F238E27FC236}">
                  <a16:creationId xmlns:a16="http://schemas.microsoft.com/office/drawing/2014/main" id="{27344792-FA28-624F-98D9-1CA9A8FF2E31}"/>
                </a:ext>
              </a:extLst>
            </p:cNvPr>
            <p:cNvSpPr txBox="1"/>
            <p:nvPr/>
          </p:nvSpPr>
          <p:spPr>
            <a:xfrm>
              <a:off x="1834708" y="805528"/>
              <a:ext cx="961645" cy="597367"/>
            </a:xfrm>
            <a:prstGeom prst="rect">
              <a:avLst/>
            </a:prstGeom>
            <a:grpFill/>
            <a:ln>
              <a:no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GB" sz="1600" b="1" kern="1200" dirty="0">
                  <a:latin typeface="Century Gothic" panose="020B0502020202020204" pitchFamily="34" charset="0"/>
                </a:rPr>
                <a:t>Medium or high risk </a:t>
              </a:r>
            </a:p>
          </p:txBody>
        </p:sp>
      </p:grpSp>
      <p:grpSp>
        <p:nvGrpSpPr>
          <p:cNvPr id="14" name="Group 13">
            <a:extLst>
              <a:ext uri="{FF2B5EF4-FFF2-40B4-BE49-F238E27FC236}">
                <a16:creationId xmlns:a16="http://schemas.microsoft.com/office/drawing/2014/main" id="{BC918BED-017D-1049-A261-556FDF54802B}"/>
              </a:ext>
            </a:extLst>
          </p:cNvPr>
          <p:cNvGrpSpPr/>
          <p:nvPr/>
        </p:nvGrpSpPr>
        <p:grpSpPr>
          <a:xfrm>
            <a:off x="5899313" y="3521933"/>
            <a:ext cx="1527264" cy="597367"/>
            <a:chOff x="1123134" y="2048518"/>
            <a:chExt cx="1195021" cy="597367"/>
          </a:xfrm>
          <a:noFill/>
        </p:grpSpPr>
        <p:sp>
          <p:nvSpPr>
            <p:cNvPr id="19" name="Rectangle 18">
              <a:extLst>
                <a:ext uri="{FF2B5EF4-FFF2-40B4-BE49-F238E27FC236}">
                  <a16:creationId xmlns:a16="http://schemas.microsoft.com/office/drawing/2014/main" id="{9D491769-A85C-7845-AE0B-99A25A38A6DC}"/>
                </a:ext>
              </a:extLst>
            </p:cNvPr>
            <p:cNvSpPr/>
            <p:nvPr/>
          </p:nvSpPr>
          <p:spPr>
            <a:xfrm>
              <a:off x="1123134" y="2048518"/>
              <a:ext cx="1195021" cy="597367"/>
            </a:xfrm>
            <a:prstGeom prst="rect">
              <a:avLst/>
            </a:prstGeom>
            <a:grpFill/>
            <a:ln>
              <a:noFill/>
            </a:ln>
          </p:spPr>
          <p:style>
            <a:lnRef idx="1">
              <a:schemeClr val="accent1"/>
            </a:lnRef>
            <a:fillRef idx="2">
              <a:schemeClr val="accent1"/>
            </a:fillRef>
            <a:effectRef idx="1">
              <a:schemeClr val="accent1"/>
            </a:effectRef>
            <a:fontRef idx="minor">
              <a:schemeClr val="tx1">
                <a:hueOff val="0"/>
                <a:satOff val="0"/>
                <a:lumOff val="0"/>
                <a:alphaOff val="0"/>
              </a:schemeClr>
            </a:fontRef>
          </p:style>
        </p:sp>
        <p:sp>
          <p:nvSpPr>
            <p:cNvPr id="20" name="TextBox 19">
              <a:extLst>
                <a:ext uri="{FF2B5EF4-FFF2-40B4-BE49-F238E27FC236}">
                  <a16:creationId xmlns:a16="http://schemas.microsoft.com/office/drawing/2014/main" id="{ACC443F5-A586-6D4C-91C5-F4467B324730}"/>
                </a:ext>
              </a:extLst>
            </p:cNvPr>
            <p:cNvSpPr txBox="1"/>
            <p:nvPr/>
          </p:nvSpPr>
          <p:spPr>
            <a:xfrm>
              <a:off x="1123134" y="2048518"/>
              <a:ext cx="1195021" cy="597367"/>
            </a:xfrm>
            <a:prstGeom prst="rect">
              <a:avLst/>
            </a:prstGeom>
            <a:grpFill/>
            <a:ln>
              <a:no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GB" sz="1600" b="1" kern="1200" dirty="0">
                  <a:latin typeface="Century Gothic" panose="020B0502020202020204" pitchFamily="34" charset="0"/>
                </a:rPr>
                <a:t>Mitigation measures </a:t>
              </a:r>
            </a:p>
          </p:txBody>
        </p:sp>
      </p:grpSp>
      <p:grpSp>
        <p:nvGrpSpPr>
          <p:cNvPr id="16" name="Group 15">
            <a:extLst>
              <a:ext uri="{FF2B5EF4-FFF2-40B4-BE49-F238E27FC236}">
                <a16:creationId xmlns:a16="http://schemas.microsoft.com/office/drawing/2014/main" id="{35E4A288-4109-AD46-9427-A6ABA4CE405D}"/>
              </a:ext>
            </a:extLst>
          </p:cNvPr>
          <p:cNvGrpSpPr/>
          <p:nvPr/>
        </p:nvGrpSpPr>
        <p:grpSpPr>
          <a:xfrm>
            <a:off x="5899313" y="4959165"/>
            <a:ext cx="1527264" cy="597367"/>
            <a:chOff x="1720847" y="3293295"/>
            <a:chExt cx="1195021" cy="597367"/>
          </a:xfrm>
          <a:noFill/>
        </p:grpSpPr>
        <p:sp>
          <p:nvSpPr>
            <p:cNvPr id="17" name="Rectangle 16">
              <a:extLst>
                <a:ext uri="{FF2B5EF4-FFF2-40B4-BE49-F238E27FC236}">
                  <a16:creationId xmlns:a16="http://schemas.microsoft.com/office/drawing/2014/main" id="{3DE8CCF3-7BBD-2A43-ACA1-468D618D40B1}"/>
                </a:ext>
              </a:extLst>
            </p:cNvPr>
            <p:cNvSpPr/>
            <p:nvPr/>
          </p:nvSpPr>
          <p:spPr>
            <a:xfrm>
              <a:off x="1720847" y="3293295"/>
              <a:ext cx="1195021" cy="597367"/>
            </a:xfrm>
            <a:prstGeom prst="rect">
              <a:avLst/>
            </a:prstGeom>
            <a:grpFill/>
            <a:ln>
              <a:noFill/>
            </a:ln>
          </p:spPr>
          <p:style>
            <a:lnRef idx="1">
              <a:schemeClr val="accent1"/>
            </a:lnRef>
            <a:fillRef idx="2">
              <a:schemeClr val="accent1"/>
            </a:fillRef>
            <a:effectRef idx="1">
              <a:schemeClr val="accent1"/>
            </a:effectRef>
            <a:fontRef idx="minor">
              <a:schemeClr val="tx1">
                <a:hueOff val="0"/>
                <a:satOff val="0"/>
                <a:lumOff val="0"/>
                <a:alphaOff val="0"/>
              </a:schemeClr>
            </a:fontRef>
          </p:style>
        </p:sp>
        <p:sp>
          <p:nvSpPr>
            <p:cNvPr id="18" name="TextBox 17">
              <a:extLst>
                <a:ext uri="{FF2B5EF4-FFF2-40B4-BE49-F238E27FC236}">
                  <a16:creationId xmlns:a16="http://schemas.microsoft.com/office/drawing/2014/main" id="{F02CEAFF-41FD-8B44-9DCB-C46CAA3878B6}"/>
                </a:ext>
              </a:extLst>
            </p:cNvPr>
            <p:cNvSpPr txBox="1"/>
            <p:nvPr/>
          </p:nvSpPr>
          <p:spPr>
            <a:xfrm>
              <a:off x="1720847" y="3293295"/>
              <a:ext cx="1195021" cy="597367"/>
            </a:xfrm>
            <a:prstGeom prst="rect">
              <a:avLst/>
            </a:prstGeom>
            <a:grpFill/>
            <a:ln>
              <a:no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GB" sz="1600" b="1" kern="1200" dirty="0">
                  <a:latin typeface="Century Gothic" panose="020B0502020202020204" pitchFamily="34" charset="0"/>
                </a:rPr>
                <a:t>Acceptable risk </a:t>
              </a:r>
            </a:p>
          </p:txBody>
        </p:sp>
      </p:grpSp>
      <p:pic>
        <p:nvPicPr>
          <p:cNvPr id="24" name="Graphic 23">
            <a:extLst>
              <a:ext uri="{FF2B5EF4-FFF2-40B4-BE49-F238E27FC236}">
                <a16:creationId xmlns:a16="http://schemas.microsoft.com/office/drawing/2014/main" id="{E5CFE6A0-1430-9B44-9BA1-F8DBC859C03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4626470" y="2969004"/>
            <a:ext cx="4072951" cy="1697858"/>
          </a:xfrm>
          <a:prstGeom prst="rect">
            <a:avLst/>
          </a:prstGeom>
        </p:spPr>
      </p:pic>
      <p:pic>
        <p:nvPicPr>
          <p:cNvPr id="26" name="Graphic 25">
            <a:extLst>
              <a:ext uri="{FF2B5EF4-FFF2-40B4-BE49-F238E27FC236}">
                <a16:creationId xmlns:a16="http://schemas.microsoft.com/office/drawing/2014/main" id="{25A46068-61F5-474A-979B-B275E944F6DA}"/>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8607" t="76254" r="62152"/>
          <a:stretch/>
        </p:blipFill>
        <p:spPr>
          <a:xfrm>
            <a:off x="752521" y="2823130"/>
            <a:ext cx="2039146" cy="1989607"/>
          </a:xfrm>
          <a:prstGeom prst="rect">
            <a:avLst/>
          </a:prstGeom>
        </p:spPr>
      </p:pic>
    </p:spTree>
    <p:extLst>
      <p:ext uri="{BB962C8B-B14F-4D97-AF65-F5344CB8AC3E}">
        <p14:creationId xmlns:p14="http://schemas.microsoft.com/office/powerpoint/2010/main" val="1049742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D4D5-367A-4A70-9AAB-438436247FF4}"/>
              </a:ext>
            </a:extLst>
          </p:cNvPr>
          <p:cNvSpPr>
            <a:spLocks noGrp="1"/>
          </p:cNvSpPr>
          <p:nvPr>
            <p:ph type="title"/>
          </p:nvPr>
        </p:nvSpPr>
        <p:spPr>
          <a:xfrm>
            <a:off x="457200" y="457200"/>
            <a:ext cx="5885727" cy="960437"/>
          </a:xfrm>
        </p:spPr>
        <p:txBody>
          <a:bodyPr/>
          <a:lstStyle/>
          <a:p>
            <a:r>
              <a:rPr lang="en-US" dirty="0"/>
              <a:t>Learning Activity 4.2: </a:t>
            </a:r>
            <a:r>
              <a:rPr lang="en-US" sz="2800" b="0" dirty="0"/>
              <a:t>Mitigation Measures</a:t>
            </a:r>
            <a:endParaRPr lang="en-US" b="0" dirty="0"/>
          </a:p>
        </p:txBody>
      </p:sp>
      <p:sp>
        <p:nvSpPr>
          <p:cNvPr id="6" name="Content Placeholder 5">
            <a:extLst>
              <a:ext uri="{FF2B5EF4-FFF2-40B4-BE49-F238E27FC236}">
                <a16:creationId xmlns:a16="http://schemas.microsoft.com/office/drawing/2014/main" id="{22A1CBE7-3AE7-4F82-81C2-F592BDE0AA48}"/>
              </a:ext>
            </a:extLst>
          </p:cNvPr>
          <p:cNvSpPr>
            <a:spLocks noGrp="1"/>
          </p:cNvSpPr>
          <p:nvPr>
            <p:ph sz="quarter" idx="13"/>
          </p:nvPr>
        </p:nvSpPr>
        <p:spPr>
          <a:xfrm>
            <a:off x="457200" y="2224549"/>
            <a:ext cx="8037512" cy="3962400"/>
          </a:xfrm>
        </p:spPr>
        <p:txBody>
          <a:bodyPr/>
          <a:lstStyle/>
          <a:p>
            <a:r>
              <a:rPr lang="en-US" sz="1600" dirty="0"/>
              <a:t>A host-State requests UNPOL and its FPUs to support national police on crowd control in relation to major opposition demonstrations. However, the national police often uses excessive force in handling such demonstrations.</a:t>
            </a:r>
          </a:p>
          <a:p>
            <a:r>
              <a:rPr lang="en-US" sz="1600" dirty="0"/>
              <a:t>Discuss in your groups:</a:t>
            </a:r>
          </a:p>
          <a:p>
            <a:pPr lvl="1"/>
            <a:r>
              <a:rPr lang="en-US" sz="1600" dirty="0"/>
              <a:t>What mitigating measures would you recommend to reduce the risk that supported national police units engage in excessive force? </a:t>
            </a:r>
          </a:p>
          <a:p>
            <a:pPr lvl="1"/>
            <a:r>
              <a:rPr lang="en-US" sz="1600" dirty="0"/>
              <a:t>How can mitigating measures provide strategic leverage to advance UNPOL’s objectives? </a:t>
            </a:r>
          </a:p>
          <a:p>
            <a:r>
              <a:rPr lang="en-US" sz="1600" dirty="0"/>
              <a:t>Record your answers on a chart paper</a:t>
            </a:r>
          </a:p>
          <a:p>
            <a:r>
              <a:rPr lang="en-US" sz="1600" dirty="0"/>
              <a:t>Present your ideas to the plenary</a:t>
            </a:r>
          </a:p>
          <a:p>
            <a:pPr marL="0" indent="0">
              <a:buNone/>
            </a:pPr>
            <a:endParaRPr lang="en-US" sz="1600" dirty="0"/>
          </a:p>
          <a:p>
            <a:pPr lvl="1"/>
            <a:r>
              <a:rPr lang="en-US" sz="1600" b="1" dirty="0"/>
              <a:t>Time: </a:t>
            </a:r>
            <a:r>
              <a:rPr lang="en-US" sz="1600" dirty="0"/>
              <a:t>20 minutes</a:t>
            </a:r>
          </a:p>
          <a:p>
            <a:pPr lvl="1"/>
            <a:r>
              <a:rPr lang="en-US" sz="1600" b="1" dirty="0"/>
              <a:t>Groups:</a:t>
            </a:r>
            <a:r>
              <a:rPr lang="en-US" sz="1600" dirty="0"/>
              <a:t>10 minutes</a:t>
            </a:r>
          </a:p>
          <a:p>
            <a:pPr lvl="1"/>
            <a:r>
              <a:rPr lang="en-US" sz="1600" b="1" dirty="0"/>
              <a:t>Discussion: </a:t>
            </a:r>
            <a:r>
              <a:rPr lang="en-US" sz="1600" dirty="0"/>
              <a:t>10 minutes</a:t>
            </a:r>
          </a:p>
          <a:p>
            <a:endParaRPr lang="en-US" dirty="0"/>
          </a:p>
        </p:txBody>
      </p:sp>
      <p:grpSp>
        <p:nvGrpSpPr>
          <p:cNvPr id="3" name="Group 2">
            <a:extLst>
              <a:ext uri="{FF2B5EF4-FFF2-40B4-BE49-F238E27FC236}">
                <a16:creationId xmlns:a16="http://schemas.microsoft.com/office/drawing/2014/main" id="{D0758672-BA60-4B26-AE1C-FF7D174EB598}"/>
              </a:ext>
            </a:extLst>
          </p:cNvPr>
          <p:cNvGrpSpPr/>
          <p:nvPr/>
        </p:nvGrpSpPr>
        <p:grpSpPr>
          <a:xfrm>
            <a:off x="377313" y="1688697"/>
            <a:ext cx="5867400" cy="457190"/>
            <a:chOff x="377313" y="1688697"/>
            <a:chExt cx="5867400" cy="457190"/>
          </a:xfrm>
        </p:grpSpPr>
        <p:sp>
          <p:nvSpPr>
            <p:cNvPr id="17" name="Rectangle 16">
              <a:extLst>
                <a:ext uri="{FF2B5EF4-FFF2-40B4-BE49-F238E27FC236}">
                  <a16:creationId xmlns:a16="http://schemas.microsoft.com/office/drawing/2014/main" id="{1DBED097-29B3-437A-BA20-D283572B08D0}"/>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8" name="Straight Connector 17">
              <a:extLst>
                <a:ext uri="{FF2B5EF4-FFF2-40B4-BE49-F238E27FC236}">
                  <a16:creationId xmlns:a16="http://schemas.microsoft.com/office/drawing/2014/main" id="{8621F9EE-2DE1-43BA-A87E-086F85C6A7B3}"/>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9" name="Slide Number Placeholder 18">
            <a:extLst>
              <a:ext uri="{FF2B5EF4-FFF2-40B4-BE49-F238E27FC236}">
                <a16:creationId xmlns:a16="http://schemas.microsoft.com/office/drawing/2014/main" id="{E929E10C-D931-4B2E-B987-B69BB3DB5C2C}"/>
              </a:ext>
            </a:extLst>
          </p:cNvPr>
          <p:cNvSpPr>
            <a:spLocks noGrp="1"/>
          </p:cNvSpPr>
          <p:nvPr>
            <p:ph type="sldNum" sz="quarter" idx="12"/>
          </p:nvPr>
        </p:nvSpPr>
        <p:spPr/>
        <p:txBody>
          <a:bodyPr/>
          <a:lstStyle/>
          <a:p>
            <a:fld id="{97261161-F363-4909-B3BA-F2D719A844EB}" type="slidenum">
              <a:rPr lang="en-US" smtClean="0"/>
              <a:t>14</a:t>
            </a:fld>
            <a:endParaRPr lang="en-US"/>
          </a:p>
        </p:txBody>
      </p:sp>
    </p:spTree>
    <p:extLst>
      <p:ext uri="{BB962C8B-B14F-4D97-AF65-F5344CB8AC3E}">
        <p14:creationId xmlns:p14="http://schemas.microsoft.com/office/powerpoint/2010/main" val="395357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4C1EB-AD21-4EEF-81A7-709C13AABED7}"/>
              </a:ext>
            </a:extLst>
          </p:cNvPr>
          <p:cNvSpPr>
            <a:spLocks noGrp="1"/>
          </p:cNvSpPr>
          <p:nvPr>
            <p:ph type="title"/>
          </p:nvPr>
        </p:nvSpPr>
        <p:spPr/>
        <p:txBody>
          <a:bodyPr/>
          <a:lstStyle/>
          <a:p>
            <a:r>
              <a:rPr lang="en-US" dirty="0"/>
              <a:t>Debrief: Mitigation Measures for Crowd Control Support</a:t>
            </a:r>
          </a:p>
        </p:txBody>
      </p:sp>
      <p:sp>
        <p:nvSpPr>
          <p:cNvPr id="3" name="Slide Number Placeholder 2">
            <a:extLst>
              <a:ext uri="{FF2B5EF4-FFF2-40B4-BE49-F238E27FC236}">
                <a16:creationId xmlns:a16="http://schemas.microsoft.com/office/drawing/2014/main" id="{8A2A9160-FAE8-4C53-A763-56A249B8FF83}"/>
              </a:ext>
            </a:extLst>
          </p:cNvPr>
          <p:cNvSpPr>
            <a:spLocks noGrp="1"/>
          </p:cNvSpPr>
          <p:nvPr>
            <p:ph type="sldNum" sz="quarter" idx="12"/>
          </p:nvPr>
        </p:nvSpPr>
        <p:spPr/>
        <p:txBody>
          <a:bodyPr/>
          <a:lstStyle/>
          <a:p>
            <a:fld id="{97261161-F363-4909-B3BA-F2D719A844EB}" type="slidenum">
              <a:rPr lang="en-US" smtClean="0"/>
              <a:t>15</a:t>
            </a:fld>
            <a:endParaRPr lang="en-US"/>
          </a:p>
        </p:txBody>
      </p:sp>
      <p:sp>
        <p:nvSpPr>
          <p:cNvPr id="4" name="Content Placeholder 3">
            <a:extLst>
              <a:ext uri="{FF2B5EF4-FFF2-40B4-BE49-F238E27FC236}">
                <a16:creationId xmlns:a16="http://schemas.microsoft.com/office/drawing/2014/main" id="{77AAA5E8-4AD0-4CF7-9C4A-99C9DA9F9464}"/>
              </a:ext>
            </a:extLst>
          </p:cNvPr>
          <p:cNvSpPr>
            <a:spLocks noGrp="1"/>
          </p:cNvSpPr>
          <p:nvPr>
            <p:ph sz="quarter" idx="13"/>
          </p:nvPr>
        </p:nvSpPr>
        <p:spPr>
          <a:xfrm>
            <a:off x="553244" y="1981200"/>
            <a:ext cx="5571983" cy="4153382"/>
          </a:xfrm>
        </p:spPr>
        <p:txBody>
          <a:bodyPr/>
          <a:lstStyle/>
          <a:p>
            <a:r>
              <a:rPr lang="en-US" sz="2000" dirty="0"/>
              <a:t>Joint planning of operations </a:t>
            </a:r>
          </a:p>
          <a:p>
            <a:r>
              <a:rPr lang="en-US" sz="2000" dirty="0"/>
              <a:t>Exclusion of problematic national units from supported operations</a:t>
            </a:r>
          </a:p>
          <a:p>
            <a:r>
              <a:rPr lang="en-US" sz="2000" dirty="0"/>
              <a:t>Providing non-lethal weapons and training on their use</a:t>
            </a:r>
          </a:p>
          <a:p>
            <a:r>
              <a:rPr lang="en-US" sz="2000" dirty="0"/>
              <a:t>Reviewing/revising orders for compliance with international standards</a:t>
            </a:r>
          </a:p>
          <a:p>
            <a:r>
              <a:rPr lang="en-US" sz="2000" dirty="0"/>
              <a:t>Joint monitoring by UNPOL and Human Rights Officers </a:t>
            </a:r>
            <a:r>
              <a:rPr lang="en-US" sz="2000"/>
              <a:t>(HROs) of </a:t>
            </a:r>
            <a:r>
              <a:rPr lang="en-US" sz="2000" dirty="0"/>
              <a:t>crowd control</a:t>
            </a:r>
          </a:p>
          <a:p>
            <a:r>
              <a:rPr lang="en-US" sz="2000" dirty="0"/>
              <a:t>UN access to detainees who were arrested in operation</a:t>
            </a:r>
          </a:p>
        </p:txBody>
      </p:sp>
      <p:sp>
        <p:nvSpPr>
          <p:cNvPr id="6" name="TextBox 5">
            <a:extLst>
              <a:ext uri="{FF2B5EF4-FFF2-40B4-BE49-F238E27FC236}">
                <a16:creationId xmlns:a16="http://schemas.microsoft.com/office/drawing/2014/main" id="{55138AAD-AFB0-4A6B-BBFE-EA1F9832453F}"/>
              </a:ext>
            </a:extLst>
          </p:cNvPr>
          <p:cNvSpPr txBox="1"/>
          <p:nvPr/>
        </p:nvSpPr>
        <p:spPr>
          <a:xfrm>
            <a:off x="6125227" y="2505670"/>
            <a:ext cx="2636920" cy="923330"/>
          </a:xfrm>
          <a:prstGeom prst="rect">
            <a:avLst/>
          </a:prstGeom>
          <a:noFill/>
          <a:ln w="22225">
            <a:solidFill>
              <a:srgbClr val="8D9C36"/>
            </a:solidFill>
          </a:ln>
        </p:spPr>
        <p:txBody>
          <a:bodyPr wrap="square">
            <a:spAutoFit/>
          </a:bodyPr>
          <a:lstStyle/>
          <a:p>
            <a:pPr marL="0" indent="0" algn="ctr">
              <a:buNone/>
            </a:pPr>
            <a:r>
              <a:rPr lang="en-US" sz="1800" b="1" dirty="0">
                <a:solidFill>
                  <a:srgbClr val="8D9C36"/>
                </a:solidFill>
                <a:latin typeface="Century Gothic" panose="020B0502020202020204" pitchFamily="34" charset="0"/>
                <a:cs typeface="Arial" panose="020B0604020202020204" pitchFamily="34" charset="0"/>
              </a:rPr>
              <a:t>HRDDP is risk management, not blunt conditionality</a:t>
            </a:r>
          </a:p>
        </p:txBody>
      </p:sp>
      <p:sp>
        <p:nvSpPr>
          <p:cNvPr id="10" name="Triangle 9">
            <a:extLst>
              <a:ext uri="{FF2B5EF4-FFF2-40B4-BE49-F238E27FC236}">
                <a16:creationId xmlns:a16="http://schemas.microsoft.com/office/drawing/2014/main" id="{A98CF742-3462-4D46-A23A-96EBFCF6CB3E}"/>
              </a:ext>
            </a:extLst>
          </p:cNvPr>
          <p:cNvSpPr/>
          <p:nvPr/>
        </p:nvSpPr>
        <p:spPr>
          <a:xfrm rot="10800000">
            <a:off x="2013031" y="5845215"/>
            <a:ext cx="1967696" cy="324091"/>
          </a:xfrm>
          <a:prstGeom prst="triangle">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5E8BCCE7-50A9-B14D-81D9-4557E0663DA9}"/>
              </a:ext>
            </a:extLst>
          </p:cNvPr>
          <p:cNvCxnSpPr/>
          <p:nvPr/>
        </p:nvCxnSpPr>
        <p:spPr>
          <a:xfrm>
            <a:off x="553244" y="5845215"/>
            <a:ext cx="786155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76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4C1EB-AD21-4EEF-81A7-709C13AABED7}"/>
              </a:ext>
            </a:extLst>
          </p:cNvPr>
          <p:cNvSpPr>
            <a:spLocks noGrp="1"/>
          </p:cNvSpPr>
          <p:nvPr>
            <p:ph type="title"/>
          </p:nvPr>
        </p:nvSpPr>
        <p:spPr/>
        <p:txBody>
          <a:bodyPr/>
          <a:lstStyle/>
          <a:p>
            <a:r>
              <a:rPr lang="en-US" dirty="0"/>
              <a:t>Debrief : Mitigation Measures for Crowd Control Support</a:t>
            </a:r>
          </a:p>
        </p:txBody>
      </p:sp>
      <p:sp>
        <p:nvSpPr>
          <p:cNvPr id="3" name="Slide Number Placeholder 2">
            <a:extLst>
              <a:ext uri="{FF2B5EF4-FFF2-40B4-BE49-F238E27FC236}">
                <a16:creationId xmlns:a16="http://schemas.microsoft.com/office/drawing/2014/main" id="{8A2A9160-FAE8-4C53-A763-56A249B8FF83}"/>
              </a:ext>
            </a:extLst>
          </p:cNvPr>
          <p:cNvSpPr>
            <a:spLocks noGrp="1"/>
          </p:cNvSpPr>
          <p:nvPr>
            <p:ph type="sldNum" sz="quarter" idx="12"/>
          </p:nvPr>
        </p:nvSpPr>
        <p:spPr/>
        <p:txBody>
          <a:bodyPr/>
          <a:lstStyle/>
          <a:p>
            <a:fld id="{97261161-F363-4909-B3BA-F2D719A844EB}" type="slidenum">
              <a:rPr lang="en-US" smtClean="0"/>
              <a:t>16</a:t>
            </a:fld>
            <a:endParaRPr lang="en-US"/>
          </a:p>
        </p:txBody>
      </p:sp>
      <p:sp>
        <p:nvSpPr>
          <p:cNvPr id="4" name="Content Placeholder 3">
            <a:extLst>
              <a:ext uri="{FF2B5EF4-FFF2-40B4-BE49-F238E27FC236}">
                <a16:creationId xmlns:a16="http://schemas.microsoft.com/office/drawing/2014/main" id="{77AAA5E8-4AD0-4CF7-9C4A-99C9DA9F9464}"/>
              </a:ext>
            </a:extLst>
          </p:cNvPr>
          <p:cNvSpPr>
            <a:spLocks noGrp="1"/>
          </p:cNvSpPr>
          <p:nvPr>
            <p:ph sz="quarter" idx="13"/>
          </p:nvPr>
        </p:nvSpPr>
        <p:spPr>
          <a:xfrm>
            <a:off x="553245" y="1981200"/>
            <a:ext cx="5210947" cy="3962400"/>
          </a:xfrm>
        </p:spPr>
        <p:txBody>
          <a:bodyPr/>
          <a:lstStyle/>
          <a:p>
            <a:r>
              <a:rPr lang="en-US" sz="2000" dirty="0"/>
              <a:t>Human rights training for police </a:t>
            </a:r>
          </a:p>
          <a:p>
            <a:r>
              <a:rPr lang="en-US" sz="2000" dirty="0"/>
              <a:t>Commitments to ensure accountability for identified past cases of excessive force</a:t>
            </a:r>
          </a:p>
          <a:p>
            <a:r>
              <a:rPr lang="en-US" sz="2000" dirty="0"/>
              <a:t>Police reforms to ensure command and control of operations and  strengthen independent oversight mechanisms</a:t>
            </a:r>
          </a:p>
          <a:p>
            <a:r>
              <a:rPr lang="en-US" sz="2000" dirty="0"/>
              <a:t>Vetting of national riot police to remove problematic officers</a:t>
            </a:r>
          </a:p>
          <a:p>
            <a:r>
              <a:rPr lang="en-US" sz="2000" dirty="0"/>
              <a:t>Lessons learned meetings between national police and UNPOL</a:t>
            </a:r>
          </a:p>
          <a:p>
            <a:endParaRPr lang="en-US" sz="2000" dirty="0"/>
          </a:p>
          <a:p>
            <a:endParaRPr lang="en-US" dirty="0"/>
          </a:p>
        </p:txBody>
      </p:sp>
      <p:sp>
        <p:nvSpPr>
          <p:cNvPr id="9" name="TextBox 8">
            <a:extLst>
              <a:ext uri="{FF2B5EF4-FFF2-40B4-BE49-F238E27FC236}">
                <a16:creationId xmlns:a16="http://schemas.microsoft.com/office/drawing/2014/main" id="{1C2FA5AC-3013-0C43-9B34-12D1E145013B}"/>
              </a:ext>
            </a:extLst>
          </p:cNvPr>
          <p:cNvSpPr txBox="1"/>
          <p:nvPr/>
        </p:nvSpPr>
        <p:spPr>
          <a:xfrm>
            <a:off x="5777875" y="2525535"/>
            <a:ext cx="2636920" cy="923330"/>
          </a:xfrm>
          <a:prstGeom prst="rect">
            <a:avLst/>
          </a:prstGeom>
          <a:noFill/>
          <a:ln w="22225">
            <a:solidFill>
              <a:srgbClr val="8D9C36"/>
            </a:solidFill>
          </a:ln>
        </p:spPr>
        <p:txBody>
          <a:bodyPr wrap="square">
            <a:spAutoFit/>
          </a:bodyPr>
          <a:lstStyle/>
          <a:p>
            <a:pPr marL="0" indent="0" algn="ctr">
              <a:buNone/>
            </a:pPr>
            <a:r>
              <a:rPr lang="en-US" sz="1800" b="1" dirty="0">
                <a:solidFill>
                  <a:srgbClr val="8D9C36"/>
                </a:solidFill>
                <a:latin typeface="Century Gothic" panose="020B0502020202020204" pitchFamily="34" charset="0"/>
                <a:cs typeface="Arial" panose="020B0604020202020204" pitchFamily="34" charset="0"/>
              </a:rPr>
              <a:t>HRDDP is risk management, not blunt conditionality</a:t>
            </a:r>
          </a:p>
        </p:txBody>
      </p:sp>
    </p:spTree>
    <p:extLst>
      <p:ext uri="{BB962C8B-B14F-4D97-AF65-F5344CB8AC3E}">
        <p14:creationId xmlns:p14="http://schemas.microsoft.com/office/powerpoint/2010/main" val="496780770"/>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A9DAD-2EF2-4A8C-ACDF-381280A041E4}"/>
              </a:ext>
            </a:extLst>
          </p:cNvPr>
          <p:cNvSpPr>
            <a:spLocks noGrp="1"/>
          </p:cNvSpPr>
          <p:nvPr>
            <p:ph type="title"/>
          </p:nvPr>
        </p:nvSpPr>
        <p:spPr/>
        <p:txBody>
          <a:bodyPr/>
          <a:lstStyle/>
          <a:p>
            <a:r>
              <a:rPr lang="en-US"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Lessons Learned from UN Military:</a:t>
            </a:r>
            <a:endParaRPr lang="en-US" dirty="0"/>
          </a:p>
        </p:txBody>
      </p:sp>
      <p:sp>
        <p:nvSpPr>
          <p:cNvPr id="3" name="Slide Number Placeholder 2">
            <a:extLst>
              <a:ext uri="{FF2B5EF4-FFF2-40B4-BE49-F238E27FC236}">
                <a16:creationId xmlns:a16="http://schemas.microsoft.com/office/drawing/2014/main" id="{2D9D10B8-DF37-4180-8131-F4E0FFDDEEEA}"/>
              </a:ext>
            </a:extLst>
          </p:cNvPr>
          <p:cNvSpPr>
            <a:spLocks noGrp="1"/>
          </p:cNvSpPr>
          <p:nvPr>
            <p:ph type="sldNum" sz="quarter" idx="12"/>
          </p:nvPr>
        </p:nvSpPr>
        <p:spPr/>
        <p:txBody>
          <a:bodyPr/>
          <a:lstStyle/>
          <a:p>
            <a:fld id="{97261161-F363-4909-B3BA-F2D719A844EB}" type="slidenum">
              <a:rPr lang="en-US" smtClean="0"/>
              <a:t>17</a:t>
            </a:fld>
            <a:endParaRPr lang="en-US"/>
          </a:p>
        </p:txBody>
      </p:sp>
      <p:sp>
        <p:nvSpPr>
          <p:cNvPr id="4" name="Content Placeholder 3">
            <a:extLst>
              <a:ext uri="{FF2B5EF4-FFF2-40B4-BE49-F238E27FC236}">
                <a16:creationId xmlns:a16="http://schemas.microsoft.com/office/drawing/2014/main" id="{CF1C20B8-CF3C-4845-835D-F731E474832A}"/>
              </a:ext>
            </a:extLst>
          </p:cNvPr>
          <p:cNvSpPr>
            <a:spLocks noGrp="1"/>
          </p:cNvSpPr>
          <p:nvPr>
            <p:ph sz="quarter" idx="13"/>
          </p:nvPr>
        </p:nvSpPr>
        <p:spPr/>
        <p:txBody>
          <a:bodyPr/>
          <a:lstStyle/>
          <a:p>
            <a:pPr marL="0" indent="0">
              <a:buNone/>
            </a:pPr>
            <a:r>
              <a:rPr lang="en-US" b="1" dirty="0"/>
              <a:t>To mitigate risks of joint military operations:</a:t>
            </a:r>
          </a:p>
          <a:p>
            <a:pPr marL="514350" lvl="1"/>
            <a:r>
              <a:rPr lang="en-US" dirty="0"/>
              <a:t>Conduct joint planning and contingency planning</a:t>
            </a:r>
          </a:p>
          <a:p>
            <a:pPr marL="514350" lvl="1"/>
            <a:r>
              <a:rPr lang="en-US" dirty="0"/>
              <a:t>Perform after action reviews</a:t>
            </a:r>
          </a:p>
          <a:p>
            <a:pPr marL="514350" lvl="1"/>
            <a:r>
              <a:rPr lang="en-US" dirty="0"/>
              <a:t>Use background checks</a:t>
            </a:r>
          </a:p>
          <a:p>
            <a:pPr marL="514350" lvl="1"/>
            <a:r>
              <a:rPr lang="en-US" dirty="0"/>
              <a:t>Exclude problematic units and commanders</a:t>
            </a:r>
          </a:p>
          <a:p>
            <a:pPr marL="514350" lvl="1"/>
            <a:r>
              <a:rPr lang="en-US" dirty="0"/>
              <a:t>Insist on individual accountability and case referral</a:t>
            </a:r>
          </a:p>
        </p:txBody>
      </p:sp>
    </p:spTree>
    <p:extLst>
      <p:ext uri="{BB962C8B-B14F-4D97-AF65-F5344CB8AC3E}">
        <p14:creationId xmlns:p14="http://schemas.microsoft.com/office/powerpoint/2010/main" val="70444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F46B6-C5B3-4398-A9B2-E13D0125F47F}"/>
              </a:ext>
            </a:extLst>
          </p:cNvPr>
          <p:cNvSpPr>
            <a:spLocks noGrp="1"/>
          </p:cNvSpPr>
          <p:nvPr>
            <p:ph type="title"/>
          </p:nvPr>
        </p:nvSpPr>
        <p:spPr/>
        <p:txBody>
          <a:bodyPr/>
          <a:lstStyle/>
          <a:p>
            <a:r>
              <a:rPr lang="fr-CH"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Monitoring and Intervention</a:t>
            </a:r>
            <a:endParaRPr lang="en-US" dirty="0"/>
          </a:p>
        </p:txBody>
      </p:sp>
      <p:sp>
        <p:nvSpPr>
          <p:cNvPr id="3" name="Slide Number Placeholder 2">
            <a:extLst>
              <a:ext uri="{FF2B5EF4-FFF2-40B4-BE49-F238E27FC236}">
                <a16:creationId xmlns:a16="http://schemas.microsoft.com/office/drawing/2014/main" id="{4FB4CF50-3028-46F3-959C-C50FB3222958}"/>
              </a:ext>
            </a:extLst>
          </p:cNvPr>
          <p:cNvSpPr>
            <a:spLocks noGrp="1"/>
          </p:cNvSpPr>
          <p:nvPr>
            <p:ph type="sldNum" sz="quarter" idx="12"/>
          </p:nvPr>
        </p:nvSpPr>
        <p:spPr/>
        <p:txBody>
          <a:bodyPr/>
          <a:lstStyle/>
          <a:p>
            <a:fld id="{97261161-F363-4909-B3BA-F2D719A844EB}" type="slidenum">
              <a:rPr lang="en-US" smtClean="0"/>
              <a:t>18</a:t>
            </a:fld>
            <a:endParaRPr lang="en-US"/>
          </a:p>
        </p:txBody>
      </p:sp>
      <p:pic>
        <p:nvPicPr>
          <p:cNvPr id="8" name="Content Placeholder 7" descr="A picture containing table&#10;&#10;Description automatically generated">
            <a:extLst>
              <a:ext uri="{FF2B5EF4-FFF2-40B4-BE49-F238E27FC236}">
                <a16:creationId xmlns:a16="http://schemas.microsoft.com/office/drawing/2014/main" id="{4EC7E2F0-A0C5-473A-8E50-9729580305F3}"/>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84522" y="1716311"/>
            <a:ext cx="2945756" cy="4418634"/>
          </a:xfrm>
        </p:spPr>
      </p:pic>
      <p:sp>
        <p:nvSpPr>
          <p:cNvPr id="5" name="Rounded Rectangle 4">
            <a:extLst>
              <a:ext uri="{FF2B5EF4-FFF2-40B4-BE49-F238E27FC236}">
                <a16:creationId xmlns:a16="http://schemas.microsoft.com/office/drawing/2014/main" id="{9FB76185-00CA-47FF-9A19-233D67848E10}"/>
              </a:ext>
            </a:extLst>
          </p:cNvPr>
          <p:cNvSpPr/>
          <p:nvPr/>
        </p:nvSpPr>
        <p:spPr>
          <a:xfrm>
            <a:off x="3699034" y="1716311"/>
            <a:ext cx="2377440" cy="4418634"/>
          </a:xfrm>
          <a:prstGeom prst="roundRect">
            <a:avLst>
              <a:gd name="adj" fmla="val 0"/>
            </a:avLst>
          </a:prstGeom>
          <a:solidFill>
            <a:srgbClr val="8EB4E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640080" rtlCol="0" anchor="t"/>
          <a:lstStyle/>
          <a:p>
            <a:pPr>
              <a:spcAft>
                <a:spcPts val="600"/>
              </a:spcAft>
            </a:pPr>
            <a:r>
              <a:rPr lang="en-GB" sz="2000" b="1" dirty="0">
                <a:solidFill>
                  <a:schemeClr val="tx1"/>
                </a:solidFill>
                <a:latin typeface="Century Gothic" panose="020B0502020202020204" pitchFamily="34" charset="0"/>
              </a:rPr>
              <a:t>Monitoring System:</a:t>
            </a:r>
          </a:p>
          <a:p>
            <a:pPr marL="228600" indent="-228600">
              <a:spcAft>
                <a:spcPts val="600"/>
              </a:spcAft>
              <a:buFont typeface="Arial" panose="020B0604020202020204" pitchFamily="34" charset="0"/>
              <a:buChar char="•"/>
            </a:pPr>
            <a:r>
              <a:rPr lang="en-GB" sz="2000" dirty="0">
                <a:solidFill>
                  <a:schemeClr val="tx1"/>
                </a:solidFill>
                <a:latin typeface="Century Gothic" panose="020B0502020202020204" pitchFamily="34" charset="0"/>
              </a:rPr>
              <a:t>Responsibility </a:t>
            </a:r>
            <a:br>
              <a:rPr lang="en-GB" sz="2000" dirty="0">
                <a:solidFill>
                  <a:schemeClr val="tx1"/>
                </a:solidFill>
                <a:latin typeface="Century Gothic" panose="020B0502020202020204" pitchFamily="34" charset="0"/>
              </a:rPr>
            </a:br>
            <a:r>
              <a:rPr lang="en-GB" sz="2000" dirty="0">
                <a:solidFill>
                  <a:schemeClr val="tx1"/>
                </a:solidFill>
                <a:latin typeface="Century Gothic" panose="020B0502020202020204" pitchFamily="34" charset="0"/>
              </a:rPr>
              <a:t>of supporting entity</a:t>
            </a:r>
          </a:p>
          <a:p>
            <a:pPr marL="228600" indent="-228600">
              <a:spcAft>
                <a:spcPts val="600"/>
              </a:spcAft>
              <a:buFont typeface="Arial" panose="020B0604020202020204" pitchFamily="34" charset="0"/>
              <a:buChar char="•"/>
            </a:pPr>
            <a:r>
              <a:rPr lang="en-GB" sz="2000" dirty="0">
                <a:solidFill>
                  <a:schemeClr val="tx1"/>
                </a:solidFill>
                <a:latin typeface="Century Gothic" panose="020B0502020202020204" pitchFamily="34" charset="0"/>
              </a:rPr>
              <a:t>Cooperation with HR component</a:t>
            </a:r>
          </a:p>
          <a:p>
            <a:pPr>
              <a:spcAft>
                <a:spcPts val="600"/>
              </a:spcAft>
            </a:pPr>
            <a:endParaRPr lang="en-GB" dirty="0"/>
          </a:p>
        </p:txBody>
      </p:sp>
      <p:sp>
        <p:nvSpPr>
          <p:cNvPr id="6" name="Rounded Rectangle 11">
            <a:extLst>
              <a:ext uri="{FF2B5EF4-FFF2-40B4-BE49-F238E27FC236}">
                <a16:creationId xmlns:a16="http://schemas.microsoft.com/office/drawing/2014/main" id="{61D4753F-6D03-46DA-A496-357BC90AEC70}"/>
              </a:ext>
            </a:extLst>
          </p:cNvPr>
          <p:cNvSpPr/>
          <p:nvPr/>
        </p:nvSpPr>
        <p:spPr>
          <a:xfrm>
            <a:off x="6245465" y="1716311"/>
            <a:ext cx="2377440" cy="4418634"/>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640080" rtlCol="0" anchor="t"/>
          <a:lstStyle/>
          <a:p>
            <a:pPr>
              <a:spcAft>
                <a:spcPts val="600"/>
              </a:spcAft>
            </a:pPr>
            <a:r>
              <a:rPr lang="en-GB" sz="2000" b="1" dirty="0">
                <a:solidFill>
                  <a:schemeClr val="tx1"/>
                </a:solidFill>
                <a:latin typeface="Century Gothic" panose="020B0502020202020204" pitchFamily="34" charset="0"/>
              </a:rPr>
              <a:t>Intervention:</a:t>
            </a:r>
          </a:p>
          <a:p>
            <a:pPr marL="342900" indent="-342900">
              <a:spcAft>
                <a:spcPts val="600"/>
              </a:spcAft>
              <a:buFont typeface="Arial" panose="020B0604020202020204" pitchFamily="34" charset="0"/>
              <a:buChar char="•"/>
            </a:pPr>
            <a:r>
              <a:rPr lang="en-GB" sz="2000" dirty="0">
                <a:solidFill>
                  <a:schemeClr val="tx1"/>
                </a:solidFill>
                <a:latin typeface="Century Gothic" panose="020B0502020202020204" pitchFamily="34" charset="0"/>
              </a:rPr>
              <a:t>Mitigation </a:t>
            </a:r>
            <a:br>
              <a:rPr lang="en-GB" sz="2000" dirty="0">
                <a:solidFill>
                  <a:schemeClr val="tx1"/>
                </a:solidFill>
                <a:latin typeface="Century Gothic" panose="020B0502020202020204" pitchFamily="34" charset="0"/>
              </a:rPr>
            </a:br>
            <a:r>
              <a:rPr lang="en-GB" sz="2000" dirty="0">
                <a:solidFill>
                  <a:schemeClr val="tx1"/>
                </a:solidFill>
                <a:latin typeface="Century Gothic" panose="020B0502020202020204" pitchFamily="34" charset="0"/>
              </a:rPr>
              <a:t>and dialogue</a:t>
            </a:r>
          </a:p>
          <a:p>
            <a:pPr marL="342900" indent="-342900">
              <a:spcAft>
                <a:spcPts val="600"/>
              </a:spcAft>
              <a:buFont typeface="Arial" panose="020B0604020202020204" pitchFamily="34" charset="0"/>
              <a:buChar char="•"/>
            </a:pPr>
            <a:r>
              <a:rPr lang="en-GB" sz="2000" dirty="0">
                <a:solidFill>
                  <a:schemeClr val="tx1"/>
                </a:solidFill>
                <a:latin typeface="Century Gothic" panose="020B0502020202020204" pitchFamily="34" charset="0"/>
              </a:rPr>
              <a:t>Suspension/</a:t>
            </a:r>
            <a:br>
              <a:rPr lang="en-GB" sz="2000" dirty="0">
                <a:solidFill>
                  <a:schemeClr val="tx1"/>
                </a:solidFill>
                <a:latin typeface="Century Gothic" panose="020B0502020202020204" pitchFamily="34" charset="0"/>
              </a:rPr>
            </a:br>
            <a:r>
              <a:rPr lang="en-GB" sz="2000" dirty="0">
                <a:solidFill>
                  <a:schemeClr val="tx1"/>
                </a:solidFill>
                <a:latin typeface="Century Gothic" panose="020B0502020202020204" pitchFamily="34" charset="0"/>
              </a:rPr>
              <a:t>Withdrawal </a:t>
            </a:r>
            <a:br>
              <a:rPr lang="en-GB" sz="2000" dirty="0">
                <a:solidFill>
                  <a:schemeClr val="tx1"/>
                </a:solidFill>
                <a:latin typeface="Century Gothic" panose="020B0502020202020204" pitchFamily="34" charset="0"/>
              </a:rPr>
            </a:br>
            <a:r>
              <a:rPr lang="en-GB" sz="2000" dirty="0">
                <a:solidFill>
                  <a:schemeClr val="tx1"/>
                </a:solidFill>
                <a:latin typeface="Century Gothic" panose="020B0502020202020204" pitchFamily="34" charset="0"/>
              </a:rPr>
              <a:t>of support</a:t>
            </a:r>
          </a:p>
        </p:txBody>
      </p:sp>
    </p:spTree>
    <p:extLst>
      <p:ext uri="{BB962C8B-B14F-4D97-AF65-F5344CB8AC3E}">
        <p14:creationId xmlns:p14="http://schemas.microsoft.com/office/powerpoint/2010/main" val="331580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C798-8BFA-4AFF-8AFE-30E97D7B91D2}"/>
              </a:ext>
            </a:extLst>
          </p:cNvPr>
          <p:cNvSpPr>
            <a:spLocks noGrp="1"/>
          </p:cNvSpPr>
          <p:nvPr>
            <p:ph type="title"/>
          </p:nvPr>
        </p:nvSpPr>
        <p:spPr/>
        <p:txBody>
          <a:bodyPr>
            <a:normAutofit/>
          </a:bodyPr>
          <a:lstStyle/>
          <a:p>
            <a:r>
              <a:rPr lang="en-US" dirty="0"/>
              <a:t>Aim</a:t>
            </a:r>
          </a:p>
        </p:txBody>
      </p:sp>
      <p:sp>
        <p:nvSpPr>
          <p:cNvPr id="3" name="Content Placeholder 2">
            <a:extLst>
              <a:ext uri="{FF2B5EF4-FFF2-40B4-BE49-F238E27FC236}">
                <a16:creationId xmlns:a16="http://schemas.microsoft.com/office/drawing/2014/main" id="{2FBB67EE-8C46-453E-A8C6-336540EBCD1D}"/>
              </a:ext>
            </a:extLst>
          </p:cNvPr>
          <p:cNvSpPr>
            <a:spLocks noGrp="1"/>
          </p:cNvSpPr>
          <p:nvPr>
            <p:ph idx="1"/>
          </p:nvPr>
        </p:nvSpPr>
        <p:spPr/>
        <p:txBody>
          <a:bodyPr>
            <a:normAutofit/>
          </a:bodyPr>
          <a:lstStyle/>
          <a:p>
            <a:r>
              <a:rPr lang="en-US" dirty="0"/>
              <a:t>To familiarise UNPOL with the responsibilities and opportunities emerging from the United Nations Human Rights Due Diligence Policy (UN HRDDP) on UN support to non-UN security forces</a:t>
            </a:r>
          </a:p>
          <a:p>
            <a:endParaRPr lang="en-US" dirty="0"/>
          </a:p>
        </p:txBody>
      </p:sp>
      <p:sp>
        <p:nvSpPr>
          <p:cNvPr id="5" name="Slide Number Placeholder 4">
            <a:extLst>
              <a:ext uri="{FF2B5EF4-FFF2-40B4-BE49-F238E27FC236}">
                <a16:creationId xmlns:a16="http://schemas.microsoft.com/office/drawing/2014/main" id="{9770D076-5936-4A03-8237-C699B0F95326}"/>
              </a:ext>
            </a:extLst>
          </p:cNvPr>
          <p:cNvSpPr>
            <a:spLocks noGrp="1"/>
          </p:cNvSpPr>
          <p:nvPr>
            <p:ph type="sldNum" sz="quarter" idx="12"/>
          </p:nvPr>
        </p:nvSpPr>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77801D69-61EF-40E3-904E-777AA434B5C4}" type="slidenum">
              <a:rPr lang="en-US" noProof="0" smtClean="0"/>
              <a:pPr lvl="0"/>
              <a:t>1</a:t>
            </a:fld>
            <a:endParaRPr lang="en-US" noProof="0" dirty="0"/>
          </a:p>
        </p:txBody>
      </p:sp>
    </p:spTree>
    <p:extLst>
      <p:ext uri="{BB962C8B-B14F-4D97-AF65-F5344CB8AC3E}">
        <p14:creationId xmlns:p14="http://schemas.microsoft.com/office/powerpoint/2010/main" val="2484194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0308-809D-453C-A6D5-6370A9D40B19}"/>
              </a:ext>
            </a:extLst>
          </p:cNvPr>
          <p:cNvSpPr>
            <a:spLocks noGrp="1"/>
          </p:cNvSpPr>
          <p:nvPr>
            <p:ph type="title"/>
          </p:nvPr>
        </p:nvSpPr>
        <p:spPr/>
        <p:txBody>
          <a:bodyPr/>
          <a:lstStyle/>
          <a:p>
            <a:r>
              <a:rPr lang="en-GB"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HRDDP Implementation </a:t>
            </a:r>
            <a:endParaRPr lang="en-US" dirty="0"/>
          </a:p>
        </p:txBody>
      </p:sp>
      <p:sp>
        <p:nvSpPr>
          <p:cNvPr id="3" name="Slide Number Placeholder 2">
            <a:extLst>
              <a:ext uri="{FF2B5EF4-FFF2-40B4-BE49-F238E27FC236}">
                <a16:creationId xmlns:a16="http://schemas.microsoft.com/office/drawing/2014/main" id="{5D029753-D90B-45FF-8F88-ABF11EBDC0A5}"/>
              </a:ext>
            </a:extLst>
          </p:cNvPr>
          <p:cNvSpPr>
            <a:spLocks noGrp="1"/>
          </p:cNvSpPr>
          <p:nvPr>
            <p:ph type="sldNum" sz="quarter" idx="12"/>
          </p:nvPr>
        </p:nvSpPr>
        <p:spPr/>
        <p:txBody>
          <a:bodyPr/>
          <a:lstStyle/>
          <a:p>
            <a:fld id="{97261161-F363-4909-B3BA-F2D719A844EB}" type="slidenum">
              <a:rPr lang="en-US" smtClean="0"/>
              <a:t>19</a:t>
            </a:fld>
            <a:endParaRPr lang="en-US"/>
          </a:p>
        </p:txBody>
      </p:sp>
      <p:sp>
        <p:nvSpPr>
          <p:cNvPr id="24" name="Rounded Rectangle 6">
            <a:extLst>
              <a:ext uri="{FF2B5EF4-FFF2-40B4-BE49-F238E27FC236}">
                <a16:creationId xmlns:a16="http://schemas.microsoft.com/office/drawing/2014/main" id="{289A64FB-A7FA-6E4E-994E-A78828E7C7D8}"/>
              </a:ext>
            </a:extLst>
          </p:cNvPr>
          <p:cNvSpPr txBox="1"/>
          <p:nvPr/>
        </p:nvSpPr>
        <p:spPr>
          <a:xfrm>
            <a:off x="735613" y="2020294"/>
            <a:ext cx="2146111" cy="960437"/>
          </a:xfrm>
          <a:prstGeom prst="rect">
            <a:avLst/>
          </a:prstGeom>
          <a:noFill/>
          <a:ln>
            <a:noFill/>
          </a:ln>
        </p:spPr>
        <p:style>
          <a:lnRef idx="0">
            <a:scrgbClr r="0" g="0" b="0"/>
          </a:lnRef>
          <a:fillRef idx="0">
            <a:scrgbClr r="0" g="0" b="0"/>
          </a:fillRef>
          <a:effectRef idx="0">
            <a:scrgbClr r="0" g="0" b="0"/>
          </a:effectRef>
          <a:fontRef idx="minor">
            <a:schemeClr val="dk1"/>
          </a:fontRef>
        </p:style>
        <p:txBody>
          <a:bodyPr spcFirstLastPara="0" vert="horz" wrap="square" lIns="182880" tIns="91440" rIns="182880" bIns="91440" numCol="1" spcCol="1270" anchor="ctr" anchorCtr="0">
            <a:noAutofit/>
          </a:bodyPr>
          <a:lstStyle/>
          <a:p>
            <a:pPr marL="0" lvl="0" indent="0" algn="ctr" defTabSz="2133600" rtl="0">
              <a:lnSpc>
                <a:spcPct val="90000"/>
              </a:lnSpc>
              <a:spcBef>
                <a:spcPct val="0"/>
              </a:spcBef>
              <a:spcAft>
                <a:spcPct val="35000"/>
              </a:spcAft>
              <a:buNone/>
            </a:pPr>
            <a:r>
              <a:rPr lang="en-GB" sz="4000" b="1" kern="1200" dirty="0">
                <a:solidFill>
                  <a:srgbClr val="5B92E5"/>
                </a:solidFill>
                <a:latin typeface="Century Gothic" panose="020B0502020202020204" pitchFamily="34" charset="0"/>
              </a:rPr>
              <a:t>How</a:t>
            </a:r>
            <a:r>
              <a:rPr lang="en-GB" sz="5400" b="1" kern="1200" dirty="0">
                <a:solidFill>
                  <a:srgbClr val="5B92E5"/>
                </a:solidFill>
                <a:latin typeface="Century Gothic" panose="020B0502020202020204" pitchFamily="34" charset="0"/>
              </a:rPr>
              <a:t> </a:t>
            </a:r>
          </a:p>
        </p:txBody>
      </p:sp>
      <p:sp>
        <p:nvSpPr>
          <p:cNvPr id="25" name="Rounded Rectangle 10">
            <a:extLst>
              <a:ext uri="{FF2B5EF4-FFF2-40B4-BE49-F238E27FC236}">
                <a16:creationId xmlns:a16="http://schemas.microsoft.com/office/drawing/2014/main" id="{9ED18390-AD0C-294A-80FA-7BF189C92D99}"/>
              </a:ext>
            </a:extLst>
          </p:cNvPr>
          <p:cNvSpPr txBox="1"/>
          <p:nvPr/>
        </p:nvSpPr>
        <p:spPr>
          <a:xfrm>
            <a:off x="735613" y="3332114"/>
            <a:ext cx="2146111" cy="960437"/>
          </a:xfrm>
          <a:prstGeom prst="rect">
            <a:avLst/>
          </a:prstGeom>
          <a:noFill/>
          <a:ln>
            <a:noFill/>
          </a:ln>
        </p:spPr>
        <p:style>
          <a:lnRef idx="0">
            <a:scrgbClr r="0" g="0" b="0"/>
          </a:lnRef>
          <a:fillRef idx="0">
            <a:scrgbClr r="0" g="0" b="0"/>
          </a:fillRef>
          <a:effectRef idx="0">
            <a:scrgbClr r="0" g="0" b="0"/>
          </a:effectRef>
          <a:fontRef idx="minor">
            <a:schemeClr val="dk1"/>
          </a:fontRef>
        </p:style>
        <p:txBody>
          <a:bodyPr spcFirstLastPara="0" vert="horz" wrap="square" lIns="182880" tIns="91440" rIns="182880" bIns="91440" numCol="1" spcCol="1270" anchor="ctr" anchorCtr="0">
            <a:noAutofit/>
          </a:bodyPr>
          <a:lstStyle/>
          <a:p>
            <a:pPr marL="0" lvl="0" indent="0" algn="ctr" defTabSz="2133600" rtl="0">
              <a:lnSpc>
                <a:spcPct val="90000"/>
              </a:lnSpc>
              <a:spcBef>
                <a:spcPct val="0"/>
              </a:spcBef>
              <a:spcAft>
                <a:spcPct val="35000"/>
              </a:spcAft>
              <a:buNone/>
            </a:pPr>
            <a:r>
              <a:rPr lang="en-GB" sz="4000" b="1" kern="1200" dirty="0">
                <a:solidFill>
                  <a:srgbClr val="5B92E5"/>
                </a:solidFill>
                <a:latin typeface="Century Gothic" panose="020B0502020202020204" pitchFamily="34" charset="0"/>
              </a:rPr>
              <a:t>Who</a:t>
            </a:r>
            <a:r>
              <a:rPr lang="en-GB" sz="5400" b="1" kern="1200" dirty="0">
                <a:solidFill>
                  <a:srgbClr val="5B92E5"/>
                </a:solidFill>
                <a:latin typeface="Century Gothic" panose="020B0502020202020204" pitchFamily="34" charset="0"/>
              </a:rPr>
              <a:t> </a:t>
            </a:r>
          </a:p>
        </p:txBody>
      </p:sp>
      <p:sp>
        <p:nvSpPr>
          <p:cNvPr id="26" name="Rounded Rectangle 14">
            <a:extLst>
              <a:ext uri="{FF2B5EF4-FFF2-40B4-BE49-F238E27FC236}">
                <a16:creationId xmlns:a16="http://schemas.microsoft.com/office/drawing/2014/main" id="{47123318-8C59-4742-9C9D-582B5BE5B3FA}"/>
              </a:ext>
            </a:extLst>
          </p:cNvPr>
          <p:cNvSpPr txBox="1"/>
          <p:nvPr/>
        </p:nvSpPr>
        <p:spPr>
          <a:xfrm>
            <a:off x="735613" y="4643934"/>
            <a:ext cx="2146111" cy="960437"/>
          </a:xfrm>
          <a:prstGeom prst="rect">
            <a:avLst/>
          </a:prstGeom>
          <a:noFill/>
          <a:ln>
            <a:noFill/>
          </a:ln>
        </p:spPr>
        <p:style>
          <a:lnRef idx="0">
            <a:scrgbClr r="0" g="0" b="0"/>
          </a:lnRef>
          <a:fillRef idx="0">
            <a:scrgbClr r="0" g="0" b="0"/>
          </a:fillRef>
          <a:effectRef idx="0">
            <a:scrgbClr r="0" g="0" b="0"/>
          </a:effectRef>
          <a:fontRef idx="minor">
            <a:schemeClr val="dk1"/>
          </a:fontRef>
        </p:style>
        <p:txBody>
          <a:bodyPr spcFirstLastPara="0" vert="horz" wrap="square" lIns="182880" tIns="91440" rIns="182880" bIns="91440" numCol="1" spcCol="1270" anchor="ctr" anchorCtr="0">
            <a:noAutofit/>
          </a:bodyPr>
          <a:lstStyle/>
          <a:p>
            <a:pPr marL="0" lvl="0" indent="0" algn="ctr" defTabSz="2133600" rtl="0">
              <a:lnSpc>
                <a:spcPct val="90000"/>
              </a:lnSpc>
              <a:spcBef>
                <a:spcPct val="0"/>
              </a:spcBef>
              <a:spcAft>
                <a:spcPct val="35000"/>
              </a:spcAft>
              <a:buNone/>
            </a:pPr>
            <a:r>
              <a:rPr lang="en-GB" sz="4000" b="1" kern="1200" dirty="0">
                <a:solidFill>
                  <a:srgbClr val="5B92E5"/>
                </a:solidFill>
                <a:latin typeface="Century Gothic" panose="020B0502020202020204" pitchFamily="34" charset="0"/>
              </a:rPr>
              <a:t>When</a:t>
            </a:r>
            <a:r>
              <a:rPr lang="en-GB" sz="5400" b="1" kern="1200" dirty="0">
                <a:solidFill>
                  <a:srgbClr val="5B92E5"/>
                </a:solidFill>
                <a:latin typeface="Century Gothic" panose="020B0502020202020204" pitchFamily="34" charset="0"/>
              </a:rPr>
              <a:t> </a:t>
            </a:r>
          </a:p>
        </p:txBody>
      </p:sp>
      <p:sp>
        <p:nvSpPr>
          <p:cNvPr id="27" name="Round Same Side Corner Rectangle 4">
            <a:extLst>
              <a:ext uri="{FF2B5EF4-FFF2-40B4-BE49-F238E27FC236}">
                <a16:creationId xmlns:a16="http://schemas.microsoft.com/office/drawing/2014/main" id="{17C8F550-C242-D940-97F9-F43CC81FC3A8}"/>
              </a:ext>
            </a:extLst>
          </p:cNvPr>
          <p:cNvSpPr txBox="1"/>
          <p:nvPr/>
        </p:nvSpPr>
        <p:spPr>
          <a:xfrm>
            <a:off x="3678112" y="2187352"/>
            <a:ext cx="4186316" cy="731520"/>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45720" rIns="91440" bIns="45720" numCol="1" spcCol="1270" anchor="t" anchorCtr="0">
            <a:noAutofit/>
          </a:bodyPr>
          <a:lstStyle/>
          <a:p>
            <a:pPr marL="0" lvl="1" algn="l" defTabSz="1066800" rtl="0">
              <a:lnSpc>
                <a:spcPct val="90000"/>
              </a:lnSpc>
              <a:spcBef>
                <a:spcPct val="0"/>
              </a:spcBef>
              <a:spcAft>
                <a:spcPct val="15000"/>
              </a:spcAft>
            </a:pPr>
            <a:r>
              <a:rPr lang="en-GB" sz="2000" kern="1200" dirty="0">
                <a:solidFill>
                  <a:srgbClr val="8D9C36"/>
                </a:solidFill>
                <a:latin typeface="Century Gothic" panose="020B0502020202020204" pitchFamily="34" charset="0"/>
              </a:rPr>
              <a:t>Implementation framework </a:t>
            </a:r>
            <a:br>
              <a:rPr lang="en-GB" sz="2000" kern="1200" dirty="0">
                <a:solidFill>
                  <a:srgbClr val="8D9C36"/>
                </a:solidFill>
                <a:latin typeface="Century Gothic" panose="020B0502020202020204" pitchFamily="34" charset="0"/>
              </a:rPr>
            </a:br>
            <a:r>
              <a:rPr lang="en-GB" sz="2000" kern="1200" dirty="0">
                <a:solidFill>
                  <a:srgbClr val="8D9C36"/>
                </a:solidFill>
                <a:latin typeface="Century Gothic" panose="020B0502020202020204" pitchFamily="34" charset="0"/>
              </a:rPr>
              <a:t>(Mission-specific </a:t>
            </a:r>
            <a:r>
              <a:rPr lang="en-GB" sz="2000" kern="1200" dirty="0" err="1">
                <a:solidFill>
                  <a:srgbClr val="8D9C36"/>
                </a:solidFill>
                <a:latin typeface="Century Gothic" panose="020B0502020202020204" pitchFamily="34" charset="0"/>
              </a:rPr>
              <a:t>SoP</a:t>
            </a:r>
            <a:r>
              <a:rPr lang="en-GB" sz="2000" kern="1200" dirty="0">
                <a:solidFill>
                  <a:srgbClr val="8D9C36"/>
                </a:solidFill>
                <a:latin typeface="Century Gothic" panose="020B0502020202020204" pitchFamily="34" charset="0"/>
              </a:rPr>
              <a:t> on HRDDP)</a:t>
            </a:r>
          </a:p>
        </p:txBody>
      </p:sp>
      <p:sp>
        <p:nvSpPr>
          <p:cNvPr id="28" name="Round Same Side Corner Rectangle 8">
            <a:extLst>
              <a:ext uri="{FF2B5EF4-FFF2-40B4-BE49-F238E27FC236}">
                <a16:creationId xmlns:a16="http://schemas.microsoft.com/office/drawing/2014/main" id="{E126C325-6E4E-FD45-AB6E-141412620196}"/>
              </a:ext>
            </a:extLst>
          </p:cNvPr>
          <p:cNvSpPr txBox="1"/>
          <p:nvPr/>
        </p:nvSpPr>
        <p:spPr>
          <a:xfrm>
            <a:off x="3678112" y="3463935"/>
            <a:ext cx="3760532" cy="731520"/>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45720" rIns="91440" bIns="45720" numCol="1" spcCol="1270" anchor="t" anchorCtr="0">
            <a:noAutofit/>
          </a:bodyPr>
          <a:lstStyle/>
          <a:p>
            <a:pPr marL="0" lvl="1" algn="l" defTabSz="1066800" rtl="0">
              <a:lnSpc>
                <a:spcPct val="90000"/>
              </a:lnSpc>
              <a:spcBef>
                <a:spcPct val="0"/>
              </a:spcBef>
              <a:spcAft>
                <a:spcPct val="15000"/>
              </a:spcAft>
            </a:pPr>
            <a:r>
              <a:rPr lang="en-GB" sz="2000" kern="1200" dirty="0">
                <a:solidFill>
                  <a:srgbClr val="8D9C36"/>
                </a:solidFill>
                <a:latin typeface="Century Gothic" panose="020B0502020202020204" pitchFamily="34" charset="0"/>
              </a:rPr>
              <a:t>HRDDP Taskforce operating at senior and working level</a:t>
            </a:r>
          </a:p>
        </p:txBody>
      </p:sp>
      <p:sp>
        <p:nvSpPr>
          <p:cNvPr id="29" name="Round Same Side Corner Rectangle 12">
            <a:extLst>
              <a:ext uri="{FF2B5EF4-FFF2-40B4-BE49-F238E27FC236}">
                <a16:creationId xmlns:a16="http://schemas.microsoft.com/office/drawing/2014/main" id="{7C5BD062-0E5B-2C41-AB3B-689A2180FBBC}"/>
              </a:ext>
            </a:extLst>
          </p:cNvPr>
          <p:cNvSpPr txBox="1"/>
          <p:nvPr/>
        </p:nvSpPr>
        <p:spPr>
          <a:xfrm>
            <a:off x="3678113" y="4877083"/>
            <a:ext cx="4186316" cy="731520"/>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45720" rIns="91440" bIns="45720" numCol="1" spcCol="1270" anchor="t" anchorCtr="0">
            <a:noAutofit/>
          </a:bodyPr>
          <a:lstStyle/>
          <a:p>
            <a:pPr marL="0" lvl="1" algn="l" defTabSz="1066800" rtl="0">
              <a:lnSpc>
                <a:spcPct val="90000"/>
              </a:lnSpc>
              <a:spcBef>
                <a:spcPct val="0"/>
              </a:spcBef>
              <a:spcAft>
                <a:spcPct val="15000"/>
              </a:spcAft>
            </a:pPr>
            <a:r>
              <a:rPr lang="en-GB" sz="2000" kern="1200" dirty="0">
                <a:solidFill>
                  <a:srgbClr val="8D9C36"/>
                </a:solidFill>
                <a:latin typeface="Century Gothic" panose="020B0502020202020204" pitchFamily="34" charset="0"/>
              </a:rPr>
              <a:t>Before support is given and throughout duration of support</a:t>
            </a:r>
          </a:p>
        </p:txBody>
      </p:sp>
      <p:cxnSp>
        <p:nvCxnSpPr>
          <p:cNvPr id="31" name="Straight Connector 30">
            <a:extLst>
              <a:ext uri="{FF2B5EF4-FFF2-40B4-BE49-F238E27FC236}">
                <a16:creationId xmlns:a16="http://schemas.microsoft.com/office/drawing/2014/main" id="{45710A07-57FB-364F-85F8-AB44D4F9659D}"/>
              </a:ext>
            </a:extLst>
          </p:cNvPr>
          <p:cNvCxnSpPr>
            <a:cxnSpLocks/>
          </p:cNvCxnSpPr>
          <p:nvPr/>
        </p:nvCxnSpPr>
        <p:spPr>
          <a:xfrm>
            <a:off x="784495" y="3136739"/>
            <a:ext cx="7575010" cy="0"/>
          </a:xfrm>
          <a:prstGeom prst="line">
            <a:avLst/>
          </a:prstGeom>
          <a:ln>
            <a:solidFill>
              <a:srgbClr val="8D9C3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4877518-CDC5-A749-8996-D087856718C0}"/>
              </a:ext>
            </a:extLst>
          </p:cNvPr>
          <p:cNvCxnSpPr>
            <a:cxnSpLocks/>
          </p:cNvCxnSpPr>
          <p:nvPr/>
        </p:nvCxnSpPr>
        <p:spPr>
          <a:xfrm>
            <a:off x="784495" y="4560425"/>
            <a:ext cx="7575010" cy="0"/>
          </a:xfrm>
          <a:prstGeom prst="line">
            <a:avLst/>
          </a:prstGeom>
          <a:ln>
            <a:solidFill>
              <a:srgbClr val="8D9C3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3709B49-4059-D647-A15A-BC76990FBED6}"/>
              </a:ext>
            </a:extLst>
          </p:cNvPr>
          <p:cNvCxnSpPr/>
          <p:nvPr/>
        </p:nvCxnSpPr>
        <p:spPr>
          <a:xfrm>
            <a:off x="3183038" y="2020294"/>
            <a:ext cx="0" cy="3584077"/>
          </a:xfrm>
          <a:prstGeom prst="line">
            <a:avLst/>
          </a:prstGeom>
          <a:ln>
            <a:solidFill>
              <a:srgbClr val="8D9C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08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530DCF-1B7B-634F-8ECF-0FECBE2483AA}"/>
              </a:ext>
            </a:extLst>
          </p:cNvPr>
          <p:cNvSpPr/>
          <p:nvPr/>
        </p:nvSpPr>
        <p:spPr>
          <a:xfrm>
            <a:off x="990600" y="1490842"/>
            <a:ext cx="7408563" cy="5230634"/>
          </a:xfrm>
          <a:prstGeom prst="rect">
            <a:avLst/>
          </a:prstGeom>
        </p:spPr>
        <p:txBody>
          <a:bodyPr vert="horz" lIns="91440" tIns="45720" rIns="91440" bIns="45720" rtlCol="0" anchor="ctr">
            <a:normAutofit/>
          </a:bodyPr>
          <a:lstStyle/>
          <a:p>
            <a:pPr marL="57150">
              <a:lnSpc>
                <a:spcPct val="90000"/>
              </a:lnSpc>
              <a:spcAft>
                <a:spcPts val="600"/>
              </a:spcAft>
            </a:pPr>
            <a:endParaRPr lang="en-GB" sz="2000" dirty="0">
              <a:solidFill>
                <a:srgbClr val="000000"/>
              </a:solidFill>
              <a:latin typeface="Century Gothic" panose="020B0502020202020204" pitchFamily="34" charset="0"/>
            </a:endParaRPr>
          </a:p>
          <a:p>
            <a:pPr marL="57150">
              <a:lnSpc>
                <a:spcPct val="90000"/>
              </a:lnSpc>
              <a:spcAft>
                <a:spcPts val="600"/>
              </a:spcAft>
            </a:pPr>
            <a:endParaRPr lang="en-US" sz="2000" dirty="0">
              <a:solidFill>
                <a:srgbClr val="000000"/>
              </a:solidFill>
              <a:latin typeface="Century Gothic" panose="020B0502020202020204" pitchFamily="34" charset="0"/>
            </a:endParaRPr>
          </a:p>
        </p:txBody>
      </p:sp>
      <p:grpSp>
        <p:nvGrpSpPr>
          <p:cNvPr id="9" name="Group 8">
            <a:extLst>
              <a:ext uri="{FF2B5EF4-FFF2-40B4-BE49-F238E27FC236}">
                <a16:creationId xmlns:a16="http://schemas.microsoft.com/office/drawing/2014/main" id="{7F20E673-B318-4611-BEBC-98CD35CA969C}"/>
              </a:ext>
            </a:extLst>
          </p:cNvPr>
          <p:cNvGrpSpPr/>
          <p:nvPr/>
        </p:nvGrpSpPr>
        <p:grpSpPr>
          <a:xfrm>
            <a:off x="434340" y="2036135"/>
            <a:ext cx="2881954" cy="3694813"/>
            <a:chOff x="434340" y="2036135"/>
            <a:chExt cx="2881954" cy="3694813"/>
          </a:xfrm>
        </p:grpSpPr>
        <p:cxnSp>
          <p:nvCxnSpPr>
            <p:cNvPr id="14" name="Straight Arrow Connector 13">
              <a:extLst>
                <a:ext uri="{FF2B5EF4-FFF2-40B4-BE49-F238E27FC236}">
                  <a16:creationId xmlns:a16="http://schemas.microsoft.com/office/drawing/2014/main" id="{B7ECE600-A9E9-5241-93B4-C553F7E8AC18}"/>
                </a:ext>
              </a:extLst>
            </p:cNvPr>
            <p:cNvCxnSpPr/>
            <p:nvPr/>
          </p:nvCxnSpPr>
          <p:spPr>
            <a:xfrm>
              <a:off x="2822546" y="2296634"/>
              <a:ext cx="493748" cy="0"/>
            </a:xfrm>
            <a:prstGeom prst="straightConnector1">
              <a:avLst/>
            </a:prstGeom>
            <a:ln w="66675">
              <a:solidFill>
                <a:srgbClr val="8EB4E3"/>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180A7E0-CA02-455A-B122-A2D0296542DF}"/>
                </a:ext>
              </a:extLst>
            </p:cNvPr>
            <p:cNvGrpSpPr/>
            <p:nvPr/>
          </p:nvGrpSpPr>
          <p:grpSpPr>
            <a:xfrm>
              <a:off x="434340" y="2036135"/>
              <a:ext cx="2468880" cy="3694813"/>
              <a:chOff x="434340" y="2036135"/>
              <a:chExt cx="2468880" cy="3694813"/>
            </a:xfrm>
          </p:grpSpPr>
          <p:sp>
            <p:nvSpPr>
              <p:cNvPr id="2" name="Rectangle 1">
                <a:extLst>
                  <a:ext uri="{FF2B5EF4-FFF2-40B4-BE49-F238E27FC236}">
                    <a16:creationId xmlns:a16="http://schemas.microsoft.com/office/drawing/2014/main" id="{E5D0153A-54D3-B744-BB9D-331061F20514}"/>
                  </a:ext>
                </a:extLst>
              </p:cNvPr>
              <p:cNvSpPr/>
              <p:nvPr/>
            </p:nvSpPr>
            <p:spPr>
              <a:xfrm>
                <a:off x="434340"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0F444C-61B1-F848-996E-69DE22E0ED55}"/>
                  </a:ext>
                </a:extLst>
              </p:cNvPr>
              <p:cNvSpPr txBox="1"/>
              <p:nvPr/>
            </p:nvSpPr>
            <p:spPr>
              <a:xfrm>
                <a:off x="43434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WHAT?</a:t>
                </a:r>
                <a:endParaRPr lang="en-GB" b="1" dirty="0">
                  <a:solidFill>
                    <a:schemeClr val="bg1"/>
                  </a:solidFill>
                  <a:latin typeface="Century Gothic" panose="020B0502020202020204" pitchFamily="34" charset="0"/>
                </a:endParaRPr>
              </a:p>
            </p:txBody>
          </p:sp>
          <p:sp>
            <p:nvSpPr>
              <p:cNvPr id="16" name="TextBox 15">
                <a:extLst>
                  <a:ext uri="{FF2B5EF4-FFF2-40B4-BE49-F238E27FC236}">
                    <a16:creationId xmlns:a16="http://schemas.microsoft.com/office/drawing/2014/main" id="{DB6EB754-B872-1E4A-A3B5-FD655E595686}"/>
                  </a:ext>
                </a:extLst>
              </p:cNvPr>
              <p:cNvSpPr txBox="1"/>
              <p:nvPr/>
            </p:nvSpPr>
            <p:spPr>
              <a:xfrm>
                <a:off x="515571" y="2752236"/>
                <a:ext cx="2170148" cy="1754326"/>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What did you notice?</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Which elements stood out?</a:t>
                </a:r>
              </a:p>
            </p:txBody>
          </p:sp>
        </p:grpSp>
      </p:grpSp>
      <p:grpSp>
        <p:nvGrpSpPr>
          <p:cNvPr id="4" name="Group 3">
            <a:extLst>
              <a:ext uri="{FF2B5EF4-FFF2-40B4-BE49-F238E27FC236}">
                <a16:creationId xmlns:a16="http://schemas.microsoft.com/office/drawing/2014/main" id="{6CB5B1A4-542E-4E3F-809B-5FAA98CE3D83}"/>
              </a:ext>
            </a:extLst>
          </p:cNvPr>
          <p:cNvGrpSpPr/>
          <p:nvPr/>
        </p:nvGrpSpPr>
        <p:grpSpPr>
          <a:xfrm>
            <a:off x="3337029" y="2036135"/>
            <a:ext cx="2891985" cy="3694813"/>
            <a:chOff x="3337029" y="2036135"/>
            <a:chExt cx="2891985" cy="3694813"/>
          </a:xfrm>
        </p:grpSpPr>
        <p:sp>
          <p:nvSpPr>
            <p:cNvPr id="19" name="Rectangle 18">
              <a:extLst>
                <a:ext uri="{FF2B5EF4-FFF2-40B4-BE49-F238E27FC236}">
                  <a16:creationId xmlns:a16="http://schemas.microsoft.com/office/drawing/2014/main" id="{E4C92DA7-12D0-8C43-B894-6FBC7106FA99}"/>
                </a:ext>
              </a:extLst>
            </p:cNvPr>
            <p:cNvSpPr/>
            <p:nvPr/>
          </p:nvSpPr>
          <p:spPr>
            <a:xfrm>
              <a:off x="3337029"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5B0A2D2E-01BB-EC43-AA82-796812C93708}"/>
                </a:ext>
              </a:extLst>
            </p:cNvPr>
            <p:cNvCxnSpPr/>
            <p:nvPr/>
          </p:nvCxnSpPr>
          <p:spPr>
            <a:xfrm>
              <a:off x="5735266" y="2300178"/>
              <a:ext cx="493748" cy="0"/>
            </a:xfrm>
            <a:prstGeom prst="straightConnector1">
              <a:avLst/>
            </a:prstGeom>
            <a:ln w="66675">
              <a:solidFill>
                <a:srgbClr val="8EB4E3"/>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B1CB020-FBF4-C548-9CC5-69691E2C0151}"/>
                </a:ext>
              </a:extLst>
            </p:cNvPr>
            <p:cNvSpPr txBox="1"/>
            <p:nvPr/>
          </p:nvSpPr>
          <p:spPr>
            <a:xfrm>
              <a:off x="333756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SO WHAT?</a:t>
              </a:r>
              <a:endParaRPr lang="en-GB" b="1" dirty="0">
                <a:solidFill>
                  <a:schemeClr val="bg1"/>
                </a:solidFill>
                <a:latin typeface="Century Gothic" panose="020B0502020202020204" pitchFamily="34" charset="0"/>
              </a:endParaRPr>
            </a:p>
          </p:txBody>
        </p:sp>
        <p:sp>
          <p:nvSpPr>
            <p:cNvPr id="17" name="TextBox 16">
              <a:extLst>
                <a:ext uri="{FF2B5EF4-FFF2-40B4-BE49-F238E27FC236}">
                  <a16:creationId xmlns:a16="http://schemas.microsoft.com/office/drawing/2014/main" id="{A73FD5DC-660D-D045-ABBD-04F6ADFC4F78}"/>
                </a:ext>
              </a:extLst>
            </p:cNvPr>
            <p:cNvSpPr txBox="1"/>
            <p:nvPr/>
          </p:nvSpPr>
          <p:spPr>
            <a:xfrm>
              <a:off x="3460550" y="2752236"/>
              <a:ext cx="2170148" cy="2862322"/>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Make sense of the facts. </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How do they affect your work as an IPO? </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Why is this important?</a:t>
              </a:r>
            </a:p>
          </p:txBody>
        </p:sp>
      </p:grpSp>
      <p:grpSp>
        <p:nvGrpSpPr>
          <p:cNvPr id="6" name="Group 5">
            <a:extLst>
              <a:ext uri="{FF2B5EF4-FFF2-40B4-BE49-F238E27FC236}">
                <a16:creationId xmlns:a16="http://schemas.microsoft.com/office/drawing/2014/main" id="{01704A72-1CAB-4184-B43E-0EA109CF0258}"/>
              </a:ext>
            </a:extLst>
          </p:cNvPr>
          <p:cNvGrpSpPr/>
          <p:nvPr/>
        </p:nvGrpSpPr>
        <p:grpSpPr>
          <a:xfrm>
            <a:off x="6239717" y="2036135"/>
            <a:ext cx="2469943" cy="3694813"/>
            <a:chOff x="6239717" y="2036135"/>
            <a:chExt cx="2469943" cy="3694813"/>
          </a:xfrm>
        </p:grpSpPr>
        <p:sp>
          <p:nvSpPr>
            <p:cNvPr id="20" name="Rectangle 19">
              <a:extLst>
                <a:ext uri="{FF2B5EF4-FFF2-40B4-BE49-F238E27FC236}">
                  <a16:creationId xmlns:a16="http://schemas.microsoft.com/office/drawing/2014/main" id="{97C9C734-42EE-7B44-8C01-1C4A49ED8C20}"/>
                </a:ext>
              </a:extLst>
            </p:cNvPr>
            <p:cNvSpPr/>
            <p:nvPr/>
          </p:nvSpPr>
          <p:spPr>
            <a:xfrm>
              <a:off x="6239717"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5BA7535-FB08-0447-95C4-AF20E680E016}"/>
                </a:ext>
              </a:extLst>
            </p:cNvPr>
            <p:cNvSpPr txBox="1"/>
            <p:nvPr/>
          </p:nvSpPr>
          <p:spPr>
            <a:xfrm>
              <a:off x="624078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NOW WHAT?</a:t>
              </a:r>
              <a:endParaRPr lang="en-GB" b="1" dirty="0">
                <a:solidFill>
                  <a:schemeClr val="bg1"/>
                </a:solidFill>
                <a:latin typeface="Century Gothic" panose="020B0502020202020204" pitchFamily="34" charset="0"/>
              </a:endParaRPr>
            </a:p>
          </p:txBody>
        </p:sp>
        <p:sp>
          <p:nvSpPr>
            <p:cNvPr id="18" name="TextBox 17">
              <a:extLst>
                <a:ext uri="{FF2B5EF4-FFF2-40B4-BE49-F238E27FC236}">
                  <a16:creationId xmlns:a16="http://schemas.microsoft.com/office/drawing/2014/main" id="{BE9A00EB-30A2-004E-B705-C6FB05A161B9}"/>
                </a:ext>
              </a:extLst>
            </p:cNvPr>
            <p:cNvSpPr txBox="1"/>
            <p:nvPr/>
          </p:nvSpPr>
          <p:spPr>
            <a:xfrm>
              <a:off x="6384264" y="2752236"/>
              <a:ext cx="2170148" cy="923330"/>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What actions will you take in the mission?</a:t>
              </a:r>
            </a:p>
          </p:txBody>
        </p:sp>
      </p:grpSp>
      <p:sp>
        <p:nvSpPr>
          <p:cNvPr id="10" name="Title 9">
            <a:extLst>
              <a:ext uri="{FF2B5EF4-FFF2-40B4-BE49-F238E27FC236}">
                <a16:creationId xmlns:a16="http://schemas.microsoft.com/office/drawing/2014/main" id="{FD971A65-490A-442C-B4DD-78F8D58D03B3}"/>
              </a:ext>
            </a:extLst>
          </p:cNvPr>
          <p:cNvSpPr>
            <a:spLocks noGrp="1"/>
          </p:cNvSpPr>
          <p:nvPr>
            <p:ph type="title"/>
          </p:nvPr>
        </p:nvSpPr>
        <p:spPr>
          <a:xfrm>
            <a:off x="457200" y="457200"/>
            <a:ext cx="7162800" cy="960437"/>
          </a:xfrm>
        </p:spPr>
        <p:txBody>
          <a:bodyPr/>
          <a:lstStyle/>
          <a:p>
            <a:r>
              <a:rPr lang="en-US" dirty="0"/>
              <a:t>Take Away</a:t>
            </a:r>
          </a:p>
        </p:txBody>
      </p:sp>
      <p:sp>
        <p:nvSpPr>
          <p:cNvPr id="3" name="Slide Number Placeholder 2">
            <a:extLst>
              <a:ext uri="{FF2B5EF4-FFF2-40B4-BE49-F238E27FC236}">
                <a16:creationId xmlns:a16="http://schemas.microsoft.com/office/drawing/2014/main" id="{36F6EE90-26C4-B746-8388-7691071E22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31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500"/>
                            </p:stCondLst>
                            <p:childTnLst>
                              <p:par>
                                <p:cTn id="13" presetID="22" presetClass="entr" presetSubtype="8"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1828800"/>
            <a:ext cx="7772400" cy="1447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600"/>
              </a:spcAft>
            </a:pPr>
            <a:r>
              <a:rPr lang="en-US" sz="3200" b="1" dirty="0">
                <a:solidFill>
                  <a:srgbClr val="002060"/>
                </a:solidFill>
                <a:effectLst/>
                <a:latin typeface="Century Gothic"/>
                <a:ea typeface="Calibri"/>
                <a:cs typeface="Century Gothic"/>
              </a:rPr>
              <a:t>Questions</a:t>
            </a:r>
          </a:p>
        </p:txBody>
      </p:sp>
      <p:sp>
        <p:nvSpPr>
          <p:cNvPr id="2" name="Slide Number Placeholder 1">
            <a:extLst>
              <a:ext uri="{FF2B5EF4-FFF2-40B4-BE49-F238E27FC236}">
                <a16:creationId xmlns:a16="http://schemas.microsoft.com/office/drawing/2014/main" id="{73070D7B-D3E8-4768-B399-FB63FBD7B3FF}"/>
              </a:ext>
            </a:extLst>
          </p:cNvPr>
          <p:cNvSpPr>
            <a:spLocks noGrp="1"/>
          </p:cNvSpPr>
          <p:nvPr>
            <p:ph type="sldNum" sz="quarter" idx="12"/>
          </p:nvPr>
        </p:nvSpPr>
        <p:spPr/>
        <p:txBody>
          <a:bodyPr/>
          <a:lstStyle/>
          <a:p>
            <a:fld id="{97261161-F363-4909-B3BA-F2D719A844EB}" type="slidenum">
              <a:rPr lang="en-US" smtClean="0"/>
              <a:t>21</a:t>
            </a:fld>
            <a:endParaRPr lang="en-US"/>
          </a:p>
        </p:txBody>
      </p:sp>
    </p:spTree>
    <p:extLst>
      <p:ext uri="{BB962C8B-B14F-4D97-AF65-F5344CB8AC3E}">
        <p14:creationId xmlns:p14="http://schemas.microsoft.com/office/powerpoint/2010/main" val="142524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9192F7-1B42-4FDF-8B62-760B645666A5}"/>
              </a:ext>
            </a:extLst>
          </p:cNvPr>
          <p:cNvSpPr>
            <a:spLocks noGrp="1"/>
          </p:cNvSpPr>
          <p:nvPr>
            <p:ph type="title"/>
          </p:nvPr>
        </p:nvSpPr>
        <p:spPr/>
        <p:txBody>
          <a:bodyPr/>
          <a:lstStyle/>
          <a:p>
            <a:r>
              <a:rPr lang="en-US" dirty="0"/>
              <a:t>Relevance</a:t>
            </a:r>
          </a:p>
        </p:txBody>
      </p:sp>
      <p:sp>
        <p:nvSpPr>
          <p:cNvPr id="7" name="Content Placeholder 6">
            <a:extLst>
              <a:ext uri="{FF2B5EF4-FFF2-40B4-BE49-F238E27FC236}">
                <a16:creationId xmlns:a16="http://schemas.microsoft.com/office/drawing/2014/main" id="{4E864A52-78DA-4269-B70E-5AA6E1C10499}"/>
              </a:ext>
            </a:extLst>
          </p:cNvPr>
          <p:cNvSpPr>
            <a:spLocks noGrp="1"/>
          </p:cNvSpPr>
          <p:nvPr>
            <p:ph idx="1"/>
          </p:nvPr>
        </p:nvSpPr>
        <p:spPr>
          <a:xfrm>
            <a:off x="724729" y="1565210"/>
            <a:ext cx="7574319" cy="4144963"/>
          </a:xfrm>
        </p:spPr>
        <p:txBody>
          <a:bodyPr/>
          <a:lstStyle/>
          <a:p>
            <a:pPr marL="285750" indent="-285750" algn="l">
              <a:spcAft>
                <a:spcPts val="600"/>
              </a:spcAft>
              <a:buFont typeface="Wingdings" panose="05000000000000000000" pitchFamily="2" charset="2"/>
              <a:buChar char="§"/>
            </a:pPr>
            <a:r>
              <a:rPr lang="en-US" sz="2200" dirty="0"/>
              <a:t>The UN HRDDP is a binding policy, established by the Secretary-General and repeatedly endorsed by the UN Security Council </a:t>
            </a:r>
          </a:p>
          <a:p>
            <a:pPr marL="285750" indent="-285750" algn="l">
              <a:spcAft>
                <a:spcPts val="600"/>
              </a:spcAft>
              <a:buFont typeface="Wingdings" panose="05000000000000000000" pitchFamily="2" charset="2"/>
              <a:buChar char="§"/>
            </a:pPr>
            <a:r>
              <a:rPr lang="en-US" sz="2200" dirty="0"/>
              <a:t>Risk management: the UN needs to safeguard its reputation and must not become morally or legally complicit to grave human rights violations </a:t>
            </a:r>
          </a:p>
          <a:p>
            <a:pPr marL="285750" indent="-285750" algn="l">
              <a:spcAft>
                <a:spcPts val="600"/>
              </a:spcAft>
              <a:buFont typeface="Wingdings" panose="05000000000000000000" pitchFamily="2" charset="2"/>
              <a:buChar char="§"/>
            </a:pPr>
            <a:r>
              <a:rPr lang="en-US" sz="2200" dirty="0"/>
              <a:t>Human rights promotion: the UN uses its security support as a lever to achieve positive change </a:t>
            </a:r>
          </a:p>
        </p:txBody>
      </p:sp>
      <p:sp>
        <p:nvSpPr>
          <p:cNvPr id="10" name="Slide Number Placeholder 9">
            <a:extLst>
              <a:ext uri="{FF2B5EF4-FFF2-40B4-BE49-F238E27FC236}">
                <a16:creationId xmlns:a16="http://schemas.microsoft.com/office/drawing/2014/main" id="{A5C29F1B-A790-4412-A160-DF418135F7BC}"/>
              </a:ext>
            </a:extLst>
          </p:cNvPr>
          <p:cNvSpPr>
            <a:spLocks noGrp="1"/>
          </p:cNvSpPr>
          <p:nvPr>
            <p:ph type="sldNum" sz="quarter" idx="12"/>
          </p:nvPr>
        </p:nvSpPr>
        <p:spPr/>
        <p:txBody>
          <a:bodyPr/>
          <a:lstStyle/>
          <a:p>
            <a:fld id="{97261161-F363-4909-B3BA-F2D719A844EB}" type="slidenum">
              <a:rPr lang="en-US" smtClean="0"/>
              <a:t>2</a:t>
            </a:fld>
            <a:endParaRPr lang="en-US"/>
          </a:p>
        </p:txBody>
      </p:sp>
    </p:spTree>
    <p:extLst>
      <p:ext uri="{BB962C8B-B14F-4D97-AF65-F5344CB8AC3E}">
        <p14:creationId xmlns:p14="http://schemas.microsoft.com/office/powerpoint/2010/main" val="176791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DD8824A-2116-463A-9987-125A52E8A917}"/>
              </a:ext>
            </a:extLst>
          </p:cNvPr>
          <p:cNvSpPr>
            <a:spLocks noGrp="1"/>
          </p:cNvSpPr>
          <p:nvPr>
            <p:ph type="title"/>
          </p:nvPr>
        </p:nvSpPr>
        <p:spPr>
          <a:xfrm>
            <a:off x="457200" y="533400"/>
            <a:ext cx="8229600" cy="679278"/>
          </a:xfrm>
        </p:spPr>
        <p:txBody>
          <a:bodyPr/>
          <a:lstStyle/>
          <a:p>
            <a:r>
              <a:rPr lang="en-US" dirty="0"/>
              <a:t>Learning Objectives</a:t>
            </a:r>
          </a:p>
        </p:txBody>
      </p:sp>
      <p:sp>
        <p:nvSpPr>
          <p:cNvPr id="9" name="Content Placeholder 8">
            <a:extLst>
              <a:ext uri="{FF2B5EF4-FFF2-40B4-BE49-F238E27FC236}">
                <a16:creationId xmlns:a16="http://schemas.microsoft.com/office/drawing/2014/main" id="{21D39AF2-0099-4289-9A57-4D7560906910}"/>
              </a:ext>
            </a:extLst>
          </p:cNvPr>
          <p:cNvSpPr>
            <a:spLocks noGrp="1"/>
          </p:cNvSpPr>
          <p:nvPr>
            <p:ph idx="1"/>
          </p:nvPr>
        </p:nvSpPr>
        <p:spPr>
          <a:xfrm>
            <a:off x="724729" y="1738830"/>
            <a:ext cx="7694542" cy="4144963"/>
          </a:xfrm>
        </p:spPr>
        <p:txBody>
          <a:bodyPr/>
          <a:lstStyle/>
          <a:p>
            <a:pPr marL="342900" indent="-342900" algn="l">
              <a:spcAft>
                <a:spcPts val="600"/>
              </a:spcAft>
              <a:buFont typeface="Wingdings" panose="05000000000000000000" pitchFamily="2" charset="2"/>
              <a:buChar char="§"/>
            </a:pPr>
            <a:r>
              <a:rPr lang="en-US" sz="2200" dirty="0"/>
              <a:t>Illustrate the due diligence responsibilities for UNPOL when providing support </a:t>
            </a:r>
          </a:p>
          <a:p>
            <a:pPr marL="342900" indent="-342900" algn="l">
              <a:spcAft>
                <a:spcPts val="600"/>
              </a:spcAft>
              <a:buFont typeface="Wingdings" panose="05000000000000000000" pitchFamily="2" charset="2"/>
              <a:buChar char="§"/>
            </a:pPr>
            <a:r>
              <a:rPr lang="en-US" sz="2200" dirty="0"/>
              <a:t>List the main elements of HRDDP risk assessments</a:t>
            </a:r>
          </a:p>
          <a:p>
            <a:pPr marL="342900" indent="-342900" algn="l">
              <a:spcAft>
                <a:spcPts val="600"/>
              </a:spcAft>
              <a:buFont typeface="Wingdings" panose="05000000000000000000" pitchFamily="2" charset="2"/>
              <a:buChar char="§"/>
            </a:pPr>
            <a:r>
              <a:rPr lang="en-US" sz="2200" dirty="0"/>
              <a:t>Describe possible mitigation measures to prevent human rights violations associated with joint operations or operational support</a:t>
            </a:r>
          </a:p>
          <a:p>
            <a:pPr marL="342900" indent="-342900" algn="l">
              <a:spcAft>
                <a:spcPts val="600"/>
              </a:spcAft>
              <a:buFont typeface="Wingdings" panose="05000000000000000000" pitchFamily="2" charset="2"/>
              <a:buChar char="§"/>
            </a:pPr>
            <a:r>
              <a:rPr lang="en-US" sz="2200" dirty="0"/>
              <a:t>Explain the leverage the HRDDP can provide in advancing the UN Police agenda</a:t>
            </a:r>
          </a:p>
        </p:txBody>
      </p:sp>
      <p:sp>
        <p:nvSpPr>
          <p:cNvPr id="12" name="Slide Number Placeholder 11">
            <a:extLst>
              <a:ext uri="{FF2B5EF4-FFF2-40B4-BE49-F238E27FC236}">
                <a16:creationId xmlns:a16="http://schemas.microsoft.com/office/drawing/2014/main" id="{90EF1BC3-BF56-4EEE-8BCA-4425079EEA48}"/>
              </a:ext>
            </a:extLst>
          </p:cNvPr>
          <p:cNvSpPr>
            <a:spLocks noGrp="1"/>
          </p:cNvSpPr>
          <p:nvPr>
            <p:ph type="sldNum" sz="quarter" idx="12"/>
          </p:nvPr>
        </p:nvSpPr>
        <p:spPr/>
        <p:txBody>
          <a:bodyPr/>
          <a:lstStyle/>
          <a:p>
            <a:fld id="{97261161-F363-4909-B3BA-F2D719A844EB}" type="slidenum">
              <a:rPr lang="en-US" smtClean="0"/>
              <a:t>3</a:t>
            </a:fld>
            <a:endParaRPr lang="en-US"/>
          </a:p>
        </p:txBody>
      </p:sp>
    </p:spTree>
    <p:extLst>
      <p:ext uri="{BB962C8B-B14F-4D97-AF65-F5344CB8AC3E}">
        <p14:creationId xmlns:p14="http://schemas.microsoft.com/office/powerpoint/2010/main" val="290930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908720"/>
            <a:ext cx="7772400" cy="443149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2000" b="1" dirty="0">
              <a:solidFill>
                <a:srgbClr val="002060"/>
              </a:solidFill>
              <a:latin typeface="+mj-lt"/>
            </a:endParaRPr>
          </a:p>
          <a:p>
            <a:endParaRPr lang="en-US" altLang="en-US" dirty="0">
              <a:latin typeface="+mj-lt"/>
              <a:cs typeface="Times New Roman" panose="02020603050405020304" pitchFamily="18" charset="0"/>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2" name="Title 1">
            <a:extLst>
              <a:ext uri="{FF2B5EF4-FFF2-40B4-BE49-F238E27FC236}">
                <a16:creationId xmlns:a16="http://schemas.microsoft.com/office/drawing/2014/main" id="{5ECEDAF1-9499-4291-AC2D-BA16ACADD226}"/>
              </a:ext>
            </a:extLst>
          </p:cNvPr>
          <p:cNvSpPr>
            <a:spLocks noGrp="1"/>
          </p:cNvSpPr>
          <p:nvPr>
            <p:ph type="title"/>
          </p:nvPr>
        </p:nvSpPr>
        <p:spPr>
          <a:xfrm>
            <a:off x="457200" y="533400"/>
            <a:ext cx="8229600" cy="679278"/>
          </a:xfrm>
        </p:spPr>
        <p:txBody>
          <a:bodyPr/>
          <a:lstStyle/>
          <a:p>
            <a:r>
              <a:rPr lang="en-US" altLang="en-US" dirty="0"/>
              <a:t>Lesson Overview</a:t>
            </a:r>
            <a:br>
              <a:rPr lang="en-US" altLang="en-US" dirty="0"/>
            </a:br>
            <a:endParaRPr lang="en-US" dirty="0"/>
          </a:p>
        </p:txBody>
      </p:sp>
      <p:sp>
        <p:nvSpPr>
          <p:cNvPr id="3" name="Content Placeholder 2">
            <a:extLst>
              <a:ext uri="{FF2B5EF4-FFF2-40B4-BE49-F238E27FC236}">
                <a16:creationId xmlns:a16="http://schemas.microsoft.com/office/drawing/2014/main" id="{3EFE4C0A-27F7-4A21-AF7F-10E5E4DF402D}"/>
              </a:ext>
            </a:extLst>
          </p:cNvPr>
          <p:cNvSpPr>
            <a:spLocks noGrp="1"/>
          </p:cNvSpPr>
          <p:nvPr>
            <p:ph idx="1"/>
          </p:nvPr>
        </p:nvSpPr>
        <p:spPr>
          <a:xfrm>
            <a:off x="724729" y="1738830"/>
            <a:ext cx="7694542" cy="4144963"/>
          </a:xfrm>
        </p:spPr>
        <p:txBody>
          <a:bodyPr/>
          <a:lstStyle/>
          <a:p>
            <a:pPr marL="342900" indent="-342900" algn="l">
              <a:buFont typeface="Wingdings" panose="05000000000000000000" pitchFamily="2" charset="2"/>
              <a:buChar char="§"/>
            </a:pPr>
            <a:r>
              <a:rPr lang="en-US" altLang="en-US" dirty="0"/>
              <a:t>Basic Principles of the HRDDP</a:t>
            </a:r>
          </a:p>
          <a:p>
            <a:pPr marL="342900" indent="-342900" algn="l">
              <a:buFont typeface="Wingdings" panose="05000000000000000000" pitchFamily="2" charset="2"/>
              <a:buChar char="§"/>
            </a:pPr>
            <a:r>
              <a:rPr lang="en-US" altLang="en-US" dirty="0"/>
              <a:t>Scope of Application</a:t>
            </a:r>
          </a:p>
          <a:p>
            <a:pPr marL="342900" indent="-342900" algn="l">
              <a:buFont typeface="Wingdings" panose="05000000000000000000" pitchFamily="2" charset="2"/>
              <a:buChar char="§"/>
            </a:pPr>
            <a:r>
              <a:rPr lang="en-US" altLang="en-US" dirty="0"/>
              <a:t>Risk Assessment</a:t>
            </a:r>
          </a:p>
          <a:p>
            <a:pPr marL="342900" indent="-342900" algn="l">
              <a:buFont typeface="Wingdings" panose="05000000000000000000" pitchFamily="2" charset="2"/>
              <a:buChar char="§"/>
            </a:pPr>
            <a:r>
              <a:rPr lang="en-US" altLang="en-US" dirty="0"/>
              <a:t>Mitigation Measures</a:t>
            </a:r>
          </a:p>
          <a:p>
            <a:pPr marL="342900" indent="-342900" algn="l">
              <a:buFont typeface="Wingdings" panose="05000000000000000000" pitchFamily="2" charset="2"/>
              <a:buChar char="§"/>
            </a:pPr>
            <a:r>
              <a:rPr lang="en-US" altLang="en-US" dirty="0"/>
              <a:t>Monitoring Compliance and Intervention</a:t>
            </a:r>
          </a:p>
          <a:p>
            <a:pPr marL="342900" indent="-342900" algn="l">
              <a:buFont typeface="Wingdings" panose="05000000000000000000" pitchFamily="2" charset="2"/>
              <a:buChar char="§"/>
            </a:pPr>
            <a:r>
              <a:rPr lang="en-US" altLang="en-US" dirty="0"/>
              <a:t>Mission Modalities to Implement the HRDDP</a:t>
            </a:r>
          </a:p>
          <a:p>
            <a:endParaRPr lang="en-US" altLang="en-US" dirty="0"/>
          </a:p>
          <a:p>
            <a:endParaRPr lang="en-US" altLang="en-US" dirty="0"/>
          </a:p>
          <a:p>
            <a:endParaRPr lang="en-US" dirty="0"/>
          </a:p>
        </p:txBody>
      </p:sp>
      <p:sp>
        <p:nvSpPr>
          <p:cNvPr id="8" name="Slide Number Placeholder 7">
            <a:extLst>
              <a:ext uri="{FF2B5EF4-FFF2-40B4-BE49-F238E27FC236}">
                <a16:creationId xmlns:a16="http://schemas.microsoft.com/office/drawing/2014/main" id="{6EF7DB82-DD23-4BEB-B70A-7D875026BA50}"/>
              </a:ext>
            </a:extLst>
          </p:cNvPr>
          <p:cNvSpPr>
            <a:spLocks noGrp="1"/>
          </p:cNvSpPr>
          <p:nvPr>
            <p:ph type="sldNum" sz="quarter" idx="12"/>
          </p:nvPr>
        </p:nvSpPr>
        <p:spPr/>
        <p:txBody>
          <a:bodyPr/>
          <a:lstStyle/>
          <a:p>
            <a:fld id="{97261161-F363-4909-B3BA-F2D719A844EB}" type="slidenum">
              <a:rPr lang="en-US" smtClean="0"/>
              <a:t>4</a:t>
            </a:fld>
            <a:endParaRPr lang="en-US"/>
          </a:p>
        </p:txBody>
      </p:sp>
    </p:spTree>
    <p:extLst>
      <p:ext uri="{BB962C8B-B14F-4D97-AF65-F5344CB8AC3E}">
        <p14:creationId xmlns:p14="http://schemas.microsoft.com/office/powerpoint/2010/main" val="155340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7060D-CBCD-4BAC-A746-75A97475DA76}"/>
              </a:ext>
            </a:extLst>
          </p:cNvPr>
          <p:cNvSpPr>
            <a:spLocks noGrp="1"/>
          </p:cNvSpPr>
          <p:nvPr>
            <p:ph type="title"/>
          </p:nvPr>
        </p:nvSpPr>
        <p:spPr/>
        <p:txBody>
          <a:bodyPr/>
          <a:lstStyle/>
          <a:p>
            <a:r>
              <a:rPr lang="en-US" dirty="0"/>
              <a:t>HRDDP in the Strategic Guidance Framework</a:t>
            </a:r>
          </a:p>
        </p:txBody>
      </p:sp>
      <p:sp>
        <p:nvSpPr>
          <p:cNvPr id="3" name="Slide Number Placeholder 2">
            <a:extLst>
              <a:ext uri="{FF2B5EF4-FFF2-40B4-BE49-F238E27FC236}">
                <a16:creationId xmlns:a16="http://schemas.microsoft.com/office/drawing/2014/main" id="{C01E48B6-1CF9-4042-857A-6B8B7DE811EA}"/>
              </a:ext>
            </a:extLst>
          </p:cNvPr>
          <p:cNvSpPr>
            <a:spLocks noGrp="1"/>
          </p:cNvSpPr>
          <p:nvPr>
            <p:ph type="sldNum" sz="quarter" idx="12"/>
          </p:nvPr>
        </p:nvSpPr>
        <p:spPr/>
        <p:txBody>
          <a:bodyPr/>
          <a:lstStyle/>
          <a:p>
            <a:fld id="{97261161-F363-4909-B3BA-F2D719A844EB}" type="slidenum">
              <a:rPr lang="en-US" smtClean="0"/>
              <a:t>5</a:t>
            </a:fld>
            <a:endParaRPr lang="en-US"/>
          </a:p>
        </p:txBody>
      </p:sp>
      <p:pic>
        <p:nvPicPr>
          <p:cNvPr id="5" name="Picture 8" descr="Guidelines Police Operations in United Nations Peacekeeping">
            <a:extLst>
              <a:ext uri="{FF2B5EF4-FFF2-40B4-BE49-F238E27FC236}">
                <a16:creationId xmlns:a16="http://schemas.microsoft.com/office/drawing/2014/main" id="{E392B74B-F6FC-47E2-85C4-B8A434F9BC6A}"/>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7613"/>
          <a:stretch/>
        </p:blipFill>
        <p:spPr bwMode="auto">
          <a:xfrm>
            <a:off x="628650" y="2026268"/>
            <a:ext cx="2724150" cy="3817177"/>
          </a:xfrm>
          <a:prstGeom prst="rect">
            <a:avLst/>
          </a:prstGeom>
          <a:noFill/>
          <a:ln w="12700">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CF92D05-121B-4116-BC6D-B846380E9E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08593" y="2026268"/>
            <a:ext cx="2724149" cy="3858784"/>
          </a:xfrm>
          <a:prstGeom prst="rect">
            <a:avLst/>
          </a:prstGeom>
          <a:ln w="12700">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B908FD34-D28D-476A-8466-036078F09F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73595" y="1773961"/>
            <a:ext cx="2796811" cy="3804137"/>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64524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94E4B-DF1B-4163-B1AB-0916C399910C}"/>
              </a:ext>
            </a:extLst>
          </p:cNvPr>
          <p:cNvSpPr>
            <a:spLocks noGrp="1"/>
          </p:cNvSpPr>
          <p:nvPr>
            <p:ph type="title"/>
          </p:nvPr>
        </p:nvSpPr>
        <p:spPr/>
        <p:txBody>
          <a:bodyPr/>
          <a:lstStyle/>
          <a:p>
            <a:r>
              <a:rPr lang="en-US" dirty="0"/>
              <a:t>HRDDP </a:t>
            </a:r>
            <a:r>
              <a:rPr lang="en-US" sz="3200" b="1" dirty="0">
                <a:solidFill>
                  <a:srgbClr val="002060"/>
                </a:solidFill>
                <a:latin typeface="Century Gothic" panose="020B0502020202020204" pitchFamily="34" charset="0"/>
                <a:ea typeface="Verdana" panose="020B0604030504040204" pitchFamily="34" charset="0"/>
                <a:cs typeface="Verdana" panose="020B0604030504040204" pitchFamily="34" charset="0"/>
              </a:rPr>
              <a:t>in UN Support to Non-UN Security Forces</a:t>
            </a:r>
            <a:endParaRPr lang="en-US" dirty="0"/>
          </a:p>
        </p:txBody>
      </p:sp>
      <p:sp>
        <p:nvSpPr>
          <p:cNvPr id="3" name="Slide Number Placeholder 2">
            <a:extLst>
              <a:ext uri="{FF2B5EF4-FFF2-40B4-BE49-F238E27FC236}">
                <a16:creationId xmlns:a16="http://schemas.microsoft.com/office/drawing/2014/main" id="{462A7F1E-D678-46B7-92C9-8BD8CE198FE2}"/>
              </a:ext>
            </a:extLst>
          </p:cNvPr>
          <p:cNvSpPr>
            <a:spLocks noGrp="1"/>
          </p:cNvSpPr>
          <p:nvPr>
            <p:ph type="sldNum" sz="quarter" idx="12"/>
          </p:nvPr>
        </p:nvSpPr>
        <p:spPr/>
        <p:txBody>
          <a:bodyPr/>
          <a:lstStyle/>
          <a:p>
            <a:fld id="{97261161-F363-4909-B3BA-F2D719A844EB}" type="slidenum">
              <a:rPr lang="en-US" smtClean="0"/>
              <a:t>6</a:t>
            </a:fld>
            <a:endParaRPr lang="en-US"/>
          </a:p>
        </p:txBody>
      </p:sp>
      <p:sp>
        <p:nvSpPr>
          <p:cNvPr id="4" name="Content Placeholder 3">
            <a:extLst>
              <a:ext uri="{FF2B5EF4-FFF2-40B4-BE49-F238E27FC236}">
                <a16:creationId xmlns:a16="http://schemas.microsoft.com/office/drawing/2014/main" id="{4C8CEF05-3DF3-49E6-ADB8-CBDAFE643A92}"/>
              </a:ext>
            </a:extLst>
          </p:cNvPr>
          <p:cNvSpPr>
            <a:spLocks noGrp="1"/>
          </p:cNvSpPr>
          <p:nvPr>
            <p:ph sz="quarter" idx="13"/>
          </p:nvPr>
        </p:nvSpPr>
        <p:spPr>
          <a:xfrm>
            <a:off x="553244" y="1981200"/>
            <a:ext cx="7259667" cy="3962400"/>
          </a:xfrm>
        </p:spPr>
        <p:txBody>
          <a:bodyPr/>
          <a:lstStyle/>
          <a:p>
            <a:pPr marL="0" indent="0">
              <a:buNone/>
            </a:pPr>
            <a:r>
              <a:rPr lang="en-US" sz="2400" b="1" dirty="0"/>
              <a:t>The United Nations cannot provide non-UN security if:</a:t>
            </a:r>
          </a:p>
          <a:p>
            <a:pPr lvl="1"/>
            <a:r>
              <a:rPr lang="en-US" sz="2000" dirty="0"/>
              <a:t>There is a real risk of the receiving entities committing grave violations of international humanitarian, human rights or refugee law</a:t>
            </a:r>
          </a:p>
          <a:p>
            <a:pPr lvl="1"/>
            <a:r>
              <a:rPr lang="en-US" sz="2000" dirty="0"/>
              <a:t>Relevant authorities fail to take the necessary corrective or mitigating measures</a:t>
            </a:r>
          </a:p>
        </p:txBody>
      </p:sp>
      <p:sp>
        <p:nvSpPr>
          <p:cNvPr id="8" name="Rectangle: Rounded Corners 7">
            <a:extLst>
              <a:ext uri="{FF2B5EF4-FFF2-40B4-BE49-F238E27FC236}">
                <a16:creationId xmlns:a16="http://schemas.microsoft.com/office/drawing/2014/main" id="{66B6B232-9A70-42EE-BC8A-A8F043F241C1}"/>
              </a:ext>
            </a:extLst>
          </p:cNvPr>
          <p:cNvSpPr/>
          <p:nvPr/>
        </p:nvSpPr>
        <p:spPr>
          <a:xfrm>
            <a:off x="1568129" y="4822316"/>
            <a:ext cx="5823270" cy="90079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44083" rtl="0" eaLnBrk="0" fontAlgn="base" latinLnBrk="0" hangingPunct="0">
              <a:lnSpc>
                <a:spcPct val="100000"/>
              </a:lnSpc>
              <a:spcBef>
                <a:spcPct val="0"/>
              </a:spcBef>
              <a:spcAft>
                <a:spcPts val="6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rPr>
              <a:t>Prevents legal liability for aiding violations and protects UN credibility and impartiality</a:t>
            </a:r>
          </a:p>
        </p:txBody>
      </p:sp>
    </p:spTree>
    <p:extLst>
      <p:ext uri="{BB962C8B-B14F-4D97-AF65-F5344CB8AC3E}">
        <p14:creationId xmlns:p14="http://schemas.microsoft.com/office/powerpoint/2010/main" val="345741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04EBB-76A7-4CAD-835C-5A6CB3372D63}"/>
              </a:ext>
            </a:extLst>
          </p:cNvPr>
          <p:cNvSpPr>
            <a:spLocks noGrp="1"/>
          </p:cNvSpPr>
          <p:nvPr>
            <p:ph type="title"/>
          </p:nvPr>
        </p:nvSpPr>
        <p:spPr/>
        <p:txBody>
          <a:bodyPr/>
          <a:lstStyle/>
          <a:p>
            <a:r>
              <a:rPr lang="en-US" dirty="0"/>
              <a:t>Who are Non-UN Forces?</a:t>
            </a:r>
          </a:p>
        </p:txBody>
      </p:sp>
      <p:sp>
        <p:nvSpPr>
          <p:cNvPr id="3" name="Slide Number Placeholder 2">
            <a:extLst>
              <a:ext uri="{FF2B5EF4-FFF2-40B4-BE49-F238E27FC236}">
                <a16:creationId xmlns:a16="http://schemas.microsoft.com/office/drawing/2014/main" id="{8B52E75E-9DCC-473E-AA99-9A587DE2DE96}"/>
              </a:ext>
            </a:extLst>
          </p:cNvPr>
          <p:cNvSpPr>
            <a:spLocks noGrp="1"/>
          </p:cNvSpPr>
          <p:nvPr>
            <p:ph type="sldNum" sz="quarter" idx="12"/>
          </p:nvPr>
        </p:nvSpPr>
        <p:spPr/>
        <p:txBody>
          <a:bodyPr/>
          <a:lstStyle/>
          <a:p>
            <a:fld id="{97261161-F363-4909-B3BA-F2D719A844EB}" type="slidenum">
              <a:rPr lang="en-US" smtClean="0"/>
              <a:t>7</a:t>
            </a:fld>
            <a:endParaRPr lang="en-US"/>
          </a:p>
        </p:txBody>
      </p:sp>
      <p:sp>
        <p:nvSpPr>
          <p:cNvPr id="5" name="Text Placeholder 2">
            <a:extLst>
              <a:ext uri="{FF2B5EF4-FFF2-40B4-BE49-F238E27FC236}">
                <a16:creationId xmlns:a16="http://schemas.microsoft.com/office/drawing/2014/main" id="{3259D50B-731A-4EDB-BC89-27EF1B605F1E}"/>
              </a:ext>
            </a:extLst>
          </p:cNvPr>
          <p:cNvSpPr txBox="1">
            <a:spLocks/>
          </p:cNvSpPr>
          <p:nvPr/>
        </p:nvSpPr>
        <p:spPr>
          <a:xfrm>
            <a:off x="515592" y="1708942"/>
            <a:ext cx="7683661" cy="1323439"/>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latin typeface="Century Gothic" panose="020B0502020202020204" pitchFamily="34" charset="0"/>
              </a:rPr>
              <a:t>Policy excludes:</a:t>
            </a:r>
          </a:p>
          <a:p>
            <a:pPr marL="0" indent="0">
              <a:buNone/>
            </a:pPr>
            <a:r>
              <a:rPr lang="en-US" sz="2000" dirty="0">
                <a:latin typeface="Century Gothic" panose="020B0502020202020204" pitchFamily="34" charset="0"/>
              </a:rPr>
              <a:t>UN peacekeeping forces, private security companies or non-State armed groups</a:t>
            </a:r>
            <a:endParaRPr lang="en-GB" sz="2000" dirty="0">
              <a:latin typeface="Century Gothic" panose="020B0502020202020204" pitchFamily="34" charset="0"/>
            </a:endParaRPr>
          </a:p>
        </p:txBody>
      </p:sp>
      <p:sp>
        <p:nvSpPr>
          <p:cNvPr id="6" name="Rectangle 5">
            <a:extLst>
              <a:ext uri="{FF2B5EF4-FFF2-40B4-BE49-F238E27FC236}">
                <a16:creationId xmlns:a16="http://schemas.microsoft.com/office/drawing/2014/main" id="{FD9F2752-7137-4CBF-A767-22E8231B7108}"/>
              </a:ext>
            </a:extLst>
          </p:cNvPr>
          <p:cNvSpPr/>
          <p:nvPr/>
        </p:nvSpPr>
        <p:spPr>
          <a:xfrm>
            <a:off x="515594" y="4357858"/>
            <a:ext cx="2360542" cy="1246495"/>
          </a:xfrm>
          <a:prstGeom prst="rect">
            <a:avLst/>
          </a:prstGeom>
          <a:noFill/>
        </p:spPr>
        <p:txBody>
          <a:bodyPr wrap="square">
            <a:spAutoFit/>
          </a:bodyPr>
          <a:lstStyle/>
          <a:p>
            <a:pPr lvl="0"/>
            <a:r>
              <a:rPr lang="en-US" sz="1500" dirty="0">
                <a:latin typeface="Century Gothic" panose="020B0502020202020204" pitchFamily="34" charset="0"/>
              </a:rPr>
              <a:t>National military,</a:t>
            </a:r>
            <a:r>
              <a:rPr lang="en-GB" sz="1500" dirty="0">
                <a:latin typeface="Century Gothic" panose="020B0502020202020204" pitchFamily="34" charset="0"/>
              </a:rPr>
              <a:t> </a:t>
            </a:r>
            <a:r>
              <a:rPr lang="en-US" sz="1500" dirty="0">
                <a:latin typeface="Century Gothic" panose="020B0502020202020204" pitchFamily="34" charset="0"/>
              </a:rPr>
              <a:t>paramilitary,</a:t>
            </a:r>
            <a:r>
              <a:rPr lang="en-GB" sz="1500" dirty="0">
                <a:latin typeface="Century Gothic" panose="020B0502020202020204" pitchFamily="34" charset="0"/>
              </a:rPr>
              <a:t> </a:t>
            </a:r>
            <a:r>
              <a:rPr lang="en-US" sz="1500" b="1" dirty="0">
                <a:latin typeface="Century Gothic" panose="020B0502020202020204" pitchFamily="34" charset="0"/>
              </a:rPr>
              <a:t>police</a:t>
            </a:r>
            <a:r>
              <a:rPr lang="en-US" sz="1500" dirty="0">
                <a:latin typeface="Century Gothic" panose="020B0502020202020204" pitchFamily="34" charset="0"/>
              </a:rPr>
              <a:t>,</a:t>
            </a:r>
            <a:r>
              <a:rPr lang="en-GB" sz="1500" dirty="0">
                <a:latin typeface="Century Gothic" panose="020B0502020202020204" pitchFamily="34" charset="0"/>
              </a:rPr>
              <a:t> </a:t>
            </a:r>
            <a:r>
              <a:rPr lang="en-US" sz="1500" dirty="0">
                <a:latin typeface="Century Gothic" panose="020B0502020202020204" pitchFamily="34" charset="0"/>
              </a:rPr>
              <a:t>Intelligence services,</a:t>
            </a:r>
            <a:r>
              <a:rPr lang="en-GB" sz="1500" dirty="0">
                <a:latin typeface="Century Gothic" panose="020B0502020202020204" pitchFamily="34" charset="0"/>
              </a:rPr>
              <a:t> </a:t>
            </a:r>
            <a:r>
              <a:rPr lang="en-US" sz="1500" dirty="0">
                <a:latin typeface="Century Gothic" panose="020B0502020202020204" pitchFamily="34" charset="0"/>
              </a:rPr>
              <a:t>border control</a:t>
            </a:r>
            <a:r>
              <a:rPr lang="en-GB" sz="1500" dirty="0">
                <a:latin typeface="Century Gothic" panose="020B0502020202020204" pitchFamily="34" charset="0"/>
              </a:rPr>
              <a:t> </a:t>
            </a:r>
            <a:r>
              <a:rPr lang="en-US" sz="1500" dirty="0">
                <a:latin typeface="Century Gothic" panose="020B0502020202020204" pitchFamily="34" charset="0"/>
              </a:rPr>
              <a:t>… and similar security forces </a:t>
            </a:r>
            <a:endParaRPr lang="en-GB" sz="1500" dirty="0">
              <a:latin typeface="Century Gothic" panose="020B0502020202020204" pitchFamily="34" charset="0"/>
            </a:endParaRPr>
          </a:p>
        </p:txBody>
      </p:sp>
      <p:sp>
        <p:nvSpPr>
          <p:cNvPr id="7" name="Rectangle 6">
            <a:extLst>
              <a:ext uri="{FF2B5EF4-FFF2-40B4-BE49-F238E27FC236}">
                <a16:creationId xmlns:a16="http://schemas.microsoft.com/office/drawing/2014/main" id="{BA6ACBE7-61CF-4EA3-A5E4-F3C9A1428A8D}"/>
              </a:ext>
            </a:extLst>
          </p:cNvPr>
          <p:cNvSpPr/>
          <p:nvPr/>
        </p:nvSpPr>
        <p:spPr>
          <a:xfrm>
            <a:off x="3391730" y="4357857"/>
            <a:ext cx="2360542" cy="1477328"/>
          </a:xfrm>
          <a:prstGeom prst="rect">
            <a:avLst/>
          </a:prstGeom>
          <a:noFill/>
        </p:spPr>
        <p:txBody>
          <a:bodyPr wrap="square">
            <a:spAutoFit/>
          </a:bodyPr>
          <a:lstStyle/>
          <a:p>
            <a:pPr lvl="0"/>
            <a:r>
              <a:rPr lang="en-US" sz="1500" dirty="0">
                <a:latin typeface="Century Gothic" panose="020B0502020202020204" pitchFamily="34" charset="0"/>
              </a:rPr>
              <a:t>National civilian, paramilitary or military authorities in charge of such forces </a:t>
            </a:r>
          </a:p>
          <a:p>
            <a:pPr lvl="0"/>
            <a:r>
              <a:rPr lang="en-US" sz="1500" dirty="0">
                <a:latin typeface="Century Gothic" panose="020B0502020202020204" pitchFamily="34" charset="0"/>
              </a:rPr>
              <a:t>(e.g., </a:t>
            </a:r>
            <a:r>
              <a:rPr lang="en-US" sz="1500" b="1" dirty="0">
                <a:latin typeface="Century Gothic" panose="020B0502020202020204" pitchFamily="34" charset="0"/>
              </a:rPr>
              <a:t>Ministry of Interior</a:t>
            </a:r>
            <a:r>
              <a:rPr lang="en-US" sz="1500" dirty="0">
                <a:latin typeface="Century Gothic" panose="020B0502020202020204" pitchFamily="34" charset="0"/>
              </a:rPr>
              <a:t>)</a:t>
            </a:r>
            <a:endParaRPr lang="en-GB" sz="1500" dirty="0">
              <a:latin typeface="Century Gothic" panose="020B0502020202020204" pitchFamily="34" charset="0"/>
            </a:endParaRPr>
          </a:p>
        </p:txBody>
      </p:sp>
      <p:sp>
        <p:nvSpPr>
          <p:cNvPr id="8" name="Rectangle 7">
            <a:extLst>
              <a:ext uri="{FF2B5EF4-FFF2-40B4-BE49-F238E27FC236}">
                <a16:creationId xmlns:a16="http://schemas.microsoft.com/office/drawing/2014/main" id="{5A04B907-1016-42E0-9DEF-87326BE83739}"/>
              </a:ext>
            </a:extLst>
          </p:cNvPr>
          <p:cNvSpPr/>
          <p:nvPr/>
        </p:nvSpPr>
        <p:spPr>
          <a:xfrm>
            <a:off x="6267866" y="4357856"/>
            <a:ext cx="2360542" cy="1246495"/>
          </a:xfrm>
          <a:prstGeom prst="rect">
            <a:avLst/>
          </a:prstGeom>
          <a:noFill/>
        </p:spPr>
        <p:txBody>
          <a:bodyPr wrap="square">
            <a:spAutoFit/>
          </a:bodyPr>
          <a:lstStyle/>
          <a:p>
            <a:pPr lvl="0"/>
            <a:r>
              <a:rPr lang="en-US" sz="1500" dirty="0">
                <a:latin typeface="Century Gothic" panose="020B0502020202020204" pitchFamily="34" charset="0"/>
              </a:rPr>
              <a:t>Peacekeeping forces of</a:t>
            </a:r>
            <a:r>
              <a:rPr lang="en-GB" sz="1500" dirty="0">
                <a:latin typeface="Century Gothic" panose="020B0502020202020204" pitchFamily="34" charset="0"/>
              </a:rPr>
              <a:t> </a:t>
            </a:r>
            <a:r>
              <a:rPr lang="en-US" sz="1500" b="1" dirty="0">
                <a:latin typeface="Century Gothic" panose="020B0502020202020204" pitchFamily="34" charset="0"/>
              </a:rPr>
              <a:t>regional</a:t>
            </a:r>
            <a:r>
              <a:rPr lang="en-GB" sz="1500" dirty="0">
                <a:latin typeface="Century Gothic" panose="020B0502020202020204" pitchFamily="34" charset="0"/>
              </a:rPr>
              <a:t> </a:t>
            </a:r>
            <a:r>
              <a:rPr lang="en-US" sz="1500" b="1" dirty="0">
                <a:latin typeface="Century Gothic" panose="020B0502020202020204" pitchFamily="34" charset="0"/>
              </a:rPr>
              <a:t>international</a:t>
            </a:r>
            <a:r>
              <a:rPr lang="en-GB" sz="1500" dirty="0">
                <a:latin typeface="Century Gothic" panose="020B0502020202020204" pitchFamily="34" charset="0"/>
              </a:rPr>
              <a:t> </a:t>
            </a:r>
            <a:r>
              <a:rPr lang="en-US" sz="1500" b="1" dirty="0">
                <a:latin typeface="Century Gothic" panose="020B0502020202020204" pitchFamily="34" charset="0"/>
              </a:rPr>
              <a:t>organisations</a:t>
            </a:r>
            <a:r>
              <a:rPr lang="en-GB" sz="1500" b="1" dirty="0">
                <a:latin typeface="Century Gothic" panose="020B0502020202020204" pitchFamily="34" charset="0"/>
              </a:rPr>
              <a:t> </a:t>
            </a:r>
            <a:r>
              <a:rPr lang="en-US" sz="1500" dirty="0">
                <a:latin typeface="Century Gothic" panose="020B0502020202020204" pitchFamily="34" charset="0"/>
              </a:rPr>
              <a:t>(e.g., AU police</a:t>
            </a:r>
            <a:r>
              <a:rPr lang="en-GB" sz="1500" dirty="0">
                <a:latin typeface="Century Gothic" panose="020B0502020202020204" pitchFamily="34" charset="0"/>
              </a:rPr>
              <a:t> </a:t>
            </a:r>
            <a:r>
              <a:rPr lang="en-US" sz="1500" dirty="0">
                <a:latin typeface="Century Gothic" panose="020B0502020202020204" pitchFamily="34" charset="0"/>
              </a:rPr>
              <a:t>components)</a:t>
            </a:r>
            <a:endParaRPr lang="en-GB" sz="1500" dirty="0">
              <a:latin typeface="Century Gothic" panose="020B0502020202020204" pitchFamily="34" charset="0"/>
            </a:endParaRPr>
          </a:p>
        </p:txBody>
      </p:sp>
      <p:cxnSp>
        <p:nvCxnSpPr>
          <p:cNvPr id="9" name="Straight Connector 8">
            <a:extLst>
              <a:ext uri="{FF2B5EF4-FFF2-40B4-BE49-F238E27FC236}">
                <a16:creationId xmlns:a16="http://schemas.microsoft.com/office/drawing/2014/main" id="{A668D35B-3C69-9440-AF8C-92D2A77066AB}"/>
              </a:ext>
            </a:extLst>
          </p:cNvPr>
          <p:cNvCxnSpPr/>
          <p:nvPr/>
        </p:nvCxnSpPr>
        <p:spPr>
          <a:xfrm>
            <a:off x="3044141" y="3505423"/>
            <a:ext cx="0" cy="21166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0463-F1D8-B54E-A4A6-0A3556C0E965}"/>
              </a:ext>
            </a:extLst>
          </p:cNvPr>
          <p:cNvCxnSpPr/>
          <p:nvPr/>
        </p:nvCxnSpPr>
        <p:spPr>
          <a:xfrm>
            <a:off x="6030410" y="3505423"/>
            <a:ext cx="0" cy="2116677"/>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AE14EC13-5DB6-8B4E-894A-507FBA213240}"/>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72785" t="25913" r="20127" b="50000"/>
          <a:stretch/>
        </p:blipFill>
        <p:spPr>
          <a:xfrm>
            <a:off x="1007707" y="3208426"/>
            <a:ext cx="890889" cy="1149430"/>
          </a:xfrm>
          <a:prstGeom prst="rect">
            <a:avLst/>
          </a:prstGeom>
        </p:spPr>
      </p:pic>
      <p:pic>
        <p:nvPicPr>
          <p:cNvPr id="13" name="Graphic 12">
            <a:extLst>
              <a:ext uri="{FF2B5EF4-FFF2-40B4-BE49-F238E27FC236}">
                <a16:creationId xmlns:a16="http://schemas.microsoft.com/office/drawing/2014/main" id="{C40292AB-2E84-EE46-9EAF-F38DDD8F346A}"/>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52525" t="52149" r="40387" b="23764"/>
          <a:stretch/>
        </p:blipFill>
        <p:spPr>
          <a:xfrm>
            <a:off x="4109722" y="3208426"/>
            <a:ext cx="890889" cy="1149430"/>
          </a:xfrm>
          <a:prstGeom prst="rect">
            <a:avLst/>
          </a:prstGeom>
        </p:spPr>
      </p:pic>
      <p:pic>
        <p:nvPicPr>
          <p:cNvPr id="14" name="Graphic 13">
            <a:extLst>
              <a:ext uri="{FF2B5EF4-FFF2-40B4-BE49-F238E27FC236}">
                <a16:creationId xmlns:a16="http://schemas.microsoft.com/office/drawing/2014/main" id="{A62FD733-1017-F14F-A696-392BB7F8EAF9}"/>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40530" t="75913" r="52382"/>
          <a:stretch/>
        </p:blipFill>
        <p:spPr>
          <a:xfrm>
            <a:off x="6945954" y="3032381"/>
            <a:ext cx="890889" cy="1149430"/>
          </a:xfrm>
          <a:prstGeom prst="rect">
            <a:avLst/>
          </a:prstGeom>
        </p:spPr>
      </p:pic>
    </p:spTree>
    <p:extLst>
      <p:ext uri="{BB962C8B-B14F-4D97-AF65-F5344CB8AC3E}">
        <p14:creationId xmlns:p14="http://schemas.microsoft.com/office/powerpoint/2010/main" val="128308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AB206-0D5A-4E95-97D9-C6D37757C92B}"/>
              </a:ext>
            </a:extLst>
          </p:cNvPr>
          <p:cNvSpPr>
            <a:spLocks noGrp="1"/>
          </p:cNvSpPr>
          <p:nvPr>
            <p:ph type="title"/>
          </p:nvPr>
        </p:nvSpPr>
        <p:spPr>
          <a:xfrm>
            <a:off x="457200" y="457200"/>
            <a:ext cx="7162800" cy="960437"/>
          </a:xfrm>
        </p:spPr>
        <p:txBody>
          <a:bodyPr/>
          <a:lstStyle/>
          <a:p>
            <a:r>
              <a:rPr lang="en-US" dirty="0"/>
              <a:t>What is UN Support?</a:t>
            </a:r>
          </a:p>
        </p:txBody>
      </p:sp>
      <p:sp>
        <p:nvSpPr>
          <p:cNvPr id="3" name="Slide Number Placeholder 2">
            <a:extLst>
              <a:ext uri="{FF2B5EF4-FFF2-40B4-BE49-F238E27FC236}">
                <a16:creationId xmlns:a16="http://schemas.microsoft.com/office/drawing/2014/main" id="{B8822CBD-60E8-4F53-8AF1-D22169EE1853}"/>
              </a:ext>
            </a:extLst>
          </p:cNvPr>
          <p:cNvSpPr>
            <a:spLocks noGrp="1"/>
          </p:cNvSpPr>
          <p:nvPr>
            <p:ph type="sldNum" sz="quarter" idx="12"/>
          </p:nvPr>
        </p:nvSpPr>
        <p:spPr>
          <a:xfrm>
            <a:off x="7391399" y="6403423"/>
            <a:ext cx="1141343" cy="365125"/>
          </a:xfrm>
        </p:spPr>
        <p:txBody>
          <a:bodyPr/>
          <a:lstStyle/>
          <a:p>
            <a:fld id="{97261161-F363-4909-B3BA-F2D719A844EB}" type="slidenum">
              <a:rPr lang="en-US" smtClean="0"/>
              <a:pPr/>
              <a:t>8</a:t>
            </a:fld>
            <a:endParaRPr lang="en-US"/>
          </a:p>
        </p:txBody>
      </p:sp>
      <p:sp>
        <p:nvSpPr>
          <p:cNvPr id="4" name="Content Placeholder 3">
            <a:extLst>
              <a:ext uri="{FF2B5EF4-FFF2-40B4-BE49-F238E27FC236}">
                <a16:creationId xmlns:a16="http://schemas.microsoft.com/office/drawing/2014/main" id="{43E6DF35-ABF2-4631-85F2-B5E7754576E2}"/>
              </a:ext>
            </a:extLst>
          </p:cNvPr>
          <p:cNvSpPr>
            <a:spLocks noGrp="1"/>
          </p:cNvSpPr>
          <p:nvPr>
            <p:ph sz="quarter" idx="13"/>
          </p:nvPr>
        </p:nvSpPr>
        <p:spPr>
          <a:xfrm>
            <a:off x="3335702" y="2052447"/>
            <a:ext cx="2933631" cy="2868592"/>
          </a:xfrm>
        </p:spPr>
        <p:txBody>
          <a:bodyPr/>
          <a:lstStyle/>
          <a:p>
            <a:pPr marL="0" lvl="0" indent="0">
              <a:buNone/>
            </a:pPr>
            <a:r>
              <a:rPr lang="en-US" sz="2000" b="1" dirty="0">
                <a:solidFill>
                  <a:srgbClr val="5B92E5"/>
                </a:solidFill>
              </a:rPr>
              <a:t>Within scope: </a:t>
            </a:r>
            <a:endParaRPr lang="en-GB" sz="2000" b="1" dirty="0">
              <a:solidFill>
                <a:srgbClr val="5B92E5"/>
              </a:solidFill>
            </a:endParaRPr>
          </a:p>
          <a:p>
            <a:pPr marL="400050" lvl="1"/>
            <a:r>
              <a:rPr lang="en-GB" sz="1800" dirty="0"/>
              <a:t>Joint operations </a:t>
            </a:r>
          </a:p>
          <a:p>
            <a:pPr marL="400050" lvl="1"/>
            <a:r>
              <a:rPr lang="en-GB" sz="1800" dirty="0"/>
              <a:t>Training, mentoring, and technical cooperation</a:t>
            </a:r>
          </a:p>
          <a:p>
            <a:pPr marL="400050" lvl="1"/>
            <a:r>
              <a:rPr lang="en-GB" sz="1800" dirty="0"/>
              <a:t>Operational and logistical support  </a:t>
            </a:r>
          </a:p>
          <a:p>
            <a:pPr marL="400050" lvl="1"/>
            <a:r>
              <a:rPr lang="en-GB" sz="1800" dirty="0"/>
              <a:t>Sharing of intelligence</a:t>
            </a:r>
          </a:p>
          <a:p>
            <a:pPr marL="400050" lvl="1"/>
            <a:r>
              <a:rPr lang="en-GB" sz="1800" dirty="0"/>
              <a:t>Financial support</a:t>
            </a:r>
          </a:p>
        </p:txBody>
      </p:sp>
      <p:sp>
        <p:nvSpPr>
          <p:cNvPr id="9" name="Content Placeholder 3">
            <a:extLst>
              <a:ext uri="{FF2B5EF4-FFF2-40B4-BE49-F238E27FC236}">
                <a16:creationId xmlns:a16="http://schemas.microsoft.com/office/drawing/2014/main" id="{851F3FC8-AC92-4A6A-A456-B3F63E7FA946}"/>
              </a:ext>
            </a:extLst>
          </p:cNvPr>
          <p:cNvSpPr txBox="1">
            <a:spLocks/>
          </p:cNvSpPr>
          <p:nvPr/>
        </p:nvSpPr>
        <p:spPr>
          <a:xfrm>
            <a:off x="6408233" y="2052447"/>
            <a:ext cx="2423534" cy="2868592"/>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8D9C36"/>
                </a:solidFill>
              </a:rPr>
              <a:t>Excluded: </a:t>
            </a:r>
            <a:endParaRPr lang="en-GB" sz="2000" b="1" dirty="0">
              <a:solidFill>
                <a:srgbClr val="8D9C36"/>
              </a:solidFill>
            </a:endParaRPr>
          </a:p>
          <a:p>
            <a:pPr marL="400050" lvl="1"/>
            <a:r>
              <a:rPr lang="en-US" sz="1800" dirty="0"/>
              <a:t>Mediation</a:t>
            </a:r>
          </a:p>
          <a:p>
            <a:pPr marL="400050" lvl="1"/>
            <a:r>
              <a:rPr lang="en-US" sz="1800" dirty="0"/>
              <a:t>Medevac </a:t>
            </a:r>
          </a:p>
          <a:p>
            <a:pPr marL="400050" lvl="1"/>
            <a:r>
              <a:rPr lang="en-US" sz="1800" dirty="0"/>
              <a:t>Human rights-related activities</a:t>
            </a:r>
            <a:endParaRPr lang="en-GB" sz="1800" dirty="0"/>
          </a:p>
          <a:p>
            <a:pPr marL="0" indent="0">
              <a:buNone/>
            </a:pPr>
            <a:endParaRPr lang="en-US" sz="2000" dirty="0"/>
          </a:p>
        </p:txBody>
      </p:sp>
      <p:sp>
        <p:nvSpPr>
          <p:cNvPr id="5" name="Rectangle 4">
            <a:extLst>
              <a:ext uri="{FF2B5EF4-FFF2-40B4-BE49-F238E27FC236}">
                <a16:creationId xmlns:a16="http://schemas.microsoft.com/office/drawing/2014/main" id="{FD8AD5B3-395C-634A-B739-D9992D0AB223}"/>
              </a:ext>
            </a:extLst>
          </p:cNvPr>
          <p:cNvSpPr/>
          <p:nvPr/>
        </p:nvSpPr>
        <p:spPr>
          <a:xfrm>
            <a:off x="3335702" y="5245393"/>
            <a:ext cx="3283619" cy="523220"/>
          </a:xfrm>
          <a:prstGeom prst="rect">
            <a:avLst/>
          </a:prstGeom>
        </p:spPr>
        <p:txBody>
          <a:bodyPr wrap="square">
            <a:spAutoFit/>
          </a:bodyPr>
          <a:lstStyle/>
          <a:p>
            <a:pPr lvl="0"/>
            <a:r>
              <a:rPr lang="en-GB" sz="1400" b="1" dirty="0">
                <a:solidFill>
                  <a:srgbClr val="5B92E5"/>
                </a:solidFill>
                <a:latin typeface="Century Gothic" panose="020B0502020202020204" pitchFamily="34" charset="0"/>
              </a:rPr>
              <a:t>HRDDP applies regardless whether ad hoc or programmatic support</a:t>
            </a:r>
          </a:p>
        </p:txBody>
      </p:sp>
      <p:pic>
        <p:nvPicPr>
          <p:cNvPr id="8" name="Picture 7" descr="A picture containing person, grass, outdoor, sky&#10;&#10;Description automatically generated">
            <a:extLst>
              <a:ext uri="{FF2B5EF4-FFF2-40B4-BE49-F238E27FC236}">
                <a16:creationId xmlns:a16="http://schemas.microsoft.com/office/drawing/2014/main" id="{9E08CF43-547A-CC49-9987-CE4A465F1B33}"/>
              </a:ext>
            </a:extLst>
          </p:cNvPr>
          <p:cNvPicPr>
            <a:picLocks noChangeAspect="1"/>
          </p:cNvPicPr>
          <p:nvPr/>
        </p:nvPicPr>
        <p:blipFill rotWithShape="1">
          <a:blip r:embed="rId3">
            <a:extLst>
              <a:ext uri="{28A0092B-C50C-407E-A947-70E740481C1C}">
                <a14:useLocalDpi xmlns:a14="http://schemas.microsoft.com/office/drawing/2010/main" val="0"/>
              </a:ext>
            </a:extLst>
          </a:blip>
          <a:srcRect l="33663" t="479" r="11272" b="18091"/>
          <a:stretch/>
        </p:blipFill>
        <p:spPr>
          <a:xfrm>
            <a:off x="0" y="2164648"/>
            <a:ext cx="3218593" cy="3173079"/>
          </a:xfrm>
          <a:prstGeom prst="rect">
            <a:avLst/>
          </a:prstGeom>
        </p:spPr>
      </p:pic>
      <p:cxnSp>
        <p:nvCxnSpPr>
          <p:cNvPr id="7" name="Straight Connector 6">
            <a:extLst>
              <a:ext uri="{FF2B5EF4-FFF2-40B4-BE49-F238E27FC236}">
                <a16:creationId xmlns:a16="http://schemas.microsoft.com/office/drawing/2014/main" id="{4CC34B3F-F4CD-C541-A290-0816CA42B3BE}"/>
              </a:ext>
            </a:extLst>
          </p:cNvPr>
          <p:cNvCxnSpPr/>
          <p:nvPr/>
        </p:nvCxnSpPr>
        <p:spPr>
          <a:xfrm>
            <a:off x="6146153" y="2052447"/>
            <a:ext cx="0" cy="286859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62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56f3f7a-cc20-4157-bc78-ddc9769d8db6">
      <UserInfo>
        <DisplayName>Yue Xin</DisplayName>
        <AccountId>34</AccountId>
        <AccountType/>
      </UserInfo>
      <UserInfo>
        <DisplayName>Jaime Cuenca</DisplayName>
        <AccountId>35</AccountId>
        <AccountType/>
      </UserInfo>
      <UserInfo>
        <DisplayName>Katharina Waczek</DisplayName>
        <AccountId>12</AccountId>
        <AccountType/>
      </UserInfo>
      <UserInfo>
        <DisplayName>Stefan Schwarz</DisplayName>
        <AccountId>9</AccountId>
        <AccountType/>
      </UserInfo>
    </SharedWithUsers>
    <_Flow_SignoffStatus xmlns="ffaef953-2cda-4d9d-b070-85228d2d3b5f" xsi:nil="true"/>
    <_x0023_ xmlns="ffaef953-2cda-4d9d-b070-85228d2d3b5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52591365DD56D4D8750E674CD62EF32" ma:contentTypeVersion="15" ma:contentTypeDescription="Create a new document." ma:contentTypeScope="" ma:versionID="b705d44036b8c209ba60c04a3e72a81a">
  <xsd:schema xmlns:xsd="http://www.w3.org/2001/XMLSchema" xmlns:xs="http://www.w3.org/2001/XMLSchema" xmlns:p="http://schemas.microsoft.com/office/2006/metadata/properties" xmlns:ns2="ffaef953-2cda-4d9d-b070-85228d2d3b5f" xmlns:ns3="756f3f7a-cc20-4157-bc78-ddc9769d8db6" targetNamespace="http://schemas.microsoft.com/office/2006/metadata/properties" ma:root="true" ma:fieldsID="4834ab69a471149cc6084602625b200b" ns2:_="" ns3:_="">
    <xsd:import namespace="ffaef953-2cda-4d9d-b070-85228d2d3b5f"/>
    <xsd:import namespace="756f3f7a-cc20-4157-bc78-ddc9769d8d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x0023_"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ef953-2cda-4d9d-b070-85228d2d3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x0023_" ma:index="12" nillable="true" ma:displayName="#" ma:format="Dropdown" ma:internalName="_x0023_" ma:percentage="FALSE">
      <xsd:simpleType>
        <xsd:restriction base="dms:Number"/>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6f3f7a-cc20-4157-bc78-ddc9769d8d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3CE0D4-818B-4ACC-A606-C45A4FC2B206}">
  <ds:schemaRefs>
    <ds:schemaRef ds:uri="http://purl.org/dc/terms/"/>
    <ds:schemaRef ds:uri="ffaef953-2cda-4d9d-b070-85228d2d3b5f"/>
    <ds:schemaRef ds:uri="http://www.w3.org/XML/1998/namespace"/>
    <ds:schemaRef ds:uri="http://purl.org/dc/elements/1.1/"/>
    <ds:schemaRef ds:uri="http://schemas.microsoft.com/office/2006/metadata/properties"/>
    <ds:schemaRef ds:uri="http://schemas.microsoft.com/office/2006/documentManagement/types"/>
    <ds:schemaRef ds:uri="756f3f7a-cc20-4157-bc78-ddc9769d8db6"/>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DFA17F5E-B723-42A9-966F-C686494841B4}">
  <ds:schemaRefs>
    <ds:schemaRef ds:uri="http://schemas.microsoft.com/sharepoint/v3/contenttype/forms"/>
  </ds:schemaRefs>
</ds:datastoreItem>
</file>

<file path=customXml/itemProps3.xml><?xml version="1.0" encoding="utf-8"?>
<ds:datastoreItem xmlns:ds="http://schemas.openxmlformats.org/officeDocument/2006/customXml" ds:itemID="{24A273CB-C450-4DCF-B010-8F7DCA9A98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7497</TotalTime>
  <Words>997</Words>
  <Application>Microsoft Macintosh PowerPoint</Application>
  <PresentationFormat>On-screen Show (4:3)</PresentationFormat>
  <Paragraphs>174</Paragraphs>
  <Slides>22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Century Gothic</vt:lpstr>
      <vt:lpstr>Wingdings</vt:lpstr>
      <vt:lpstr>Office Theme</vt:lpstr>
      <vt:lpstr>PowerPoint Presentation</vt:lpstr>
      <vt:lpstr>Aim</vt:lpstr>
      <vt:lpstr>Relevance</vt:lpstr>
      <vt:lpstr>Learning Objectives</vt:lpstr>
      <vt:lpstr>Lesson Overview </vt:lpstr>
      <vt:lpstr>HRDDP in the Strategic Guidance Framework</vt:lpstr>
      <vt:lpstr>HRDDP in UN Support to Non-UN Security Forces</vt:lpstr>
      <vt:lpstr>Who are Non-UN Forces?</vt:lpstr>
      <vt:lpstr>What is UN Support?</vt:lpstr>
      <vt:lpstr>Grave Violations Under the HRDDP </vt:lpstr>
      <vt:lpstr>HRDDP Implementation</vt:lpstr>
      <vt:lpstr>HRDDP Risk Assessment:  Factors to Consider</vt:lpstr>
      <vt:lpstr>Learning Activity 4.1: Risk Assessment</vt:lpstr>
      <vt:lpstr>Mitigation Measures in Risk Assessment</vt:lpstr>
      <vt:lpstr>Learning Activity 4.2: Mitigation Measures</vt:lpstr>
      <vt:lpstr>Debrief: Mitigation Measures for Crowd Control Support</vt:lpstr>
      <vt:lpstr>Debrief : Mitigation Measures for Crowd Control Support</vt:lpstr>
      <vt:lpstr>Lessons Learned from UN Military:</vt:lpstr>
      <vt:lpstr>Monitoring and Intervention</vt:lpstr>
      <vt:lpstr>HRDDP Implementation </vt:lpstr>
      <vt:lpstr>Take Away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Katharina Waczek</dc:creator>
  <cp:lastModifiedBy>Katharina Waczek</cp:lastModifiedBy>
  <cp:revision>122</cp:revision>
  <dcterms:created xsi:type="dcterms:W3CDTF">2021-01-14T18:48:35Z</dcterms:created>
  <dcterms:modified xsi:type="dcterms:W3CDTF">2022-01-18T18:43:47Z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0x010100E52591365DD56D4D8750E674CD62EF32</vt:lpwstr>
  </property>
</Properties>
</file>