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4"/>
  </p:sldMasterIdLst>
  <p:notesMasterIdLst>
    <p:notesMasterId r:id="rId29"/>
  </p:notesMasterIdLst>
  <p:handoutMasterIdLst>
    <p:handoutMasterId r:id="rId30"/>
  </p:handoutMasterIdLst>
  <p:sldIdLst>
    <p:sldId id="947" r:id="rId5"/>
    <p:sldId id="312" r:id="rId6"/>
    <p:sldId id="283" r:id="rId7"/>
    <p:sldId id="1067" r:id="rId8"/>
    <p:sldId id="262" r:id="rId9"/>
    <p:sldId id="555" r:id="rId10"/>
    <p:sldId id="1020" r:id="rId11"/>
    <p:sldId id="1071" r:id="rId12"/>
    <p:sldId id="1075" r:id="rId13"/>
    <p:sldId id="558" r:id="rId14"/>
    <p:sldId id="711" r:id="rId15"/>
    <p:sldId id="714" r:id="rId16"/>
    <p:sldId id="702" r:id="rId17"/>
    <p:sldId id="1019" r:id="rId18"/>
    <p:sldId id="396" r:id="rId19"/>
    <p:sldId id="1021" r:id="rId20"/>
    <p:sldId id="1072" r:id="rId21"/>
    <p:sldId id="1070" r:id="rId22"/>
    <p:sldId id="1077" r:id="rId23"/>
    <p:sldId id="1078" r:id="rId24"/>
    <p:sldId id="1079" r:id="rId25"/>
    <p:sldId id="1080" r:id="rId26"/>
    <p:sldId id="1068" r:id="rId27"/>
    <p:sldId id="1065" r:id="rId28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6751BB-A018-4108-07A1-1051E06F24BD}" name="Yue Xin" initials="YX" userId="Yue Xin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arina Waczek" initials="KW" lastIdx="2" clrIdx="0">
    <p:extLst>
      <p:ext uri="{19B8F6BF-5375-455C-9EA6-DF929625EA0E}">
        <p15:presenceInfo xmlns:p15="http://schemas.microsoft.com/office/powerpoint/2012/main" userId="S::katharina.waczek@un.org::0331d40d-42ee-4bfc-ae12-ac157682cb79" providerId="AD"/>
      </p:ext>
    </p:extLst>
  </p:cmAuthor>
  <p:cmAuthor id="2" name="Jaime Cuenca" initials="JC" lastIdx="1" clrIdx="1">
    <p:extLst>
      <p:ext uri="{19B8F6BF-5375-455C-9EA6-DF929625EA0E}">
        <p15:presenceInfo xmlns:p15="http://schemas.microsoft.com/office/powerpoint/2012/main" userId="S::cuenca@un.org::9bc7a3c2-11e4-4e1a-ba20-49d3e99e9a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2060"/>
    <a:srgbClr val="5B92E5"/>
    <a:srgbClr val="8EB4E3"/>
    <a:srgbClr val="DCE6F2"/>
    <a:srgbClr val="0000FF"/>
    <a:srgbClr val="8D9C36"/>
    <a:srgbClr val="FFFFCC"/>
    <a:srgbClr val="0033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84" autoAdjust="0"/>
    <p:restoredTop sz="84256" autoAdjust="0"/>
  </p:normalViewPr>
  <p:slideViewPr>
    <p:cSldViewPr snapToGrid="0">
      <p:cViewPr varScale="1">
        <p:scale>
          <a:sx n="91" d="100"/>
          <a:sy n="91" d="100"/>
        </p:scale>
        <p:origin x="1528" y="176"/>
      </p:cViewPr>
      <p:guideLst>
        <p:guide orient="horz" pos="27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arina Waczek" userId="0331d40d-42ee-4bfc-ae12-ac157682cb79" providerId="ADAL" clId="{EDBBC119-13BB-4E43-9BD9-F76102DD807F}"/>
    <pc:docChg chg="modSld">
      <pc:chgData name="Katharina Waczek" userId="0331d40d-42ee-4bfc-ae12-ac157682cb79" providerId="ADAL" clId="{EDBBC119-13BB-4E43-9BD9-F76102DD807F}" dt="2021-12-07T19:39:44.729" v="1" actId="20577"/>
      <pc:docMkLst>
        <pc:docMk/>
      </pc:docMkLst>
      <pc:sldChg chg="modSp mod">
        <pc:chgData name="Katharina Waczek" userId="0331d40d-42ee-4bfc-ae12-ac157682cb79" providerId="ADAL" clId="{EDBBC119-13BB-4E43-9BD9-F76102DD807F}" dt="2021-12-07T19:39:44.729" v="1" actId="20577"/>
        <pc:sldMkLst>
          <pc:docMk/>
          <pc:sldMk cId="3989330610" sldId="711"/>
        </pc:sldMkLst>
        <pc:spChg chg="mod">
          <ac:chgData name="Katharina Waczek" userId="0331d40d-42ee-4bfc-ae12-ac157682cb79" providerId="ADAL" clId="{EDBBC119-13BB-4E43-9BD9-F76102DD807F}" dt="2021-12-07T19:39:44.729" v="1" actId="20577"/>
          <ac:spMkLst>
            <pc:docMk/>
            <pc:sldMk cId="3989330610" sldId="711"/>
            <ac:spMk id="2" creationId="{D0039F0D-7D55-491A-BC7D-2771F69BBB84}"/>
          </ac:spMkLst>
        </pc:spChg>
      </pc:sldChg>
    </pc:docChg>
  </pc:docChgLst>
  <pc:docChgLst>
    <pc:chgData name="Dianne Tillman Stevens" userId="4e3ed35b-529b-487f-a46d-4ef0d77bb5d8" providerId="ADAL" clId="{D220527C-2F8D-4FE4-92F6-0001E40EC491}"/>
    <pc:docChg chg="undo custSel modSld">
      <pc:chgData name="Dianne Tillman Stevens" userId="4e3ed35b-529b-487f-a46d-4ef0d77bb5d8" providerId="ADAL" clId="{D220527C-2F8D-4FE4-92F6-0001E40EC491}" dt="2021-12-04T00:31:21.630" v="66" actId="20577"/>
      <pc:docMkLst>
        <pc:docMk/>
      </pc:docMkLst>
      <pc:sldChg chg="modSp mod">
        <pc:chgData name="Dianne Tillman Stevens" userId="4e3ed35b-529b-487f-a46d-4ef0d77bb5d8" providerId="ADAL" clId="{D220527C-2F8D-4FE4-92F6-0001E40EC491}" dt="2021-12-04T00:25:48.166" v="36" actId="20577"/>
        <pc:sldMkLst>
          <pc:docMk/>
          <pc:sldMk cId="3989330610" sldId="711"/>
        </pc:sldMkLst>
        <pc:spChg chg="mod">
          <ac:chgData name="Dianne Tillman Stevens" userId="4e3ed35b-529b-487f-a46d-4ef0d77bb5d8" providerId="ADAL" clId="{D220527C-2F8D-4FE4-92F6-0001E40EC491}" dt="2021-12-04T00:25:48.166" v="36" actId="20577"/>
          <ac:spMkLst>
            <pc:docMk/>
            <pc:sldMk cId="3989330610" sldId="711"/>
            <ac:spMk id="2" creationId="{D0039F0D-7D55-491A-BC7D-2771F69BBB84}"/>
          </ac:spMkLst>
        </pc:spChg>
      </pc:sldChg>
      <pc:sldChg chg="modSp mod">
        <pc:chgData name="Dianne Tillman Stevens" userId="4e3ed35b-529b-487f-a46d-4ef0d77bb5d8" providerId="ADAL" clId="{D220527C-2F8D-4FE4-92F6-0001E40EC491}" dt="2021-12-03T17:31:21.741" v="1" actId="790"/>
        <pc:sldMkLst>
          <pc:docMk/>
          <pc:sldMk cId="3258345743" sldId="1020"/>
        </pc:sldMkLst>
        <pc:spChg chg="mod">
          <ac:chgData name="Dianne Tillman Stevens" userId="4e3ed35b-529b-487f-a46d-4ef0d77bb5d8" providerId="ADAL" clId="{D220527C-2F8D-4FE4-92F6-0001E40EC491}" dt="2021-12-03T17:31:21.741" v="1" actId="790"/>
          <ac:spMkLst>
            <pc:docMk/>
            <pc:sldMk cId="3258345743" sldId="1020"/>
            <ac:spMk id="14" creationId="{899C28CF-5CD8-444C-AC26-D6D05A7E5E84}"/>
          </ac:spMkLst>
        </pc:spChg>
        <pc:spChg chg="mod">
          <ac:chgData name="Dianne Tillman Stevens" userId="4e3ed35b-529b-487f-a46d-4ef0d77bb5d8" providerId="ADAL" clId="{D220527C-2F8D-4FE4-92F6-0001E40EC491}" dt="2021-12-03T17:31:16.119" v="0" actId="790"/>
          <ac:spMkLst>
            <pc:docMk/>
            <pc:sldMk cId="3258345743" sldId="1020"/>
            <ac:spMk id="16" creationId="{503D1BDB-A4DF-49E3-A8D2-A2ED3068C705}"/>
          </ac:spMkLst>
        </pc:spChg>
      </pc:sldChg>
      <pc:sldChg chg="modSp mod">
        <pc:chgData name="Dianne Tillman Stevens" userId="4e3ed35b-529b-487f-a46d-4ef0d77bb5d8" providerId="ADAL" clId="{D220527C-2F8D-4FE4-92F6-0001E40EC491}" dt="2021-12-04T00:31:21.630" v="66" actId="20577"/>
        <pc:sldMkLst>
          <pc:docMk/>
          <pc:sldMk cId="3305669171" sldId="1067"/>
        </pc:sldMkLst>
        <pc:spChg chg="mod">
          <ac:chgData name="Dianne Tillman Stevens" userId="4e3ed35b-529b-487f-a46d-4ef0d77bb5d8" providerId="ADAL" clId="{D220527C-2F8D-4FE4-92F6-0001E40EC491}" dt="2021-12-04T00:31:21.630" v="66" actId="20577"/>
          <ac:spMkLst>
            <pc:docMk/>
            <pc:sldMk cId="3305669171" sldId="1067"/>
            <ac:spMk id="12" creationId="{79E42EFA-F801-468B-91AA-F49A097CA8B5}"/>
          </ac:spMkLst>
        </pc:spChg>
      </pc:sldChg>
      <pc:sldChg chg="modSp mod">
        <pc:chgData name="Dianne Tillman Stevens" userId="4e3ed35b-529b-487f-a46d-4ef0d77bb5d8" providerId="ADAL" clId="{D220527C-2F8D-4FE4-92F6-0001E40EC491}" dt="2021-12-04T00:23:44.263" v="34" actId="20577"/>
        <pc:sldMkLst>
          <pc:docMk/>
          <pc:sldMk cId="3265433168" sldId="1072"/>
        </pc:sldMkLst>
        <pc:spChg chg="mod">
          <ac:chgData name="Dianne Tillman Stevens" userId="4e3ed35b-529b-487f-a46d-4ef0d77bb5d8" providerId="ADAL" clId="{D220527C-2F8D-4FE4-92F6-0001E40EC491}" dt="2021-12-04T00:23:44.263" v="34" actId="20577"/>
          <ac:spMkLst>
            <pc:docMk/>
            <pc:sldMk cId="3265433168" sldId="1072"/>
            <ac:spMk id="4" creationId="{D894B564-873A-4C17-B9AD-908D65738ACC}"/>
          </ac:spMkLst>
        </pc:spChg>
      </pc:sldChg>
    </pc:docChg>
  </pc:docChgLst>
  <pc:docChgLst>
    <pc:chgData name="Katharina Waczek" userId="0331d40d-42ee-4bfc-ae12-ac157682cb79" providerId="ADAL" clId="{DC43695A-F846-E249-BAAF-D068A79565DB}"/>
    <pc:docChg chg="modSld modMainMaster">
      <pc:chgData name="Katharina Waczek" userId="0331d40d-42ee-4bfc-ae12-ac157682cb79" providerId="ADAL" clId="{DC43695A-F846-E249-BAAF-D068A79565DB}" dt="2021-11-21T15:09:05.225" v="3" actId="20577"/>
      <pc:docMkLst>
        <pc:docMk/>
      </pc:docMkLst>
      <pc:sldChg chg="modSp mod">
        <pc:chgData name="Katharina Waczek" userId="0331d40d-42ee-4bfc-ae12-ac157682cb79" providerId="ADAL" clId="{DC43695A-F846-E249-BAAF-D068A79565DB}" dt="2021-11-21T15:09:05.225" v="3" actId="20577"/>
        <pc:sldMkLst>
          <pc:docMk/>
          <pc:sldMk cId="3265433168" sldId="1072"/>
        </pc:sldMkLst>
        <pc:spChg chg="mod">
          <ac:chgData name="Katharina Waczek" userId="0331d40d-42ee-4bfc-ae12-ac157682cb79" providerId="ADAL" clId="{DC43695A-F846-E249-BAAF-D068A79565DB}" dt="2021-11-21T15:09:05.225" v="3" actId="20577"/>
          <ac:spMkLst>
            <pc:docMk/>
            <pc:sldMk cId="3265433168" sldId="1072"/>
            <ac:spMk id="2" creationId="{24E1F462-E57F-438F-AF82-654CDC1EBE33}"/>
          </ac:spMkLst>
        </pc:spChg>
      </pc:sldChg>
      <pc:sldMasterChg chg="modSldLayout">
        <pc:chgData name="Katharina Waczek" userId="0331d40d-42ee-4bfc-ae12-ac157682cb79" providerId="ADAL" clId="{DC43695A-F846-E249-BAAF-D068A79565DB}" dt="2021-11-21T15:08:48.682" v="1" actId="20577"/>
        <pc:sldMasterMkLst>
          <pc:docMk/>
          <pc:sldMasterMk cId="81541694" sldId="2147483696"/>
        </pc:sldMasterMkLst>
        <pc:sldLayoutChg chg="modSp mod">
          <pc:chgData name="Katharina Waczek" userId="0331d40d-42ee-4bfc-ae12-ac157682cb79" providerId="ADAL" clId="{DC43695A-F846-E249-BAAF-D068A79565DB}" dt="2021-11-21T15:08:48.682" v="1" actId="20577"/>
          <pc:sldLayoutMkLst>
            <pc:docMk/>
            <pc:sldMasterMk cId="81541694" sldId="2147483696"/>
            <pc:sldLayoutMk cId="3516580236" sldId="2147483697"/>
          </pc:sldLayoutMkLst>
          <pc:spChg chg="mod">
            <ac:chgData name="Katharina Waczek" userId="0331d40d-42ee-4bfc-ae12-ac157682cb79" providerId="ADAL" clId="{DC43695A-F846-E249-BAAF-D068A79565DB}" dt="2021-11-21T15:08:48.682" v="1" actId="20577"/>
            <ac:spMkLst>
              <pc:docMk/>
              <pc:sldMasterMk cId="81541694" sldId="2147483696"/>
              <pc:sldLayoutMk cId="3516580236" sldId="2147483697"/>
              <ac:spMk id="9" creationId="{465AF945-5AA6-5C4E-9357-48D7D4A76498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1/18/22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1/18/22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76476-C927-4D07-B80B-EAF53FA0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449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15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49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27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2A593-4382-9548-BCBC-9AFA9F5802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125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91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44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4B0780-2B6E-4E71-9E33-E8D0E7FB9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02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713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2953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063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644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228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815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 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184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15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913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87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>
              <a:cs typeface="Calibri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99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2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24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65AF945-5AA6-5C4E-9357-48D7D4A76498}"/>
              </a:ext>
            </a:extLst>
          </p:cNvPr>
          <p:cNvSpPr txBox="1"/>
          <p:nvPr userDrawn="1"/>
        </p:nvSpPr>
        <p:spPr>
          <a:xfrm>
            <a:off x="2971800" y="2893858"/>
            <a:ext cx="2527753" cy="13092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6</a:t>
            </a:r>
            <a:endParaRPr lang="en-US" sz="6600" spc="300" dirty="0"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B3A8CBA-A5BD-0247-8F6D-B1F1B9AD6855}"/>
              </a:ext>
            </a:extLst>
          </p:cNvPr>
          <p:cNvSpPr txBox="1"/>
          <p:nvPr userDrawn="1"/>
        </p:nvSpPr>
        <p:spPr>
          <a:xfrm>
            <a:off x="1188929" y="3466648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3399"/>
                </a:solidFill>
                <a:latin typeface="Century Gothic"/>
                <a:ea typeface="Calibri"/>
                <a:cs typeface="Century Gothic"/>
              </a:rPr>
              <a:t>STM Lesson</a:t>
            </a:r>
            <a:endParaRPr lang="en-US" sz="2400" dirty="0">
              <a:solidFill>
                <a:srgbClr val="003399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FAE597-FB7E-0D42-A38D-20BF269F5928}"/>
              </a:ext>
            </a:extLst>
          </p:cNvPr>
          <p:cNvCxnSpPr/>
          <p:nvPr userDrawn="1"/>
        </p:nvCxnSpPr>
        <p:spPr>
          <a:xfrm>
            <a:off x="1158971" y="4030406"/>
            <a:ext cx="6907321" cy="0"/>
          </a:xfrm>
          <a:prstGeom prst="line">
            <a:avLst/>
          </a:prstGeom>
          <a:ln w="12700">
            <a:solidFill>
              <a:srgbClr val="5B92E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2337F3-9E26-224F-ABE7-FDA357FF0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5715000" y="1835172"/>
            <a:ext cx="2438246" cy="211002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B24B31-ACE0-F547-8C2A-5E53FD9CD1DC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C83F7A-29E4-F045-AC12-411FDACB4997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9B594-1210-B948-8D31-3B544F5D6C5B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2FE951-9F77-0E47-911C-86FD149859FA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1691BD-A017-2F4A-8C9F-18B6D335A2E7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4B31-ACE0-F547-8C2A-5E53FD9CD1DC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76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D33045F-0348-BE40-8945-73D21EA4B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457200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85800"/>
            <a:ext cx="784949" cy="67928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9B863C-C33C-F94A-B8E9-9DAC0AE85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1DDBA55-8487-EE4D-A6EA-20D48F36D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Specialized Training Materials for United Nations Police 2021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16117"/>
            <a:ext cx="784949" cy="67928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32C3DD-1AC8-B949-9C74-6022F088CEDE}"/>
              </a:ext>
            </a:extLst>
          </p:cNvPr>
          <p:cNvCxnSpPr/>
          <p:nvPr userDrawn="1"/>
        </p:nvCxnSpPr>
        <p:spPr>
          <a:xfrm>
            <a:off x="609600" y="2286000"/>
            <a:ext cx="35814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BAC67-90A2-714D-AE76-2E41F2164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438400"/>
            <a:ext cx="35052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E68746A1-AE47-2643-B03D-1343ED23D8E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12635" y="2438400"/>
            <a:ext cx="3505200" cy="533400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itchFamily="2" charset="2"/>
              <a:buChar char="§"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3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37DDDE-7C8D-4B40-B70F-4C9D569D2491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4C7B3-C942-824B-A87A-343F2FEC0D13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4D73BB-F4AE-0B41-A7ED-9113B6047745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B9E4255-F5BE-0445-B1B0-8FD43F2E8489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E493B2-68D1-BC45-A179-00E32D0B48E3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2286000" y="6400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Specialised Training Materials for United Nations Police 2021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709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10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/>
          <p:nvPr/>
        </p:nvSpPr>
        <p:spPr>
          <a:xfrm>
            <a:off x="1143000" y="4038600"/>
            <a:ext cx="6971151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Century Gothic"/>
                <a:ea typeface="Calibri"/>
                <a:cs typeface="Century Gothic"/>
              </a:rPr>
              <a:t>Intelligence-led Policing</a:t>
            </a:r>
            <a:endParaRPr lang="en-US" sz="2800" dirty="0">
              <a:solidFill>
                <a:schemeClr val="tx2">
                  <a:lumMod val="75000"/>
                </a:schemeClr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B2C6C7-5FD4-9349-B9D6-96CA6B8D1263}"/>
              </a:ext>
            </a:extLst>
          </p:cNvPr>
          <p:cNvSpPr/>
          <p:nvPr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5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3858E9-ECAA-4FD0-8012-4509C4F60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29" y="1681934"/>
            <a:ext cx="8037513" cy="4521102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br>
              <a:rPr lang="en-US" dirty="0"/>
            </a:br>
            <a:r>
              <a:rPr lang="hu-HU" dirty="0"/>
              <a:t>Discuss</a:t>
            </a:r>
            <a:r>
              <a:rPr lang="en-US" dirty="0"/>
              <a:t>: Benefits of ILP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églalap 5"/>
          <p:cNvSpPr/>
          <p:nvPr/>
        </p:nvSpPr>
        <p:spPr>
          <a:xfrm>
            <a:off x="4450812" y="3454400"/>
            <a:ext cx="17467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hu-HU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EFF948CF-7B47-41F8-8D2F-42D4B8EA7951}"/>
              </a:ext>
            </a:extLst>
          </p:cNvPr>
          <p:cNvSpPr txBox="1">
            <a:spLocks/>
          </p:cNvSpPr>
          <p:nvPr/>
        </p:nvSpPr>
        <p:spPr>
          <a:xfrm>
            <a:off x="6188935" y="1681934"/>
            <a:ext cx="2343807" cy="1273576"/>
          </a:xfrm>
          <a:prstGeom prst="rect">
            <a:avLst/>
          </a:prstGeom>
          <a:solidFill>
            <a:srgbClr val="8FD6FD">
              <a:alpha val="89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800" kern="1200" spc="0" baseline="0" dirty="0" smtClean="0">
                <a:solidFill>
                  <a:srgbClr val="8D9C36"/>
                </a:solidFill>
                <a:latin typeface="Century Gothic"/>
                <a:ea typeface="+mn-ea"/>
                <a:cs typeface="Century Gothic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What are the </a:t>
            </a:r>
            <a:r>
              <a:rPr lang="en-US" b="1" i="1" dirty="0"/>
              <a:t>Benefits</a:t>
            </a:r>
            <a:r>
              <a:rPr lang="en-US" dirty="0"/>
              <a:t> of ILP?</a:t>
            </a:r>
            <a:endParaRPr lang="en-US" i="1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63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39F0D-7D55-491A-BC7D-2771F69BB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b="0" dirty="0"/>
              <a:t>Peacekeeping-Intelligence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0BCAB-1C21-4F0B-94C6-F2C6C7F16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E8A29-35D7-448B-9D93-0B297BA2F9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Non-clandestine collection, analysis and dissemination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of information by a Mission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within a secure and directed </a:t>
            </a:r>
            <a:r>
              <a:rPr lang="en-GB" b="1" dirty="0">
                <a:solidFill>
                  <a:srgbClr val="002060"/>
                </a:solidFill>
              </a:rPr>
              <a:t>mission intelligence cycle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compliance with the </a:t>
            </a:r>
            <a:r>
              <a:rPr lang="en-GB" b="1" dirty="0">
                <a:solidFill>
                  <a:srgbClr val="002060"/>
                </a:solidFill>
              </a:rPr>
              <a:t>United Nations Charter and Peacekeeping principles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enhance situational awareness and </a:t>
            </a:r>
            <a:r>
              <a:rPr lang="en-GB" b="1" dirty="0">
                <a:solidFill>
                  <a:srgbClr val="002060"/>
                </a:solidFill>
              </a:rPr>
              <a:t>the safety and security of UN personnel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inform operations related to </a:t>
            </a:r>
            <a:r>
              <a:rPr lang="en-GB" b="1" dirty="0">
                <a:solidFill>
                  <a:srgbClr val="002060"/>
                </a:solidFill>
              </a:rPr>
              <a:t>the protection of civilians’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tasks of Security Council mandates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33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D22BAF-208B-E444-B3BB-9ED6FD76602E}"/>
              </a:ext>
            </a:extLst>
          </p:cNvPr>
          <p:cNvSpPr/>
          <p:nvPr/>
        </p:nvSpPr>
        <p:spPr>
          <a:xfrm>
            <a:off x="2632842" y="2535674"/>
            <a:ext cx="3878317" cy="2613080"/>
          </a:xfrm>
          <a:prstGeom prst="rect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</a:t>
            </a: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1A2056B4-8925-4F4F-8F4C-C3111A8C20C9}"/>
              </a:ext>
            </a:extLst>
          </p:cNvPr>
          <p:cNvSpPr/>
          <p:nvPr/>
        </p:nvSpPr>
        <p:spPr>
          <a:xfrm rot="10800000">
            <a:off x="5486158" y="2480440"/>
            <a:ext cx="3303613" cy="2710351"/>
          </a:xfrm>
          <a:prstGeom prst="homePlate">
            <a:avLst>
              <a:gd name="adj" fmla="val 19697"/>
            </a:avLst>
          </a:prstGeom>
          <a:solidFill>
            <a:srgbClr val="5B92E5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C19A942C-54F8-2A49-865C-B9009EA01B01}"/>
              </a:ext>
            </a:extLst>
          </p:cNvPr>
          <p:cNvSpPr/>
          <p:nvPr/>
        </p:nvSpPr>
        <p:spPr>
          <a:xfrm>
            <a:off x="354230" y="2480440"/>
            <a:ext cx="3303613" cy="2710351"/>
          </a:xfrm>
          <a:prstGeom prst="homePlate">
            <a:avLst>
              <a:gd name="adj" fmla="val 19697"/>
            </a:avLst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39F0D-7D55-491A-BC7D-2771F69BB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 </a:t>
            </a:r>
            <a:r>
              <a:rPr lang="en-US"/>
              <a:t>and ILP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0BCAB-1C21-4F0B-94C6-F2C6C7F16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E8A29-35D7-448B-9D93-0B297BA2F9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8006" y="2953407"/>
            <a:ext cx="2296026" cy="1693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Community-oriented Policing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825E8E7-02D2-6F4F-9D4C-23044B0F75D5}"/>
              </a:ext>
            </a:extLst>
          </p:cNvPr>
          <p:cNvSpPr txBox="1">
            <a:spLocks/>
          </p:cNvSpPr>
          <p:nvPr/>
        </p:nvSpPr>
        <p:spPr>
          <a:xfrm>
            <a:off x="6205918" y="2999360"/>
            <a:ext cx="2583852" cy="163698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Intelligence-led Policing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71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6" grpId="0" build="p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Similarities</a:t>
            </a:r>
            <a:br>
              <a:rPr lang="en-GB" sz="3200" b="1" dirty="0">
                <a:solidFill>
                  <a:schemeClr val="tx2"/>
                </a:solidFill>
                <a:latin typeface="Century Gothic" panose="020B0502020202020204" pitchFamily="34" charset="0"/>
              </a:rPr>
            </a:br>
            <a:r>
              <a:rPr lang="en-GB" sz="3200" b="0" dirty="0">
                <a:solidFill>
                  <a:schemeClr val="tx2"/>
                </a:solidFill>
                <a:latin typeface="Century Gothic" panose="020B0502020202020204" pitchFamily="34" charset="0"/>
              </a:rPr>
              <a:t>CoP </a:t>
            </a:r>
            <a:r>
              <a:rPr lang="en-GB" b="0" dirty="0">
                <a:solidFill>
                  <a:schemeClr val="tx2"/>
                </a:solidFill>
                <a:latin typeface="Century Gothic" panose="020B0502020202020204" pitchFamily="34" charset="0"/>
              </a:rPr>
              <a:t>and</a:t>
            </a:r>
            <a:r>
              <a:rPr lang="en-GB" sz="3200" b="0" dirty="0">
                <a:solidFill>
                  <a:schemeClr val="tx2"/>
                </a:solidFill>
                <a:latin typeface="Century Gothic" panose="020B0502020202020204" pitchFamily="34" charset="0"/>
              </a:rPr>
              <a:t> ILP</a:t>
            </a:r>
            <a:endParaRPr lang="en-US" b="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4E740-5E16-FE49-BF3A-8534C2BD5204}"/>
              </a:ext>
            </a:extLst>
          </p:cNvPr>
          <p:cNvSpPr/>
          <p:nvPr/>
        </p:nvSpPr>
        <p:spPr>
          <a:xfrm>
            <a:off x="3038210" y="2335203"/>
            <a:ext cx="306758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800100">
              <a:lnSpc>
                <a:spcPct val="90000"/>
              </a:lnSpc>
              <a:spcBef>
                <a:spcPct val="0"/>
              </a:spcBef>
              <a:spcAft>
                <a:spcPts val="888"/>
              </a:spcAft>
            </a:pPr>
            <a:r>
              <a:rPr lang="en-US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Policing philosophy</a:t>
            </a:r>
          </a:p>
          <a:p>
            <a:pPr marL="0" lvl="1" algn="ctr" defTabSz="800100">
              <a:lnSpc>
                <a:spcPct val="90000"/>
              </a:lnSpc>
              <a:spcBef>
                <a:spcPct val="0"/>
              </a:spcBef>
              <a:spcAft>
                <a:spcPts val="888"/>
              </a:spcAft>
            </a:pPr>
            <a:r>
              <a:rPr lang="en-US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Proactive</a:t>
            </a:r>
          </a:p>
          <a:p>
            <a:pPr marL="0" lvl="1" algn="ctr" defTabSz="800100">
              <a:lnSpc>
                <a:spcPct val="90000"/>
              </a:lnSpc>
              <a:spcBef>
                <a:spcPct val="0"/>
              </a:spcBef>
              <a:spcAft>
                <a:spcPts val="888"/>
              </a:spcAft>
            </a:pPr>
            <a:r>
              <a:rPr lang="en-US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Preventive element</a:t>
            </a:r>
            <a:endParaRPr lang="sv-SE" sz="1600" dirty="0">
              <a:solidFill>
                <a:srgbClr val="003399"/>
              </a:solidFill>
              <a:latin typeface="Century Gothic" panose="020B0502020202020204" pitchFamily="34" charset="0"/>
            </a:endParaRPr>
          </a:p>
          <a:p>
            <a:pPr marL="0" lvl="1" algn="ctr" defTabSz="800100">
              <a:lnSpc>
                <a:spcPct val="90000"/>
              </a:lnSpc>
              <a:spcBef>
                <a:spcPct val="0"/>
              </a:spcBef>
              <a:spcAft>
                <a:spcPts val="888"/>
              </a:spcAft>
            </a:pPr>
            <a:r>
              <a:rPr lang="sv-SE" sz="1600" dirty="0" err="1">
                <a:solidFill>
                  <a:srgbClr val="003399"/>
                </a:solidFill>
                <a:latin typeface="Century Gothic" panose="020B0502020202020204" pitchFamily="34" charset="0"/>
              </a:rPr>
              <a:t>Depends</a:t>
            </a: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 on strong </a:t>
            </a:r>
            <a:r>
              <a:rPr lang="sv-SE" sz="1600" dirty="0" err="1">
                <a:solidFill>
                  <a:srgbClr val="003399"/>
                </a:solidFill>
                <a:latin typeface="Century Gothic" panose="020B0502020202020204" pitchFamily="34" charset="0"/>
              </a:rPr>
              <a:t>community</a:t>
            </a: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 relationships</a:t>
            </a:r>
          </a:p>
          <a:p>
            <a:pPr marL="0" lvl="1" algn="ctr" defTabSz="800100">
              <a:lnSpc>
                <a:spcPct val="90000"/>
              </a:lnSpc>
              <a:spcBef>
                <a:spcPct val="0"/>
              </a:spcBef>
              <a:spcAft>
                <a:spcPts val="888"/>
              </a:spcAft>
            </a:pP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Information from the public </a:t>
            </a:r>
            <a:b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</a:b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is </a:t>
            </a:r>
            <a:r>
              <a:rPr lang="sv-SE" sz="1600" dirty="0" err="1">
                <a:solidFill>
                  <a:srgbClr val="003399"/>
                </a:solidFill>
                <a:latin typeface="Century Gothic" panose="020B0502020202020204" pitchFamily="34" charset="0"/>
              </a:rPr>
              <a:t>highly</a:t>
            </a: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 </a:t>
            </a:r>
            <a:r>
              <a:rPr lang="sv-SE" sz="1600" dirty="0" err="1">
                <a:solidFill>
                  <a:srgbClr val="003399"/>
                </a:solidFill>
                <a:latin typeface="Century Gothic" panose="020B0502020202020204" pitchFamily="34" charset="0"/>
              </a:rPr>
              <a:t>sought</a:t>
            </a:r>
            <a:endParaRPr lang="sv-SE" sz="1600" dirty="0">
              <a:solidFill>
                <a:srgbClr val="003399"/>
              </a:solidFill>
              <a:latin typeface="Century Gothic" panose="020B0502020202020204" pitchFamily="34" charset="0"/>
            </a:endParaRPr>
          </a:p>
          <a:p>
            <a:pPr marL="0" lvl="1" algn="ctr" defTabSz="800100">
              <a:lnSpc>
                <a:spcPct val="90000"/>
              </a:lnSpc>
              <a:spcBef>
                <a:spcPct val="0"/>
              </a:spcBef>
              <a:spcAft>
                <a:spcPts val="888"/>
              </a:spcAft>
            </a:pPr>
            <a:r>
              <a:rPr lang="sv-SE" sz="1600" dirty="0" err="1">
                <a:solidFill>
                  <a:srgbClr val="003399"/>
                </a:solidFill>
                <a:latin typeface="Century Gothic" panose="020B0502020202020204" pitchFamily="34" charset="0"/>
              </a:rPr>
              <a:t>Two-way</a:t>
            </a: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 </a:t>
            </a:r>
            <a:r>
              <a:rPr lang="sv-SE" sz="1600" dirty="0" err="1">
                <a:solidFill>
                  <a:srgbClr val="003399"/>
                </a:solidFill>
                <a:latin typeface="Century Gothic" panose="020B0502020202020204" pitchFamily="34" charset="0"/>
              </a:rPr>
              <a:t>flow</a:t>
            </a: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 </a:t>
            </a:r>
            <a:r>
              <a:rPr lang="sv-SE" sz="1600" dirty="0" err="1">
                <a:solidFill>
                  <a:srgbClr val="003399"/>
                </a:solidFill>
                <a:latin typeface="Century Gothic" panose="020B0502020202020204" pitchFamily="34" charset="0"/>
              </a:rPr>
              <a:t>of</a:t>
            </a:r>
            <a:r>
              <a:rPr lang="sv-SE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 information</a:t>
            </a:r>
          </a:p>
          <a:p>
            <a:pPr marL="0" lvl="1" algn="ctr" defTabSz="800100">
              <a:lnSpc>
                <a:spcPct val="90000"/>
              </a:lnSpc>
              <a:spcBef>
                <a:spcPct val="0"/>
              </a:spcBef>
              <a:spcAft>
                <a:spcPts val="888"/>
              </a:spcAft>
            </a:pPr>
            <a:r>
              <a:rPr lang="en-US" sz="1600" dirty="0">
                <a:solidFill>
                  <a:srgbClr val="003399"/>
                </a:solidFill>
                <a:latin typeface="Century Gothic" panose="020B0502020202020204" pitchFamily="34" charset="0"/>
              </a:rPr>
              <a:t>Can be implemented in multiple ways</a:t>
            </a:r>
            <a:endParaRPr lang="sv-SE" sz="1600" dirty="0">
              <a:solidFill>
                <a:srgbClr val="003399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DA6B532-E701-9D40-9B90-5C0DD488BA32}"/>
              </a:ext>
            </a:extLst>
          </p:cNvPr>
          <p:cNvGrpSpPr/>
          <p:nvPr/>
        </p:nvGrpSpPr>
        <p:grpSpPr>
          <a:xfrm>
            <a:off x="2249214" y="2669628"/>
            <a:ext cx="4572000" cy="2102068"/>
            <a:chOff x="2249214" y="2669628"/>
            <a:chExt cx="4572000" cy="210206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816509B-2464-CC40-8759-BE334F5ABB2C}"/>
                </a:ext>
              </a:extLst>
            </p:cNvPr>
            <p:cNvCxnSpPr/>
            <p:nvPr/>
          </p:nvCxnSpPr>
          <p:spPr>
            <a:xfrm>
              <a:off x="2249214" y="2669628"/>
              <a:ext cx="4572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2778C84-9B8F-D444-A47F-05924BB353B9}"/>
                </a:ext>
              </a:extLst>
            </p:cNvPr>
            <p:cNvCxnSpPr/>
            <p:nvPr/>
          </p:nvCxnSpPr>
          <p:spPr>
            <a:xfrm>
              <a:off x="2249214" y="2974428"/>
              <a:ext cx="4572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4DB6F-4D4B-ED4D-9056-B6E93E0D7298}"/>
                </a:ext>
              </a:extLst>
            </p:cNvPr>
            <p:cNvCxnSpPr/>
            <p:nvPr/>
          </p:nvCxnSpPr>
          <p:spPr>
            <a:xfrm>
              <a:off x="2249214" y="3321269"/>
              <a:ext cx="4572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3CE5A09-9127-1448-9096-052553A108F0}"/>
                </a:ext>
              </a:extLst>
            </p:cNvPr>
            <p:cNvCxnSpPr/>
            <p:nvPr/>
          </p:nvCxnSpPr>
          <p:spPr>
            <a:xfrm>
              <a:off x="2249214" y="3888827"/>
              <a:ext cx="4572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200DABF-5BE7-734F-B2D9-D1FA5AA93B33}"/>
                </a:ext>
              </a:extLst>
            </p:cNvPr>
            <p:cNvCxnSpPr/>
            <p:nvPr/>
          </p:nvCxnSpPr>
          <p:spPr>
            <a:xfrm>
              <a:off x="2249214" y="4424854"/>
              <a:ext cx="4572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15693FE-12FF-1542-BB21-EB87D5DB0FF7}"/>
                </a:ext>
              </a:extLst>
            </p:cNvPr>
            <p:cNvCxnSpPr/>
            <p:nvPr/>
          </p:nvCxnSpPr>
          <p:spPr>
            <a:xfrm>
              <a:off x="2249214" y="4771696"/>
              <a:ext cx="4572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entagon 14">
            <a:extLst>
              <a:ext uri="{FF2B5EF4-FFF2-40B4-BE49-F238E27FC236}">
                <a16:creationId xmlns:a16="http://schemas.microsoft.com/office/drawing/2014/main" id="{128D7778-38AB-5E4A-9DF7-0D318C479819}"/>
              </a:ext>
            </a:extLst>
          </p:cNvPr>
          <p:cNvSpPr/>
          <p:nvPr/>
        </p:nvSpPr>
        <p:spPr>
          <a:xfrm rot="10800000">
            <a:off x="6358516" y="2480439"/>
            <a:ext cx="2296025" cy="2710351"/>
          </a:xfrm>
          <a:prstGeom prst="homePlate">
            <a:avLst>
              <a:gd name="adj" fmla="val 19697"/>
            </a:avLst>
          </a:prstGeom>
          <a:solidFill>
            <a:srgbClr val="5B92E5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9AB6B021-E25F-834A-A32E-1EAA058908D6}"/>
              </a:ext>
            </a:extLst>
          </p:cNvPr>
          <p:cNvSpPr/>
          <p:nvPr/>
        </p:nvSpPr>
        <p:spPr>
          <a:xfrm>
            <a:off x="388283" y="2480440"/>
            <a:ext cx="2296025" cy="2710351"/>
          </a:xfrm>
          <a:prstGeom prst="homePlate">
            <a:avLst>
              <a:gd name="adj" fmla="val 19697"/>
            </a:avLst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41DA8D44-4D67-AF40-BD5D-5B283CE158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971" y="2953407"/>
            <a:ext cx="1733243" cy="169345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3600" b="1" dirty="0">
                <a:solidFill>
                  <a:schemeClr val="bg1"/>
                </a:solidFill>
              </a:rPr>
              <a:t>COP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DDDE2659-F2CC-934B-B782-B4BE7F8A46CB}"/>
              </a:ext>
            </a:extLst>
          </p:cNvPr>
          <p:cNvSpPr txBox="1">
            <a:spLocks/>
          </p:cNvSpPr>
          <p:nvPr/>
        </p:nvSpPr>
        <p:spPr>
          <a:xfrm>
            <a:off x="6796744" y="2999360"/>
            <a:ext cx="1735998" cy="163698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600" b="1" dirty="0">
                <a:solidFill>
                  <a:schemeClr val="bg1"/>
                </a:solidFill>
              </a:rPr>
              <a:t>ILP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64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16" grpId="0" animBg="1"/>
      <p:bldP spid="18" grpId="0" build="p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4DB1-6ED0-4186-93D2-A959E37A9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Conceptual Differences</a:t>
            </a:r>
            <a:br>
              <a:rPr lang="en-GB" dirty="0"/>
            </a:br>
            <a:r>
              <a:rPr lang="en-GB" b="0" dirty="0"/>
              <a:t>CoP and ILP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CE234-7900-4B1D-9E1E-EDCE3EA4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EC6DE-E19A-4E02-9A71-C3BB4ACA12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6540" y="2726114"/>
            <a:ext cx="2140658" cy="2368829"/>
          </a:xfrm>
        </p:spPr>
        <p:txBody>
          <a:bodyPr/>
          <a:lstStyle/>
          <a:p>
            <a:pPr marL="177800" indent="-1778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399"/>
                </a:solidFill>
              </a:rPr>
              <a:t>Focus on community empowerment</a:t>
            </a:r>
          </a:p>
          <a:p>
            <a:pPr marL="177800" indent="-1778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399"/>
                </a:solidFill>
              </a:rPr>
              <a:t>Helps identify visible neighbourhood-level issues</a:t>
            </a:r>
          </a:p>
          <a:p>
            <a:pPr marL="177800" indent="-1778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399"/>
                </a:solidFill>
              </a:rPr>
              <a:t>Focuses on fear reduction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9CB3453-2DA4-4F4A-9CB8-76F64DB847F4}"/>
              </a:ext>
            </a:extLst>
          </p:cNvPr>
          <p:cNvSpPr txBox="1">
            <a:spLocks/>
          </p:cNvSpPr>
          <p:nvPr/>
        </p:nvSpPr>
        <p:spPr>
          <a:xfrm>
            <a:off x="6674069" y="2480439"/>
            <a:ext cx="1980471" cy="350257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rgbClr val="8D9C36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399"/>
                </a:solidFill>
              </a:rPr>
              <a:t>Focuses on objective data and analysis to more effectively reduce, disrupt and prevent crime</a:t>
            </a:r>
          </a:p>
          <a:p>
            <a:pPr marL="177800" indent="-1778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399"/>
                </a:solidFill>
              </a:rPr>
              <a:t>Helps identify priorities/latent security problems</a:t>
            </a:r>
          </a:p>
          <a:p>
            <a:pPr marL="177800" indent="-1778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399"/>
                </a:solidFill>
              </a:rPr>
              <a:t>Helps to deploy police resources more effectively and efficiently</a:t>
            </a:r>
          </a:p>
          <a:p>
            <a:endParaRPr lang="en-US" sz="1200" dirty="0">
              <a:solidFill>
                <a:srgbClr val="003399"/>
              </a:solidFill>
            </a:endParaRP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FDA6DFD0-BF38-6E41-A638-B87A3EB1AA04}"/>
              </a:ext>
            </a:extLst>
          </p:cNvPr>
          <p:cNvSpPr/>
          <p:nvPr/>
        </p:nvSpPr>
        <p:spPr>
          <a:xfrm>
            <a:off x="4612722" y="2480439"/>
            <a:ext cx="1856292" cy="2710351"/>
          </a:xfrm>
          <a:prstGeom prst="homePlate">
            <a:avLst>
              <a:gd name="adj" fmla="val 19697"/>
            </a:avLst>
          </a:prstGeom>
          <a:solidFill>
            <a:srgbClr val="5B92E5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573EE23B-4F81-944C-A1A2-3C50BA32ACC0}"/>
              </a:ext>
            </a:extLst>
          </p:cNvPr>
          <p:cNvSpPr/>
          <p:nvPr/>
        </p:nvSpPr>
        <p:spPr>
          <a:xfrm rot="10800000">
            <a:off x="2674988" y="2480439"/>
            <a:ext cx="1856292" cy="2710351"/>
          </a:xfrm>
          <a:prstGeom prst="homePlate">
            <a:avLst>
              <a:gd name="adj" fmla="val 19697"/>
            </a:avLst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03F93F1-638C-6F4C-BC7A-2C005D848226}"/>
              </a:ext>
            </a:extLst>
          </p:cNvPr>
          <p:cNvSpPr txBox="1">
            <a:spLocks/>
          </p:cNvSpPr>
          <p:nvPr/>
        </p:nvSpPr>
        <p:spPr>
          <a:xfrm>
            <a:off x="2821190" y="2953407"/>
            <a:ext cx="1629866" cy="16934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GB" sz="3600" b="1" dirty="0">
                <a:solidFill>
                  <a:schemeClr val="bg1"/>
                </a:solidFill>
              </a:rPr>
              <a:t>COP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8B3D2FB6-BDEF-0C45-8176-C0446D02C623}"/>
              </a:ext>
            </a:extLst>
          </p:cNvPr>
          <p:cNvSpPr txBox="1">
            <a:spLocks/>
          </p:cNvSpPr>
          <p:nvPr/>
        </p:nvSpPr>
        <p:spPr>
          <a:xfrm>
            <a:off x="4702581" y="2999360"/>
            <a:ext cx="1645668" cy="163698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600" b="1" dirty="0">
                <a:solidFill>
                  <a:schemeClr val="bg1"/>
                </a:solidFill>
              </a:rPr>
              <a:t>ILP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20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 animBg="1"/>
      <p:bldP spid="8" grpId="0" animBg="1"/>
      <p:bldP spid="9" grpId="0" build="p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B2B8CAC-0904-45D1-950D-EDEC1DC34B8E}"/>
              </a:ext>
            </a:extLst>
          </p:cNvPr>
          <p:cNvSpPr/>
          <p:nvPr/>
        </p:nvSpPr>
        <p:spPr>
          <a:xfrm>
            <a:off x="6392390" y="1563179"/>
            <a:ext cx="2560320" cy="3412604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5D96EE74-A8FB-404F-AFC1-91E86CB46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008" y="2175487"/>
            <a:ext cx="3082335" cy="35147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E2525D0-1924-4469-9941-49CE42122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ru-UA" dirty="0"/>
            </a:br>
            <a:r>
              <a:rPr lang="en-US" dirty="0"/>
              <a:t> 					</a:t>
            </a:r>
            <a:br>
              <a:rPr lang="ru-UA" dirty="0"/>
            </a:br>
            <a:br>
              <a:rPr lang="ru-UA" dirty="0"/>
            </a:br>
            <a:r>
              <a:rPr lang="en-US" dirty="0"/>
              <a:t>Main Guiding Documents</a:t>
            </a:r>
            <a:endParaRPr lang="uk-UA" dirty="0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7F2DAE58-5E1A-4A4B-BB68-EA70732EE2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Bitmap Image" r:id="rId5" imgW="0" imgH="0" progId="Paint.Picture">
                  <p:embed/>
                </p:oleObj>
              </mc:Choice>
              <mc:Fallback>
                <p:oleObj name="Bitmap Image" r:id="rId5" imgW="0" imgH="0" progId="Paint.Picture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7F2DAE58-5E1A-4A4B-BB68-EA70732EE224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90B8134-338C-4AEC-BF6C-472AE563E1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0" r="8187" b="-25796"/>
          <a:stretch/>
        </p:blipFill>
        <p:spPr>
          <a:xfrm>
            <a:off x="12811" y="1589971"/>
            <a:ext cx="2573056" cy="341260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Text, letter&#10;&#10;Description automatically generated">
            <a:extLst>
              <a:ext uri="{FF2B5EF4-FFF2-40B4-BE49-F238E27FC236}">
                <a16:creationId xmlns:a16="http://schemas.microsoft.com/office/drawing/2014/main" id="{1EEAA7F2-2FD1-4FAA-BF6C-34BCD88F547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392828" y="2841379"/>
            <a:ext cx="2560320" cy="341260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4CA2A8D-C34A-44FE-AA3F-970CB9690DEB}"/>
              </a:ext>
            </a:extLst>
          </p:cNvPr>
          <p:cNvSpPr txBox="1"/>
          <p:nvPr/>
        </p:nvSpPr>
        <p:spPr>
          <a:xfrm>
            <a:off x="6920755" y="2557191"/>
            <a:ext cx="2559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Manual</a:t>
            </a:r>
            <a:b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Intelligence-led Policing (forthcoming)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601FF13-308B-4590-B207-40AA51B7D7AF}"/>
              </a:ext>
            </a:extLst>
          </p:cNvPr>
          <p:cNvCxnSpPr/>
          <p:nvPr/>
        </p:nvCxnSpPr>
        <p:spPr>
          <a:xfrm>
            <a:off x="6584338" y="2403150"/>
            <a:ext cx="222561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B7D4CC-3311-49E0-B440-1DA8146BA55E}"/>
              </a:ext>
            </a:extLst>
          </p:cNvPr>
          <p:cNvCxnSpPr>
            <a:cxnSpLocks/>
          </p:cNvCxnSpPr>
          <p:nvPr/>
        </p:nvCxnSpPr>
        <p:spPr>
          <a:xfrm>
            <a:off x="6953148" y="3357562"/>
            <a:ext cx="170507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33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DAEFEDA-D685-FF4B-A990-77DABE1C6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729" y="1299375"/>
            <a:ext cx="5632542" cy="52219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7C1B5A-65C9-41AE-8CAF-4BCC45175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UNPOL Crime Intelligence Cycle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303C8D-C8A6-4972-8B67-716610C0A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801D69-61EF-40E3-904E-777AA434B5C4}" type="slidenum">
              <a:rPr lang="en-US" smtClean="0"/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B99B43-CB07-504A-AF47-A627CC2E642A}"/>
              </a:ext>
            </a:extLst>
          </p:cNvPr>
          <p:cNvGrpSpPr/>
          <p:nvPr/>
        </p:nvGrpSpPr>
        <p:grpSpPr>
          <a:xfrm>
            <a:off x="4734035" y="1495911"/>
            <a:ext cx="1626648" cy="889564"/>
            <a:chOff x="4077256" y="11352"/>
            <a:chExt cx="1626648" cy="88956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566F9B8-A4C7-E348-86FC-2CE57DC4757F}"/>
                </a:ext>
              </a:extLst>
            </p:cNvPr>
            <p:cNvSpPr/>
            <p:nvPr/>
          </p:nvSpPr>
          <p:spPr>
            <a:xfrm>
              <a:off x="4077256" y="11352"/>
              <a:ext cx="1626648" cy="8895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4F3123-1E19-414B-B697-24F2938FAE2E}"/>
                </a:ext>
              </a:extLst>
            </p:cNvPr>
            <p:cNvSpPr txBox="1"/>
            <p:nvPr/>
          </p:nvSpPr>
          <p:spPr>
            <a:xfrm>
              <a:off x="4077256" y="11352"/>
              <a:ext cx="1626648" cy="889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Direction </a:t>
              </a:r>
              <a:br>
                <a:rPr lang="en-US" sz="1200" b="1" kern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</a:br>
              <a:r>
                <a:rPr lang="en-US" sz="1200" b="1" kern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&amp; Planning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B5D965-3810-AF44-9A2F-A966FAD14CA9}"/>
              </a:ext>
            </a:extLst>
          </p:cNvPr>
          <p:cNvGrpSpPr/>
          <p:nvPr/>
        </p:nvGrpSpPr>
        <p:grpSpPr>
          <a:xfrm>
            <a:off x="5480617" y="3298325"/>
            <a:ext cx="2143422" cy="889564"/>
            <a:chOff x="4760129" y="1730886"/>
            <a:chExt cx="2143422" cy="88956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81BA6AD-2344-5142-B907-0AF4F57CF2B6}"/>
                </a:ext>
              </a:extLst>
            </p:cNvPr>
            <p:cNvSpPr/>
            <p:nvPr/>
          </p:nvSpPr>
          <p:spPr>
            <a:xfrm>
              <a:off x="4760129" y="1730886"/>
              <a:ext cx="2143422" cy="8895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55D464-0C2C-4748-9C7F-07970F122333}"/>
                </a:ext>
              </a:extLst>
            </p:cNvPr>
            <p:cNvSpPr txBox="1"/>
            <p:nvPr/>
          </p:nvSpPr>
          <p:spPr>
            <a:xfrm>
              <a:off x="4760129" y="1730886"/>
              <a:ext cx="2143422" cy="889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Collection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7CB831-10C2-BC4F-B503-6480C29F541D}"/>
              </a:ext>
            </a:extLst>
          </p:cNvPr>
          <p:cNvGrpSpPr/>
          <p:nvPr/>
        </p:nvGrpSpPr>
        <p:grpSpPr>
          <a:xfrm>
            <a:off x="4907064" y="5092823"/>
            <a:ext cx="1259569" cy="889564"/>
            <a:chOff x="4257394" y="3450417"/>
            <a:chExt cx="1259569" cy="88956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4320DA0-AA6E-AE49-B032-73D383FB3913}"/>
                </a:ext>
              </a:extLst>
            </p:cNvPr>
            <p:cNvSpPr/>
            <p:nvPr/>
          </p:nvSpPr>
          <p:spPr>
            <a:xfrm>
              <a:off x="4257394" y="3450417"/>
              <a:ext cx="1259569" cy="8895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EF867A-A0B8-4C41-A941-E8C7490B93F8}"/>
                </a:ext>
              </a:extLst>
            </p:cNvPr>
            <p:cNvSpPr txBox="1"/>
            <p:nvPr/>
          </p:nvSpPr>
          <p:spPr>
            <a:xfrm>
              <a:off x="4257394" y="3450417"/>
              <a:ext cx="1259569" cy="889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Century Gothic" panose="020B0502020202020204" pitchFamily="34" charset="0"/>
                </a:rPr>
                <a:t>Evaluation &amp; Collation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B4BBDB-5603-E745-AAA7-E0BC43064611}"/>
              </a:ext>
            </a:extLst>
          </p:cNvPr>
          <p:cNvGrpSpPr/>
          <p:nvPr/>
        </p:nvGrpSpPr>
        <p:grpSpPr>
          <a:xfrm>
            <a:off x="2705494" y="5008557"/>
            <a:ext cx="1548535" cy="889564"/>
            <a:chOff x="2040604" y="3450425"/>
            <a:chExt cx="1548535" cy="88956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100592A-3D29-F444-908E-5B656E3B6A83}"/>
                </a:ext>
              </a:extLst>
            </p:cNvPr>
            <p:cNvSpPr/>
            <p:nvPr/>
          </p:nvSpPr>
          <p:spPr>
            <a:xfrm>
              <a:off x="2040604" y="3450425"/>
              <a:ext cx="1548535" cy="8895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608CF4-B8DD-624E-B811-1EEA5C5A3A7F}"/>
                </a:ext>
              </a:extLst>
            </p:cNvPr>
            <p:cNvSpPr txBox="1"/>
            <p:nvPr/>
          </p:nvSpPr>
          <p:spPr>
            <a:xfrm>
              <a:off x="2040604" y="3450425"/>
              <a:ext cx="1548535" cy="889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Century Gothic" panose="020B0502020202020204" pitchFamily="34" charset="0"/>
                </a:rPr>
                <a:t>Analysis </a:t>
              </a:r>
              <a:br>
                <a:rPr lang="en-US" sz="1200" b="1" kern="1200" dirty="0">
                  <a:latin typeface="Century Gothic" panose="020B0502020202020204" pitchFamily="34" charset="0"/>
                </a:rPr>
              </a:br>
              <a:r>
                <a:rPr lang="en-US" sz="1200" b="1" kern="1200" dirty="0">
                  <a:latin typeface="Century Gothic" panose="020B0502020202020204" pitchFamily="34" charset="0"/>
                </a:rPr>
                <a:t>and Inference Development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71FB79-88CF-FA4F-92EF-AC6C44BFAD5C}"/>
              </a:ext>
            </a:extLst>
          </p:cNvPr>
          <p:cNvGrpSpPr/>
          <p:nvPr/>
        </p:nvGrpSpPr>
        <p:grpSpPr>
          <a:xfrm>
            <a:off x="1590778" y="3298325"/>
            <a:ext cx="1755172" cy="889564"/>
            <a:chOff x="983147" y="1730886"/>
            <a:chExt cx="1755172" cy="88956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7965D7-D786-064D-BF11-7D7592E62A60}"/>
                </a:ext>
              </a:extLst>
            </p:cNvPr>
            <p:cNvSpPr/>
            <p:nvPr/>
          </p:nvSpPr>
          <p:spPr>
            <a:xfrm>
              <a:off x="983147" y="1730886"/>
              <a:ext cx="1755172" cy="8895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1D8E0BC-A4B8-0842-AEDD-C9E74BFC209B}"/>
                </a:ext>
              </a:extLst>
            </p:cNvPr>
            <p:cNvSpPr txBox="1"/>
            <p:nvPr/>
          </p:nvSpPr>
          <p:spPr>
            <a:xfrm>
              <a:off x="983147" y="1730886"/>
              <a:ext cx="1755172" cy="889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Century Gothic" panose="020B0502020202020204" pitchFamily="34" charset="0"/>
                </a:rPr>
                <a:t>Dissemination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912C30-3313-DE49-8051-D1A7A8CFA372}"/>
              </a:ext>
            </a:extLst>
          </p:cNvPr>
          <p:cNvGrpSpPr/>
          <p:nvPr/>
        </p:nvGrpSpPr>
        <p:grpSpPr>
          <a:xfrm>
            <a:off x="3026869" y="1711251"/>
            <a:ext cx="889564" cy="462077"/>
            <a:chOff x="2408728" y="11347"/>
            <a:chExt cx="889564" cy="88956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BD8E1C-AB8F-5049-B47B-EE3B9A56D9CF}"/>
                </a:ext>
              </a:extLst>
            </p:cNvPr>
            <p:cNvSpPr/>
            <p:nvPr/>
          </p:nvSpPr>
          <p:spPr>
            <a:xfrm>
              <a:off x="2408728" y="11347"/>
              <a:ext cx="889564" cy="88956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9C67AC-473A-EF44-A257-D02034ECDCAC}"/>
                </a:ext>
              </a:extLst>
            </p:cNvPr>
            <p:cNvSpPr txBox="1"/>
            <p:nvPr/>
          </p:nvSpPr>
          <p:spPr>
            <a:xfrm>
              <a:off x="2408728" y="11347"/>
              <a:ext cx="889564" cy="889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Century Gothic" panose="020B0502020202020204" pitchFamily="34" charset="0"/>
                </a:rPr>
                <a:t>Decision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13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1F462-E57F-438F-AF82-654CDC1E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</a:t>
            </a:r>
            <a:r>
              <a:rPr lang="en-US"/>
              <a:t>Activity 6.1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C9B2B7-FC4F-4A15-86BB-87C706162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4B564-873A-4C17-B9AD-908D65738A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929330"/>
            <a:ext cx="8037513" cy="39624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002060"/>
                </a:solidFill>
              </a:rPr>
              <a:t>Instructions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</a:rPr>
              <a:t>Brainstorm: </a:t>
            </a:r>
            <a:r>
              <a:rPr lang="en-US" sz="2400" dirty="0">
                <a:solidFill>
                  <a:schemeClr val="tx2"/>
                </a:solidFill>
              </a:rPr>
              <a:t>Building on your experience with information and intelligence, how can you use ILP in your daily activities as UNPOL?  </a:t>
            </a:r>
          </a:p>
          <a:p>
            <a:pPr>
              <a:spcAft>
                <a:spcPts val="600"/>
              </a:spcAft>
            </a:pPr>
            <a:endParaRPr lang="en-US" sz="2400" b="1" dirty="0"/>
          </a:p>
          <a:p>
            <a:pPr>
              <a:spcAft>
                <a:spcPts val="600"/>
              </a:spcAft>
            </a:pPr>
            <a:r>
              <a:rPr lang="en-US" sz="2400" b="1" dirty="0">
                <a:cs typeface="Calibri" panose="020F0502020204030204" pitchFamily="34" charset="0"/>
              </a:rPr>
              <a:t>Time:</a:t>
            </a:r>
            <a:r>
              <a:rPr lang="en-US" sz="2400" dirty="0">
                <a:cs typeface="Calibri" panose="020F0502020204030204" pitchFamily="34" charset="0"/>
              </a:rPr>
              <a:t> 15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1" dirty="0">
                <a:cs typeface="Calibri" panose="020F0502020204030204" pitchFamily="34" charset="0"/>
              </a:rPr>
              <a:t>Brainstorming</a:t>
            </a:r>
            <a:r>
              <a:rPr lang="en-US" sz="2400" dirty="0">
                <a:cs typeface="Calibri" panose="020F0502020204030204" pitchFamily="34" charset="0"/>
              </a:rPr>
              <a:t>: 5 minutes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1" dirty="0">
                <a:cs typeface="Calibri" panose="020F0502020204030204" pitchFamily="34" charset="0"/>
              </a:rPr>
              <a:t>Discussion</a:t>
            </a:r>
            <a:r>
              <a:rPr lang="en-US" sz="2400" dirty="0">
                <a:cs typeface="Calibri" panose="020F0502020204030204" pitchFamily="34" charset="0"/>
              </a:rPr>
              <a:t>: 10 minutes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26543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81AAEE-06A3-423C-B01A-51C0AFA90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08" b="13517"/>
          <a:stretch/>
        </p:blipFill>
        <p:spPr>
          <a:xfrm>
            <a:off x="457200" y="1605455"/>
            <a:ext cx="8325465" cy="46752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307064-4084-451C-9A60-0F298CCD2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Discuss: Reporting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B69FC-BB72-4F33-869A-6A380EC3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37107A8-E83F-4924-9F69-5ACF726E6519}"/>
              </a:ext>
            </a:extLst>
          </p:cNvPr>
          <p:cNvSpPr txBox="1">
            <a:spLocks/>
          </p:cNvSpPr>
          <p:nvPr/>
        </p:nvSpPr>
        <p:spPr>
          <a:xfrm>
            <a:off x="4572000" y="1605455"/>
            <a:ext cx="4210665" cy="798532"/>
          </a:xfrm>
          <a:prstGeom prst="rect">
            <a:avLst/>
          </a:prstGeom>
          <a:solidFill>
            <a:srgbClr val="8FD6FD">
              <a:alpha val="89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800" kern="1200" spc="0" baseline="0" dirty="0" smtClean="0">
                <a:solidFill>
                  <a:srgbClr val="8D9C36"/>
                </a:solidFill>
                <a:latin typeface="Century Gothic"/>
                <a:ea typeface="+mn-ea"/>
                <a:cs typeface="Century Gothic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Why is reporting </a:t>
            </a:r>
            <a:r>
              <a:rPr lang="en-US" b="1" i="1" dirty="0"/>
              <a:t>important</a:t>
            </a:r>
            <a:r>
              <a:rPr lang="en-US" dirty="0"/>
              <a:t>? </a:t>
            </a:r>
            <a:endParaRPr lang="en-US" i="1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7064-4084-451C-9A60-0F298CCD2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Examples of UN Reports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B69FC-BB72-4F33-869A-6A380EC3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149CF-F7F2-4456-860E-6875119399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45194" y="1981200"/>
            <a:ext cx="4646356" cy="3962400"/>
          </a:xfrm>
        </p:spPr>
        <p:txBody>
          <a:bodyPr/>
          <a:lstStyle/>
          <a:p>
            <a:r>
              <a:rPr lang="en-US" dirty="0"/>
              <a:t>Patrol reports</a:t>
            </a:r>
          </a:p>
          <a:p>
            <a:r>
              <a:rPr lang="en-GB" dirty="0"/>
              <a:t>Situational report</a:t>
            </a:r>
          </a:p>
          <a:p>
            <a:r>
              <a:rPr lang="en-GB" dirty="0"/>
              <a:t>Daily/weekly report</a:t>
            </a:r>
          </a:p>
          <a:p>
            <a:r>
              <a:rPr lang="en-GB" dirty="0"/>
              <a:t>Incident report</a:t>
            </a:r>
          </a:p>
          <a:p>
            <a:r>
              <a:rPr lang="en-GB" dirty="0"/>
              <a:t>Thematic report</a:t>
            </a:r>
          </a:p>
          <a:p>
            <a:r>
              <a:rPr lang="en-GB" dirty="0"/>
              <a:t>Flash report</a:t>
            </a:r>
            <a:endParaRPr lang="en-US" dirty="0"/>
          </a:p>
          <a:p>
            <a:r>
              <a:rPr lang="en-US" dirty="0"/>
              <a:t>..</a:t>
            </a:r>
            <a:r>
              <a:rPr lang="en-GB" dirty="0"/>
              <a:t>. and many more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A picture containing person, indoor, man, computer&#10;&#10;Description automatically generated">
            <a:extLst>
              <a:ext uri="{FF2B5EF4-FFF2-40B4-BE49-F238E27FC236}">
                <a16:creationId xmlns:a16="http://schemas.microsoft.com/office/drawing/2014/main" id="{375126DF-B9AA-4087-8709-F09ED17CBA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672353" y="1614420"/>
            <a:ext cx="3083742" cy="449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4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C798-8BFA-4AFF-8AFE-30E97D7B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B67EE-8C46-453E-A8C6-336540EBC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008" y="1738830"/>
            <a:ext cx="7261984" cy="4144963"/>
          </a:xfrm>
        </p:spPr>
        <p:txBody>
          <a:bodyPr/>
          <a:lstStyle/>
          <a:p>
            <a:r>
              <a:rPr lang="en-US" dirty="0"/>
              <a:t>To provide participants with a general understanding of the scope and basic concepts of Intelligence-led Policing (ILP) in Peace Operations and the implications for their daily work as IPOs.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70D076-5936-4A03-8237-C699B0F95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9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7064-4084-451C-9A60-0F298CCD2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Basic Guidelines: Content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B69FC-BB72-4F33-869A-6A380EC3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149CF-F7F2-4456-860E-6875119399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GB" dirty="0"/>
              <a:t>Personal data</a:t>
            </a:r>
          </a:p>
          <a:p>
            <a:r>
              <a:rPr lang="en-US" dirty="0"/>
              <a:t>Report data (5 </a:t>
            </a:r>
            <a:r>
              <a:rPr lang="en-US" dirty="0" err="1"/>
              <a:t>Ws</a:t>
            </a:r>
            <a:r>
              <a:rPr lang="en-US" dirty="0"/>
              <a:t> and 1 H):</a:t>
            </a:r>
          </a:p>
          <a:p>
            <a:pPr lvl="1"/>
            <a:r>
              <a:rPr lang="en-US" dirty="0"/>
              <a:t>Where</a:t>
            </a:r>
          </a:p>
          <a:p>
            <a:pPr lvl="1"/>
            <a:r>
              <a:rPr lang="en-US" dirty="0"/>
              <a:t>When</a:t>
            </a:r>
          </a:p>
          <a:p>
            <a:pPr lvl="1"/>
            <a:r>
              <a:rPr lang="en-US" dirty="0"/>
              <a:t>What</a:t>
            </a:r>
          </a:p>
          <a:p>
            <a:pPr lvl="1"/>
            <a:r>
              <a:rPr lang="en-US" dirty="0"/>
              <a:t>Who</a:t>
            </a:r>
          </a:p>
          <a:p>
            <a:pPr lvl="1"/>
            <a:r>
              <a:rPr lang="en-US" dirty="0"/>
              <a:t>Why</a:t>
            </a:r>
          </a:p>
          <a:p>
            <a:pPr lvl="1"/>
            <a:r>
              <a:rPr lang="en-US" dirty="0"/>
              <a:t>How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7350D5F-5746-7F49-9E81-496C65CE6E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95" t="31118" r="78113" b="50932"/>
          <a:stretch/>
        </p:blipFill>
        <p:spPr>
          <a:xfrm>
            <a:off x="7391399" y="1605455"/>
            <a:ext cx="1797442" cy="182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5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7064-4084-451C-9A60-0F298CCD2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Basic Guidelines: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B69FC-BB72-4F33-869A-6A380EC3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149CF-F7F2-4456-860E-6875119399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dirty="0"/>
              <a:t>Writing principles </a:t>
            </a:r>
          </a:p>
          <a:p>
            <a:pPr lvl="1"/>
            <a:r>
              <a:rPr lang="en-US" dirty="0"/>
              <a:t>Accurate</a:t>
            </a:r>
          </a:p>
          <a:p>
            <a:pPr lvl="1"/>
            <a:r>
              <a:rPr lang="en-US" dirty="0"/>
              <a:t>Brief</a:t>
            </a:r>
          </a:p>
          <a:p>
            <a:pPr lvl="1"/>
            <a:r>
              <a:rPr lang="en-US" dirty="0"/>
              <a:t>Complete</a:t>
            </a:r>
          </a:p>
          <a:p>
            <a:pPr lvl="1"/>
            <a:r>
              <a:rPr lang="en-US" dirty="0"/>
              <a:t>Clear</a:t>
            </a:r>
          </a:p>
          <a:p>
            <a:pPr lvl="1"/>
            <a:r>
              <a:rPr lang="en-GB" dirty="0"/>
              <a:t>Objective </a:t>
            </a:r>
          </a:p>
          <a:p>
            <a:pPr lvl="1"/>
            <a:r>
              <a:rPr lang="en-GB" dirty="0"/>
              <a:t>Well formatted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7350D5F-5746-7F49-9E81-496C65CE6E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95" t="31118" r="78113" b="50932"/>
          <a:stretch/>
        </p:blipFill>
        <p:spPr>
          <a:xfrm>
            <a:off x="7391399" y="1605455"/>
            <a:ext cx="1797442" cy="182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7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7064-4084-451C-9A60-0F298CCD2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Basic Guidelines: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B69FC-BB72-4F33-869A-6A380EC3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149CF-F7F2-4456-860E-6875119399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r>
              <a:rPr lang="en-US" dirty="0"/>
              <a:t>Basic writing rules </a:t>
            </a:r>
          </a:p>
          <a:p>
            <a:pPr lvl="1"/>
            <a:r>
              <a:rPr lang="en-US" dirty="0"/>
              <a:t>Abbreviations</a:t>
            </a:r>
          </a:p>
          <a:p>
            <a:pPr lvl="1"/>
            <a:r>
              <a:rPr lang="en-US" dirty="0"/>
              <a:t>Format</a:t>
            </a:r>
          </a:p>
          <a:p>
            <a:pPr lvl="1"/>
            <a:r>
              <a:rPr lang="en-US" dirty="0"/>
              <a:t>Dates and times</a:t>
            </a:r>
          </a:p>
          <a:p>
            <a:pPr lvl="1"/>
            <a:r>
              <a:rPr lang="en-US" dirty="0"/>
              <a:t>Names and </a:t>
            </a:r>
            <a:r>
              <a:rPr lang="en-GB" dirty="0"/>
              <a:t>places</a:t>
            </a:r>
          </a:p>
          <a:p>
            <a:pPr lvl="1"/>
            <a:r>
              <a:rPr lang="en-GB" dirty="0"/>
              <a:t>Numbers</a:t>
            </a:r>
          </a:p>
          <a:p>
            <a:pPr lvl="1"/>
            <a:r>
              <a:rPr lang="en-GB" dirty="0"/>
              <a:t>Spelling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7350D5F-5746-7F49-9E81-496C65CE6E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195" t="31118" r="78113" b="50932"/>
          <a:stretch/>
        </p:blipFill>
        <p:spPr>
          <a:xfrm>
            <a:off x="7391399" y="1605455"/>
            <a:ext cx="1797442" cy="182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2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1530DCF-1B7B-634F-8ECF-0FECBE2483AA}"/>
              </a:ext>
            </a:extLst>
          </p:cNvPr>
          <p:cNvSpPr/>
          <p:nvPr/>
        </p:nvSpPr>
        <p:spPr>
          <a:xfrm>
            <a:off x="990600" y="1490842"/>
            <a:ext cx="7408563" cy="5230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GB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F20E673-B318-4611-BEBC-98CD35CA969C}"/>
              </a:ext>
            </a:extLst>
          </p:cNvPr>
          <p:cNvGrpSpPr/>
          <p:nvPr/>
        </p:nvGrpSpPr>
        <p:grpSpPr>
          <a:xfrm>
            <a:off x="434340" y="2036135"/>
            <a:ext cx="2881954" cy="3694813"/>
            <a:chOff x="434340" y="2036135"/>
            <a:chExt cx="2881954" cy="369481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7ECE600-A9E9-5241-93B4-C553F7E8AC18}"/>
                </a:ext>
              </a:extLst>
            </p:cNvPr>
            <p:cNvCxnSpPr/>
            <p:nvPr/>
          </p:nvCxnSpPr>
          <p:spPr>
            <a:xfrm>
              <a:off x="2822546" y="2296634"/>
              <a:ext cx="493748" cy="0"/>
            </a:xfrm>
            <a:prstGeom prst="straightConnector1">
              <a:avLst/>
            </a:prstGeom>
            <a:ln w="66675">
              <a:solidFill>
                <a:srgbClr val="8EB4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180A7E0-CA02-455A-B122-A2D0296542DF}"/>
                </a:ext>
              </a:extLst>
            </p:cNvPr>
            <p:cNvGrpSpPr/>
            <p:nvPr/>
          </p:nvGrpSpPr>
          <p:grpSpPr>
            <a:xfrm>
              <a:off x="434340" y="2036135"/>
              <a:ext cx="2468880" cy="3694813"/>
              <a:chOff x="434340" y="2036135"/>
              <a:chExt cx="2468880" cy="3694813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5D0153A-54D3-B744-BB9D-331061F20514}"/>
                  </a:ext>
                </a:extLst>
              </p:cNvPr>
              <p:cNvSpPr/>
              <p:nvPr/>
            </p:nvSpPr>
            <p:spPr>
              <a:xfrm>
                <a:off x="434340" y="2557133"/>
                <a:ext cx="2468880" cy="3173815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40F444C-61B1-F848-996E-69DE22E0ED55}"/>
                  </a:ext>
                </a:extLst>
              </p:cNvPr>
              <p:cNvSpPr txBox="1"/>
              <p:nvPr/>
            </p:nvSpPr>
            <p:spPr>
              <a:xfrm>
                <a:off x="434340" y="2036135"/>
                <a:ext cx="2468880" cy="523220"/>
              </a:xfrm>
              <a:prstGeom prst="rect">
                <a:avLst/>
              </a:prstGeom>
              <a:solidFill>
                <a:schemeClr val="tx2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GB" sz="28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WHAT?</a:t>
                </a:r>
                <a:endParaRPr lang="en-GB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6EB754-B872-1E4A-A3B5-FD655E595686}"/>
                  </a:ext>
                </a:extLst>
              </p:cNvPr>
              <p:cNvSpPr txBox="1"/>
              <p:nvPr/>
            </p:nvSpPr>
            <p:spPr>
              <a:xfrm>
                <a:off x="515571" y="2752236"/>
                <a:ext cx="217014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§"/>
                </a:pPr>
                <a:r>
                  <a:rPr lang="en-GB" dirty="0">
                    <a:solidFill>
                      <a:srgbClr val="8D9C36"/>
                    </a:solidFill>
                    <a:latin typeface="Century Gothic" panose="020B0502020202020204" pitchFamily="34" charset="0"/>
                  </a:rPr>
                  <a:t>What did you notice?</a:t>
                </a:r>
              </a:p>
              <a:p>
                <a:pPr marL="285750" indent="-285750">
                  <a:buFont typeface="Wingdings" pitchFamily="2" charset="2"/>
                  <a:buChar char="§"/>
                </a:pPr>
                <a:endParaRPr lang="en-GB" dirty="0">
                  <a:solidFill>
                    <a:srgbClr val="8D9C36"/>
                  </a:solidFill>
                  <a:latin typeface="Century Gothic" panose="020B0502020202020204" pitchFamily="34" charset="0"/>
                </a:endParaRPr>
              </a:p>
              <a:p>
                <a:pPr marL="285750" indent="-285750">
                  <a:buFont typeface="Wingdings" pitchFamily="2" charset="2"/>
                  <a:buChar char="§"/>
                </a:pPr>
                <a:r>
                  <a:rPr lang="en-GB" dirty="0">
                    <a:solidFill>
                      <a:srgbClr val="8D9C36"/>
                    </a:solidFill>
                    <a:latin typeface="Century Gothic" panose="020B0502020202020204" pitchFamily="34" charset="0"/>
                  </a:rPr>
                  <a:t>Which elements stood out?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CB5B1A4-542E-4E3F-809B-5FAA98CE3D83}"/>
              </a:ext>
            </a:extLst>
          </p:cNvPr>
          <p:cNvGrpSpPr/>
          <p:nvPr/>
        </p:nvGrpSpPr>
        <p:grpSpPr>
          <a:xfrm>
            <a:off x="3337029" y="2036135"/>
            <a:ext cx="2891985" cy="3694813"/>
            <a:chOff x="3337029" y="2036135"/>
            <a:chExt cx="2891985" cy="369481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4C92DA7-12D0-8C43-B894-6FBC7106FA99}"/>
                </a:ext>
              </a:extLst>
            </p:cNvPr>
            <p:cNvSpPr/>
            <p:nvPr/>
          </p:nvSpPr>
          <p:spPr>
            <a:xfrm>
              <a:off x="3337029" y="2557133"/>
              <a:ext cx="2468880" cy="3173815"/>
            </a:xfrm>
            <a:prstGeom prst="rect">
              <a:avLst/>
            </a:prstGeom>
            <a:gradFill>
              <a:gsLst>
                <a:gs pos="0">
                  <a:schemeClr val="bg1">
                    <a:lumMod val="90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B0A2D2E-01BB-EC43-AA82-796812C93708}"/>
                </a:ext>
              </a:extLst>
            </p:cNvPr>
            <p:cNvCxnSpPr/>
            <p:nvPr/>
          </p:nvCxnSpPr>
          <p:spPr>
            <a:xfrm>
              <a:off x="5735266" y="2300178"/>
              <a:ext cx="493748" cy="0"/>
            </a:xfrm>
            <a:prstGeom prst="straightConnector1">
              <a:avLst/>
            </a:prstGeom>
            <a:ln w="66675">
              <a:solidFill>
                <a:srgbClr val="8EB4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1CB020-FBF4-C548-9CC5-69691E2C0151}"/>
                </a:ext>
              </a:extLst>
            </p:cNvPr>
            <p:cNvSpPr txBox="1"/>
            <p:nvPr/>
          </p:nvSpPr>
          <p:spPr>
            <a:xfrm>
              <a:off x="3337560" y="2036135"/>
              <a:ext cx="2468880" cy="523220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r>
                <a:rPr lang="en-GB" sz="2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SO WHAT?</a:t>
              </a:r>
              <a:endParaRPr lang="en-GB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3FD5DC-660D-D045-ABBD-04F6ADFC4F78}"/>
                </a:ext>
              </a:extLst>
            </p:cNvPr>
            <p:cNvSpPr txBox="1"/>
            <p:nvPr/>
          </p:nvSpPr>
          <p:spPr>
            <a:xfrm>
              <a:off x="3460550" y="2752236"/>
              <a:ext cx="2170148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en-GB" dirty="0">
                  <a:solidFill>
                    <a:srgbClr val="8D9C36"/>
                  </a:solidFill>
                  <a:latin typeface="Century Gothic" panose="020B0502020202020204" pitchFamily="34" charset="0"/>
                </a:rPr>
                <a:t>Make sense of the facts. </a:t>
              </a:r>
            </a:p>
            <a:p>
              <a:pPr marL="285750" indent="-285750">
                <a:buFont typeface="Wingdings" pitchFamily="2" charset="2"/>
                <a:buChar char="§"/>
              </a:pPr>
              <a:endParaRPr lang="en-GB" dirty="0">
                <a:solidFill>
                  <a:srgbClr val="8D9C36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en-GB" dirty="0">
                  <a:solidFill>
                    <a:srgbClr val="8D9C36"/>
                  </a:solidFill>
                  <a:latin typeface="Century Gothic" panose="020B0502020202020204" pitchFamily="34" charset="0"/>
                </a:rPr>
                <a:t>How do they affect your work as an IPO? </a:t>
              </a:r>
            </a:p>
            <a:p>
              <a:pPr marL="285750" indent="-285750">
                <a:buFont typeface="Wingdings" pitchFamily="2" charset="2"/>
                <a:buChar char="§"/>
              </a:pPr>
              <a:endParaRPr lang="en-GB" dirty="0">
                <a:solidFill>
                  <a:srgbClr val="8D9C36"/>
                </a:solidFill>
                <a:latin typeface="Century Gothic" panose="020B0502020202020204" pitchFamily="34" charset="0"/>
              </a:endParaRP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en-GB" dirty="0">
                  <a:solidFill>
                    <a:srgbClr val="8D9C36"/>
                  </a:solidFill>
                  <a:latin typeface="Century Gothic" panose="020B0502020202020204" pitchFamily="34" charset="0"/>
                </a:rPr>
                <a:t>Why is this important?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1704A72-1CAB-4184-B43E-0EA109CF0258}"/>
              </a:ext>
            </a:extLst>
          </p:cNvPr>
          <p:cNvGrpSpPr/>
          <p:nvPr/>
        </p:nvGrpSpPr>
        <p:grpSpPr>
          <a:xfrm>
            <a:off x="6239717" y="2036135"/>
            <a:ext cx="2469943" cy="3694813"/>
            <a:chOff x="6239717" y="2036135"/>
            <a:chExt cx="2469943" cy="369481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7C9C734-42EE-7B44-8C01-1C4A49ED8C20}"/>
                </a:ext>
              </a:extLst>
            </p:cNvPr>
            <p:cNvSpPr/>
            <p:nvPr/>
          </p:nvSpPr>
          <p:spPr>
            <a:xfrm>
              <a:off x="6239717" y="2557133"/>
              <a:ext cx="2468880" cy="3173815"/>
            </a:xfrm>
            <a:prstGeom prst="rect">
              <a:avLst/>
            </a:prstGeom>
            <a:gradFill>
              <a:gsLst>
                <a:gs pos="0">
                  <a:schemeClr val="bg1">
                    <a:lumMod val="90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BA7535-FB08-0447-95C4-AF20E680E016}"/>
                </a:ext>
              </a:extLst>
            </p:cNvPr>
            <p:cNvSpPr txBox="1"/>
            <p:nvPr/>
          </p:nvSpPr>
          <p:spPr>
            <a:xfrm>
              <a:off x="6240780" y="2036135"/>
              <a:ext cx="2468880" cy="523220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r>
                <a:rPr lang="en-GB" sz="2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NOW WHAT?</a:t>
              </a:r>
              <a:endParaRPr lang="en-GB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9A00EB-30A2-004E-B705-C6FB05A161B9}"/>
                </a:ext>
              </a:extLst>
            </p:cNvPr>
            <p:cNvSpPr txBox="1"/>
            <p:nvPr/>
          </p:nvSpPr>
          <p:spPr>
            <a:xfrm>
              <a:off x="6384264" y="2752236"/>
              <a:ext cx="21701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en-GB" dirty="0">
                  <a:solidFill>
                    <a:srgbClr val="8D9C36"/>
                  </a:solidFill>
                  <a:latin typeface="Century Gothic" panose="020B0502020202020204" pitchFamily="34" charset="0"/>
                </a:rPr>
                <a:t>What actions will you take in the mission?</a:t>
              </a:r>
            </a:p>
          </p:txBody>
        </p: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FD971A65-490A-442C-B4DD-78F8D58D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Take Away </a:t>
            </a:r>
            <a:endParaRPr lang="en-US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F6EE90-26C4-B746-8388-7691071E2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1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1828800"/>
            <a:ext cx="7772400" cy="1447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Questions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FA299C-6372-4B3F-9FF3-41C6586EA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79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572386" y="2394098"/>
            <a:ext cx="7772400" cy="5334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800"/>
              </a:spcAft>
            </a:pPr>
            <a:b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</a:br>
            <a:endParaRPr lang="en-CH" sz="2400" dirty="0">
              <a:solidFill>
                <a:srgbClr val="8D9C36"/>
              </a:solidFill>
              <a:latin typeface="Century Gothic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AC6A4D6-AF4F-094B-85FD-8E04C6ABF8F5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BD57D6D-B305-4EA0-AD00-76DEB4B65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</a:t>
            </a:r>
            <a:br>
              <a:rPr lang="en-US" dirty="0"/>
            </a:br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734F2FD-CDFB-46B6-AA0C-A2D1AF89C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145" y="1738830"/>
            <a:ext cx="7367711" cy="4144963"/>
          </a:xfrm>
        </p:spPr>
        <p:txBody>
          <a:bodyPr/>
          <a:lstStyle/>
          <a:p>
            <a:r>
              <a:rPr lang="en-US" sz="2400" dirty="0">
                <a:solidFill>
                  <a:srgbClr val="8D9C36"/>
                </a:solidFill>
                <a:latin typeface="Century Gothic"/>
              </a:rPr>
              <a:t>The overarching approaches of Community-oriented Policing (CoP) and Intelligence-led Policing(ILP) shall guide all operational activities of the United Nations Police to support the host-State for restoring and nurturing the consent of the public in their own police.</a:t>
            </a:r>
          </a:p>
        </p:txBody>
      </p:sp>
    </p:spTree>
    <p:extLst>
      <p:ext uri="{BB962C8B-B14F-4D97-AF65-F5344CB8AC3E}">
        <p14:creationId xmlns:p14="http://schemas.microsoft.com/office/powerpoint/2010/main" val="32030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2083981"/>
            <a:ext cx="7772400" cy="404218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600"/>
              </a:spcAft>
            </a:pPr>
            <a:endParaRPr lang="en-US" sz="105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2E700A8-BE5F-E74C-8C45-73F98B2E06DF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3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14ECC6-A8DA-4581-8323-EDE30BE95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9E42EFA-F801-468B-91AA-F49A097CA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7304846" cy="4144963"/>
          </a:xfrm>
        </p:spPr>
        <p:txBody>
          <a:bodyPr/>
          <a:lstStyle/>
          <a:p>
            <a:pPr algn="l"/>
            <a:r>
              <a:rPr lang="en-US" b="1" dirty="0"/>
              <a:t>Learners will be able to:</a:t>
            </a:r>
          </a:p>
          <a:p>
            <a:pPr marL="342900" lvl="0" indent="-342900" algn="l">
              <a:buFont typeface="Wingdings" panose="05000000000000000000" pitchFamily="2" charset="2"/>
              <a:buChar char="§"/>
            </a:pPr>
            <a:r>
              <a:rPr lang="en-US" dirty="0"/>
              <a:t>Explain the concept and benefits of ILP in the context of UN Peace Operations</a:t>
            </a:r>
          </a:p>
          <a:p>
            <a:pPr marL="342900" lvl="0" indent="-342900" algn="l">
              <a:buFont typeface="Wingdings" panose="05000000000000000000" pitchFamily="2" charset="2"/>
              <a:buChar char="§"/>
            </a:pPr>
            <a:r>
              <a:rPr lang="en-US" dirty="0"/>
              <a:t>Illustrate the link between information/intelligence/intelligence cycle</a:t>
            </a:r>
          </a:p>
          <a:p>
            <a:pPr marL="342900" lvl="0" indent="-342900" algn="l">
              <a:buFont typeface="Wingdings" panose="05000000000000000000" pitchFamily="2" charset="2"/>
              <a:buChar char="§"/>
            </a:pPr>
            <a:r>
              <a:rPr lang="en-US" dirty="0"/>
              <a:t>Describe daily ILP activities in Peace Operations</a:t>
            </a:r>
          </a:p>
          <a:p>
            <a:pPr marL="342900" lvl="0" indent="-342900" algn="l">
              <a:buFont typeface="Wingdings" panose="05000000000000000000" pitchFamily="2" charset="2"/>
              <a:buChar char="§"/>
            </a:pPr>
            <a:r>
              <a:rPr lang="en-US" dirty="0"/>
              <a:t>Illustrate the implications of ILP for Capacity-building and Development</a:t>
            </a:r>
          </a:p>
          <a:p>
            <a:pPr marL="342900" lvl="0" indent="-342900" algn="l">
              <a:buFont typeface="Wingdings" panose="05000000000000000000" pitchFamily="2" charset="2"/>
              <a:buChar char="§"/>
            </a:pPr>
            <a:r>
              <a:rPr lang="en-US" dirty="0"/>
              <a:t>Identify basic guidelines for </a:t>
            </a:r>
            <a:r>
              <a:rPr lang="en-US"/>
              <a:t>writing UN reports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66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/>
          <p:nvPr/>
        </p:nvSpPr>
        <p:spPr>
          <a:xfrm>
            <a:off x="685800" y="3886200"/>
            <a:ext cx="7803372" cy="2438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1151552" y="609600"/>
            <a:ext cx="6972300" cy="543494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000" indent="-342000">
              <a:lnSpc>
                <a:spcPct val="114000"/>
              </a:lnSpc>
              <a:spcAft>
                <a:spcPts val="1000"/>
              </a:spcAft>
              <a:buFont typeface="Wingdings" pitchFamily="2" charset="2"/>
              <a:buChar char="§"/>
            </a:pPr>
            <a:endParaRPr lang="en-US" sz="2400" dirty="0">
              <a:solidFill>
                <a:srgbClr val="8D9C36"/>
              </a:solidFill>
              <a:latin typeface="Century Gothic"/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87B80E63-7C74-FC4C-B85F-94C334F16001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4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4B1B0E-408A-47D5-9F91-1A857490C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Overview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951EA6D-4CF2-47C3-8381-A21CB85FE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Background and definitions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Purpose and concept within the Strategic Guidance Framework (SGF)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Information/Intelligence/Intelligence Cycle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ILP-related daily activities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/>
              <a:t>Reporting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60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dirty="0"/>
              <a:t>Discuss</a:t>
            </a:r>
            <a:r>
              <a:rPr lang="en-US" dirty="0"/>
              <a:t>: Role of Information</a:t>
            </a:r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5</a:t>
            </a:fld>
            <a:endParaRPr lang="en-US" dirty="0">
              <a:latin typeface="Century Gothic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450812" y="3454400"/>
            <a:ext cx="17467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955D7A-5990-42B7-880C-D40A4CB6D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51D232-79AA-4E70-AD37-EFB371853D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4" t="3549" r="9421" b="30457"/>
          <a:stretch/>
        </p:blipFill>
        <p:spPr>
          <a:xfrm>
            <a:off x="552181" y="1285720"/>
            <a:ext cx="8039637" cy="4990084"/>
          </a:xfrm>
          <a:prstGeom prst="rect">
            <a:avLst/>
          </a:prstGeom>
        </p:spPr>
      </p:pic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A16D7105-0271-4724-AF04-F8F66D825D8B}"/>
              </a:ext>
            </a:extLst>
          </p:cNvPr>
          <p:cNvSpPr txBox="1">
            <a:spLocks/>
          </p:cNvSpPr>
          <p:nvPr/>
        </p:nvSpPr>
        <p:spPr>
          <a:xfrm>
            <a:off x="5681327" y="1340297"/>
            <a:ext cx="2737944" cy="1519623"/>
          </a:xfrm>
          <a:prstGeom prst="rect">
            <a:avLst/>
          </a:prstGeom>
          <a:solidFill>
            <a:srgbClr val="8FD6FD">
              <a:alpha val="89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spc="0" baseline="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800" kern="1200" spc="0" baseline="0" dirty="0" smtClean="0">
                <a:solidFill>
                  <a:srgbClr val="8D9C36"/>
                </a:solidFill>
                <a:latin typeface="Century Gothic"/>
                <a:ea typeface="+mn-ea"/>
                <a:cs typeface="Century Gothic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i="1" dirty="0">
                <a:solidFill>
                  <a:srgbClr val="003366"/>
                </a:solidFill>
              </a:rPr>
              <a:t>What role </a:t>
            </a:r>
            <a:r>
              <a:rPr lang="en-US" dirty="0">
                <a:solidFill>
                  <a:srgbClr val="003366"/>
                </a:solidFill>
              </a:rPr>
              <a:t>does</a:t>
            </a:r>
            <a:r>
              <a:rPr lang="en-US" i="1" dirty="0">
                <a:solidFill>
                  <a:srgbClr val="003366"/>
                </a:solidFill>
              </a:rPr>
              <a:t> </a:t>
            </a:r>
            <a:r>
              <a:rPr lang="en-US" dirty="0"/>
              <a:t>information play in your domestic context?</a:t>
            </a:r>
            <a:endParaRPr lang="en-US" i="1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61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78A1F3-9A21-47F5-BD16-53E77D2F1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4755931" cy="960437"/>
          </a:xfrm>
        </p:spPr>
        <p:txBody>
          <a:bodyPr/>
          <a:lstStyle/>
          <a:p>
            <a:r>
              <a:rPr lang="en-US" dirty="0"/>
              <a:t>Converting Information to Intelligence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4AF96B-DE11-4E3E-A299-113A932B7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D66437-CDC5-3549-B922-3F249C9D12FB}"/>
              </a:ext>
            </a:extLst>
          </p:cNvPr>
          <p:cNvGrpSpPr/>
          <p:nvPr/>
        </p:nvGrpSpPr>
        <p:grpSpPr>
          <a:xfrm>
            <a:off x="580696" y="1912022"/>
            <a:ext cx="8234854" cy="3518539"/>
            <a:chOff x="767255" y="1912022"/>
            <a:chExt cx="8234854" cy="351853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33290D0-9FCF-4F5E-8E60-5070A942B9F0}"/>
                </a:ext>
              </a:extLst>
            </p:cNvPr>
            <p:cNvSpPr/>
            <p:nvPr/>
          </p:nvSpPr>
          <p:spPr>
            <a:xfrm>
              <a:off x="863183" y="4161235"/>
              <a:ext cx="1693333" cy="126819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latin typeface="Century Gothic" panose="020B0502020202020204" pitchFamily="34" charset="0"/>
                </a:rPr>
                <a:t>Knowledge in raw form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99C28CF-5CD8-444C-AC26-D6D05A7E5E84}"/>
                </a:ext>
              </a:extLst>
            </p:cNvPr>
            <p:cNvSpPr/>
            <p:nvPr/>
          </p:nvSpPr>
          <p:spPr>
            <a:xfrm>
              <a:off x="6379778" y="4152571"/>
              <a:ext cx="2622331" cy="127799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76213" lvl="1" indent="-176213" fontAlgn="auto">
                <a:spcAft>
                  <a:spcPts val="600"/>
                </a:spcAft>
                <a:buSzPct val="60000"/>
                <a:buFont typeface="Wingdings" panose="05000000000000000000" pitchFamily="2" charset="2"/>
                <a:buChar char="§"/>
                <a:defRPr/>
              </a:pPr>
              <a:r>
                <a:rPr lang="en-GB" sz="1600" dirty="0">
                  <a:latin typeface="Century Gothic" panose="020B0502020202020204" pitchFamily="34" charset="0"/>
                </a:rPr>
                <a:t>Information</a:t>
              </a:r>
              <a:r>
                <a:rPr lang="pt-PT" sz="1600" dirty="0">
                  <a:latin typeface="Century Gothic" panose="020B0502020202020204" pitchFamily="34" charset="0"/>
                </a:rPr>
                <a:t> that is capable of being understood</a:t>
              </a:r>
            </a:p>
            <a:p>
              <a:pPr marL="176213" lvl="1" indent="-176213" fontAlgn="auto">
                <a:spcAft>
                  <a:spcPts val="600"/>
                </a:spcAft>
                <a:buSzPct val="60000"/>
                <a:buFont typeface="Wingdings" panose="05000000000000000000" pitchFamily="2" charset="2"/>
                <a:buChar char="§"/>
                <a:defRPr/>
              </a:pPr>
              <a:r>
                <a:rPr kumimoji="0" lang="pt-PT" sz="1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</a:rPr>
                <a:t>Information that has been evaluated in context to its source and reliability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503D1BDB-A4DF-49E3-A8D2-A2ED3068C705}"/>
                </a:ext>
              </a:extLst>
            </p:cNvPr>
            <p:cNvSpPr/>
            <p:nvPr/>
          </p:nvSpPr>
          <p:spPr>
            <a:xfrm>
              <a:off x="3614814" y="4152571"/>
              <a:ext cx="2246988" cy="127799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76213" lvl="1" indent="-176213" fontAlgn="auto">
                <a:spcAft>
                  <a:spcPts val="600"/>
                </a:spcAft>
                <a:buSzPct val="60000"/>
                <a:buFont typeface="Wingdings" panose="05000000000000000000" pitchFamily="2" charset="2"/>
                <a:buChar char="§"/>
                <a:defRPr/>
              </a:pPr>
              <a:r>
                <a:rPr kumimoji="0" lang="en-GB" sz="1600" b="0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</a:rPr>
                <a:t>The</a:t>
              </a:r>
              <a:r>
                <a:rPr kumimoji="0" lang="pt-PT" sz="1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entury Gothic" panose="020B0502020202020204" pitchFamily="34" charset="0"/>
                </a:rPr>
                <a:t> process of adding meaning and relevance</a:t>
              </a:r>
            </a:p>
            <a:p>
              <a:pPr marL="176213" lvl="1" indent="-176213" fontAlgn="auto">
                <a:spcAft>
                  <a:spcPts val="600"/>
                </a:spcAft>
                <a:buSzPct val="60000"/>
                <a:buFont typeface="Wingdings" panose="05000000000000000000" pitchFamily="2" charset="2"/>
                <a:buChar char="§"/>
                <a:defRPr/>
              </a:pPr>
              <a:r>
                <a:rPr lang="pt-PT" sz="1600" dirty="0">
                  <a:latin typeface="Century Gothic" panose="020B0502020202020204" pitchFamily="34" charset="0"/>
                </a:rPr>
                <a:t>Assessing reliability</a:t>
              </a:r>
              <a:endParaRPr kumimoji="0" lang="pt-PT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5BAB2C4-A9A2-ED44-B2D3-0C082CD30427}"/>
                </a:ext>
              </a:extLst>
            </p:cNvPr>
            <p:cNvGrpSpPr/>
            <p:nvPr/>
          </p:nvGrpSpPr>
          <p:grpSpPr>
            <a:xfrm>
              <a:off x="853625" y="2087670"/>
              <a:ext cx="1749456" cy="1749456"/>
              <a:chOff x="1319" y="788971"/>
              <a:chExt cx="1749456" cy="1749456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0DCD4F2-896C-F84C-893B-9DE7A45DE0A8}"/>
                  </a:ext>
                </a:extLst>
              </p:cNvPr>
              <p:cNvSpPr/>
              <p:nvPr/>
            </p:nvSpPr>
            <p:spPr>
              <a:xfrm>
                <a:off x="1319" y="788971"/>
                <a:ext cx="1749456" cy="1749456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Oval 4">
                <a:extLst>
                  <a:ext uri="{FF2B5EF4-FFF2-40B4-BE49-F238E27FC236}">
                    <a16:creationId xmlns:a16="http://schemas.microsoft.com/office/drawing/2014/main" id="{8BBCBF20-8131-DF40-A42F-424A24E560A0}"/>
                  </a:ext>
                </a:extLst>
              </p:cNvPr>
              <p:cNvSpPr txBox="1"/>
              <p:nvPr/>
            </p:nvSpPr>
            <p:spPr>
              <a:xfrm>
                <a:off x="257521" y="1045173"/>
                <a:ext cx="1237052" cy="123705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>
                  <a:latin typeface="Century Gothic" panose="020B0502020202020204" pitchFamily="34" charset="0"/>
                </a:endParaRP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>
                  <a:latin typeface="Century Gothic" panose="020B0502020202020204" pitchFamily="34" charset="0"/>
                </a:endParaRP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Information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5535DE7-1BBC-9B43-9DD6-E0130032D956}"/>
                </a:ext>
              </a:extLst>
            </p:cNvPr>
            <p:cNvGrpSpPr/>
            <p:nvPr/>
          </p:nvGrpSpPr>
          <p:grpSpPr>
            <a:xfrm>
              <a:off x="2640035" y="2455056"/>
              <a:ext cx="1014684" cy="1014684"/>
              <a:chOff x="1892831" y="1156357"/>
              <a:chExt cx="1014684" cy="1014684"/>
            </a:xfrm>
            <a:solidFill>
              <a:srgbClr val="DCE6F2"/>
            </a:solidFill>
          </p:grpSpPr>
          <p:sp>
            <p:nvSpPr>
              <p:cNvPr id="29" name="Plus 28">
                <a:extLst>
                  <a:ext uri="{FF2B5EF4-FFF2-40B4-BE49-F238E27FC236}">
                    <a16:creationId xmlns:a16="http://schemas.microsoft.com/office/drawing/2014/main" id="{2D66735D-9256-F44C-89D2-53B4CF78C6A7}"/>
                  </a:ext>
                </a:extLst>
              </p:cNvPr>
              <p:cNvSpPr/>
              <p:nvPr/>
            </p:nvSpPr>
            <p:spPr>
              <a:xfrm>
                <a:off x="1892831" y="1156357"/>
                <a:ext cx="1014684" cy="1014684"/>
              </a:xfrm>
              <a:prstGeom prst="mathPlus">
                <a:avLst/>
              </a:prstGeom>
              <a:grpFill/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Plus 6">
                <a:extLst>
                  <a:ext uri="{FF2B5EF4-FFF2-40B4-BE49-F238E27FC236}">
                    <a16:creationId xmlns:a16="http://schemas.microsoft.com/office/drawing/2014/main" id="{82B4C112-1F8D-344C-8879-5DD475A54F01}"/>
                  </a:ext>
                </a:extLst>
              </p:cNvPr>
              <p:cNvSpPr txBox="1"/>
              <p:nvPr/>
            </p:nvSpPr>
            <p:spPr>
              <a:xfrm>
                <a:off x="2027327" y="1544372"/>
                <a:ext cx="745692" cy="23865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300" kern="120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21789A7-7C71-5149-B716-C1BFC0BA09F8}"/>
                </a:ext>
              </a:extLst>
            </p:cNvPr>
            <p:cNvGrpSpPr/>
            <p:nvPr/>
          </p:nvGrpSpPr>
          <p:grpSpPr>
            <a:xfrm>
              <a:off x="3712695" y="2087670"/>
              <a:ext cx="1749456" cy="1749456"/>
              <a:chOff x="3049571" y="788971"/>
              <a:chExt cx="1749456" cy="1749456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E573676-FB13-5041-92D7-5FF9D4944D57}"/>
                  </a:ext>
                </a:extLst>
              </p:cNvPr>
              <p:cNvSpPr/>
              <p:nvPr/>
            </p:nvSpPr>
            <p:spPr>
              <a:xfrm>
                <a:off x="3049571" y="788971"/>
                <a:ext cx="1749456" cy="1749456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Oval 8">
                <a:extLst>
                  <a:ext uri="{FF2B5EF4-FFF2-40B4-BE49-F238E27FC236}">
                    <a16:creationId xmlns:a16="http://schemas.microsoft.com/office/drawing/2014/main" id="{B3019E09-ACF4-B846-81B9-A28DFC1993B6}"/>
                  </a:ext>
                </a:extLst>
              </p:cNvPr>
              <p:cNvSpPr txBox="1"/>
              <p:nvPr/>
            </p:nvSpPr>
            <p:spPr>
              <a:xfrm>
                <a:off x="3305773" y="1045173"/>
                <a:ext cx="1237052" cy="123705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>
                  <a:latin typeface="Century Gothic" panose="020B0502020202020204" pitchFamily="34" charset="0"/>
                </a:endParaRP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>
                  <a:latin typeface="Century Gothic" panose="020B0502020202020204" pitchFamily="34" charset="0"/>
                </a:endParaRP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Analysis/</a:t>
                </a: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E</a:t>
                </a:r>
                <a:r>
                  <a:rPr lang="en-US" altLang="zh-CN" sz="1600" kern="1200" dirty="0">
                    <a:latin typeface="Century Gothic" panose="020B0502020202020204" pitchFamily="34" charset="0"/>
                  </a:rPr>
                  <a:t>valuation</a:t>
                </a:r>
                <a:endParaRPr lang="en-US" sz="1600" kern="1200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25" name="Equal 24">
              <a:extLst>
                <a:ext uri="{FF2B5EF4-FFF2-40B4-BE49-F238E27FC236}">
                  <a16:creationId xmlns:a16="http://schemas.microsoft.com/office/drawing/2014/main" id="{C4071879-3D4F-404C-93A2-3B90DB67A779}"/>
                </a:ext>
              </a:extLst>
            </p:cNvPr>
            <p:cNvSpPr/>
            <p:nvPr/>
          </p:nvSpPr>
          <p:spPr>
            <a:xfrm>
              <a:off x="5520127" y="2455056"/>
              <a:ext cx="1014684" cy="1014684"/>
            </a:xfrm>
            <a:prstGeom prst="mathEqual">
              <a:avLst/>
            </a:prstGeom>
            <a:solidFill>
              <a:srgbClr val="DCE6F2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39EF3AE-D710-E94B-9ABC-97E3B9D61000}"/>
                </a:ext>
              </a:extLst>
            </p:cNvPr>
            <p:cNvGrpSpPr/>
            <p:nvPr/>
          </p:nvGrpSpPr>
          <p:grpSpPr>
            <a:xfrm>
              <a:off x="6583596" y="2095963"/>
              <a:ext cx="1749456" cy="1749456"/>
              <a:chOff x="6099143" y="797264"/>
              <a:chExt cx="1749456" cy="1749456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0295AC2-B69D-6741-9AE9-70B697CD61A8}"/>
                  </a:ext>
                </a:extLst>
              </p:cNvPr>
              <p:cNvSpPr/>
              <p:nvPr/>
            </p:nvSpPr>
            <p:spPr>
              <a:xfrm>
                <a:off x="6099143" y="797264"/>
                <a:ext cx="1749456" cy="1749456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Oval 12">
                <a:extLst>
                  <a:ext uri="{FF2B5EF4-FFF2-40B4-BE49-F238E27FC236}">
                    <a16:creationId xmlns:a16="http://schemas.microsoft.com/office/drawing/2014/main" id="{414FD3CB-7076-3C45-A8DA-42E269EB1C89}"/>
                  </a:ext>
                </a:extLst>
              </p:cNvPr>
              <p:cNvSpPr txBox="1"/>
              <p:nvPr/>
            </p:nvSpPr>
            <p:spPr>
              <a:xfrm>
                <a:off x="6355345" y="1053466"/>
                <a:ext cx="1237052" cy="123705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>
                  <a:latin typeface="Century Gothic" panose="020B0502020202020204" pitchFamily="34" charset="0"/>
                </a:endParaRP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>
                  <a:latin typeface="Century Gothic" panose="020B0502020202020204" pitchFamily="34" charset="0"/>
                </a:endParaRP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 dirty="0">
                    <a:latin typeface="Century Gothic" panose="020B0502020202020204" pitchFamily="34" charset="0"/>
                  </a:rPr>
                  <a:t>Intelligence</a:t>
                </a:r>
              </a:p>
            </p:txBody>
          </p:sp>
        </p:grp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A8CB633D-3EA6-E94C-A575-5D65D94FD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7711" t="31210" r="6364" b="51746"/>
            <a:stretch/>
          </p:blipFill>
          <p:spPr>
            <a:xfrm>
              <a:off x="1348970" y="2321696"/>
              <a:ext cx="710105" cy="760029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8E88308-0D19-374D-B4F2-AC64A3DFAF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5760" t="55723" r="79965" b="27233"/>
            <a:stretch/>
          </p:blipFill>
          <p:spPr>
            <a:xfrm>
              <a:off x="4269819" y="2351553"/>
              <a:ext cx="636533" cy="760029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09B2DDF-1520-6F41-BFD1-96CA8A8902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54691" t="56808" r="31034" b="26148"/>
            <a:stretch/>
          </p:blipFill>
          <p:spPr>
            <a:xfrm>
              <a:off x="7149657" y="2360600"/>
              <a:ext cx="636533" cy="760029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4FA90EE-C06B-AC43-BA3E-C633113508E9}"/>
                </a:ext>
              </a:extLst>
            </p:cNvPr>
            <p:cNvCxnSpPr/>
            <p:nvPr/>
          </p:nvCxnSpPr>
          <p:spPr>
            <a:xfrm>
              <a:off x="767255" y="4056132"/>
              <a:ext cx="7851228" cy="0"/>
            </a:xfrm>
            <a:prstGeom prst="line">
              <a:avLst/>
            </a:prstGeom>
            <a:ln>
              <a:solidFill>
                <a:srgbClr val="DCE6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7FB36BB-658D-714A-9DCC-8DD602AADDF1}"/>
                </a:ext>
              </a:extLst>
            </p:cNvPr>
            <p:cNvCxnSpPr/>
            <p:nvPr/>
          </p:nvCxnSpPr>
          <p:spPr>
            <a:xfrm>
              <a:off x="767255" y="1912022"/>
              <a:ext cx="7851228" cy="0"/>
            </a:xfrm>
            <a:prstGeom prst="line">
              <a:avLst/>
            </a:prstGeom>
            <a:ln>
              <a:solidFill>
                <a:srgbClr val="DCE6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834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B354-F41F-463A-9CCB-27D80B452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Definition</a:t>
            </a:r>
            <a:r>
              <a:rPr lang="en-US" dirty="0"/>
              <a:t>: </a:t>
            </a:r>
            <a:br>
              <a:rPr lang="en-US" dirty="0"/>
            </a:br>
            <a:r>
              <a:rPr lang="en-US" b="0" dirty="0"/>
              <a:t>Crime Intelligence</a:t>
            </a:r>
            <a:endParaRPr lang="en-GB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CCF920-DDE5-4127-A748-8734A129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Plus Sign 6">
            <a:extLst>
              <a:ext uri="{FF2B5EF4-FFF2-40B4-BE49-F238E27FC236}">
                <a16:creationId xmlns:a16="http://schemas.microsoft.com/office/drawing/2014/main" id="{B5BD32B2-BF18-46E4-B11F-CBC04754803E}"/>
              </a:ext>
            </a:extLst>
          </p:cNvPr>
          <p:cNvSpPr/>
          <p:nvPr/>
        </p:nvSpPr>
        <p:spPr>
          <a:xfrm>
            <a:off x="4269608" y="2814207"/>
            <a:ext cx="604784" cy="567891"/>
          </a:xfrm>
          <a:prstGeom prst="mathPlus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Equals 7">
            <a:extLst>
              <a:ext uri="{FF2B5EF4-FFF2-40B4-BE49-F238E27FC236}">
                <a16:creationId xmlns:a16="http://schemas.microsoft.com/office/drawing/2014/main" id="{09608BA2-D5D6-48E8-914B-46F04D4F0D40}"/>
              </a:ext>
            </a:extLst>
          </p:cNvPr>
          <p:cNvSpPr/>
          <p:nvPr/>
        </p:nvSpPr>
        <p:spPr>
          <a:xfrm>
            <a:off x="4291116" y="4574972"/>
            <a:ext cx="561769" cy="474652"/>
          </a:xfrm>
          <a:prstGeom prst="mathEqual">
            <a:avLst/>
          </a:prstGeom>
          <a:solidFill>
            <a:srgbClr val="8E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EFAE3A6-DC0B-A04C-BF4D-F390E2B8865F}"/>
              </a:ext>
            </a:extLst>
          </p:cNvPr>
          <p:cNvGrpSpPr/>
          <p:nvPr/>
        </p:nvGrpSpPr>
        <p:grpSpPr>
          <a:xfrm>
            <a:off x="1457044" y="1808677"/>
            <a:ext cx="6229913" cy="1022179"/>
            <a:chOff x="126218" y="1745781"/>
            <a:chExt cx="6229913" cy="102217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AA57402-CFCA-4012-9D81-D2467E52C0B3}"/>
                </a:ext>
              </a:extLst>
            </p:cNvPr>
            <p:cNvSpPr/>
            <p:nvPr/>
          </p:nvSpPr>
          <p:spPr>
            <a:xfrm>
              <a:off x="126218" y="1745781"/>
              <a:ext cx="6229913" cy="993321"/>
            </a:xfrm>
            <a:custGeom>
              <a:avLst/>
              <a:gdLst>
                <a:gd name="connsiteX0" fmla="*/ 0 w 3045463"/>
                <a:gd name="connsiteY0" fmla="*/ 0 h 1827278"/>
                <a:gd name="connsiteX1" fmla="*/ 3045463 w 3045463"/>
                <a:gd name="connsiteY1" fmla="*/ 0 h 1827278"/>
                <a:gd name="connsiteX2" fmla="*/ 3045463 w 3045463"/>
                <a:gd name="connsiteY2" fmla="*/ 1827278 h 1827278"/>
                <a:gd name="connsiteX3" fmla="*/ 0 w 3045463"/>
                <a:gd name="connsiteY3" fmla="*/ 1827278 h 1827278"/>
                <a:gd name="connsiteX4" fmla="*/ 0 w 3045463"/>
                <a:gd name="connsiteY4" fmla="*/ 0 h 182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5463" h="1827278">
                  <a:moveTo>
                    <a:pt x="0" y="0"/>
                  </a:moveTo>
                  <a:lnTo>
                    <a:pt x="3045463" y="0"/>
                  </a:lnTo>
                  <a:lnTo>
                    <a:pt x="3045463" y="1827278"/>
                  </a:lnTo>
                  <a:lnTo>
                    <a:pt x="0" y="1827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2E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None/>
              </a:pPr>
              <a:endParaRPr lang="en-US" sz="17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6E07FC7E-334C-564F-80EA-841B81CEA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86394" t="53619" r="-487" b="24034"/>
            <a:stretch/>
          </p:blipFill>
          <p:spPr>
            <a:xfrm>
              <a:off x="307075" y="1807642"/>
              <a:ext cx="773829" cy="960318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9AB9F7-8987-7241-B6F9-5907956D48F5}"/>
                </a:ext>
              </a:extLst>
            </p:cNvPr>
            <p:cNvSpPr/>
            <p:nvPr/>
          </p:nvSpPr>
          <p:spPr>
            <a:xfrm>
              <a:off x="1276780" y="1898290"/>
              <a:ext cx="3968031" cy="6986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Criminal Intelligence</a:t>
              </a:r>
            </a:p>
            <a:p>
              <a:pPr marL="9525" lvl="1" indent="-9525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Processed Information on criminals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23327E6-95D5-174A-8EBB-C559119015BF}"/>
              </a:ext>
            </a:extLst>
          </p:cNvPr>
          <p:cNvGrpSpPr/>
          <p:nvPr/>
        </p:nvGrpSpPr>
        <p:grpSpPr>
          <a:xfrm>
            <a:off x="1457044" y="3396951"/>
            <a:ext cx="6410769" cy="1121127"/>
            <a:chOff x="730469" y="4293018"/>
            <a:chExt cx="6410769" cy="1121127"/>
          </a:xfrm>
        </p:grpSpPr>
        <p:sp>
          <p:nvSpPr>
            <p:cNvPr id="17" name="Freeform: Shape 9">
              <a:extLst>
                <a:ext uri="{FF2B5EF4-FFF2-40B4-BE49-F238E27FC236}">
                  <a16:creationId xmlns:a16="http://schemas.microsoft.com/office/drawing/2014/main" id="{F0FFA9FD-E3FB-424E-A5D4-94DC3ADC3033}"/>
                </a:ext>
              </a:extLst>
            </p:cNvPr>
            <p:cNvSpPr/>
            <p:nvPr/>
          </p:nvSpPr>
          <p:spPr>
            <a:xfrm>
              <a:off x="730469" y="4293018"/>
              <a:ext cx="6229912" cy="1121127"/>
            </a:xfrm>
            <a:custGeom>
              <a:avLst/>
              <a:gdLst>
                <a:gd name="connsiteX0" fmla="*/ 0 w 3045463"/>
                <a:gd name="connsiteY0" fmla="*/ 0 h 1827278"/>
                <a:gd name="connsiteX1" fmla="*/ 3045463 w 3045463"/>
                <a:gd name="connsiteY1" fmla="*/ 0 h 1827278"/>
                <a:gd name="connsiteX2" fmla="*/ 3045463 w 3045463"/>
                <a:gd name="connsiteY2" fmla="*/ 1827278 h 1827278"/>
                <a:gd name="connsiteX3" fmla="*/ 0 w 3045463"/>
                <a:gd name="connsiteY3" fmla="*/ 1827278 h 1827278"/>
                <a:gd name="connsiteX4" fmla="*/ 0 w 3045463"/>
                <a:gd name="connsiteY4" fmla="*/ 0 h 182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5463" h="1827278">
                  <a:moveTo>
                    <a:pt x="0" y="0"/>
                  </a:moveTo>
                  <a:lnTo>
                    <a:pt x="3045463" y="0"/>
                  </a:lnTo>
                  <a:lnTo>
                    <a:pt x="3045463" y="1827278"/>
                  </a:lnTo>
                  <a:lnTo>
                    <a:pt x="0" y="1827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2E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None/>
              </a:pPr>
              <a:endParaRPr lang="en-US" sz="17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F13E57-5279-C44A-BC5F-DD9858271898}"/>
                </a:ext>
              </a:extLst>
            </p:cNvPr>
            <p:cNvSpPr/>
            <p:nvPr/>
          </p:nvSpPr>
          <p:spPr>
            <a:xfrm>
              <a:off x="1944894" y="4382065"/>
              <a:ext cx="5196344" cy="957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Crime Analysis</a:t>
              </a:r>
            </a:p>
            <a:p>
              <a:pPr marL="285750" lvl="1" indent="-285750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Processed information on crimes</a:t>
              </a:r>
            </a:p>
            <a:p>
              <a:pPr marL="285750" lvl="1" indent="-285750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Qualitative and quantitative study of crime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701A2E7F-ED72-0D47-9C10-FA44356AAA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63791" t="-1983" r="19141" b="81763"/>
            <a:stretch/>
          </p:blipFill>
          <p:spPr>
            <a:xfrm>
              <a:off x="876089" y="4350535"/>
              <a:ext cx="937178" cy="868906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92D987-EE91-9040-9DB1-6ADCCB8955B2}"/>
              </a:ext>
            </a:extLst>
          </p:cNvPr>
          <p:cNvGrpSpPr/>
          <p:nvPr/>
        </p:nvGrpSpPr>
        <p:grpSpPr>
          <a:xfrm>
            <a:off x="2557085" y="5058746"/>
            <a:ext cx="4029830" cy="953636"/>
            <a:chOff x="2749342" y="4995850"/>
            <a:chExt cx="4029830" cy="953636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F0657CA-F979-42C5-BD49-E16B28DCA0AE}"/>
                </a:ext>
              </a:extLst>
            </p:cNvPr>
            <p:cNvSpPr/>
            <p:nvPr/>
          </p:nvSpPr>
          <p:spPr>
            <a:xfrm>
              <a:off x="2749342" y="4995850"/>
              <a:ext cx="4029830" cy="953636"/>
            </a:xfrm>
            <a:custGeom>
              <a:avLst/>
              <a:gdLst>
                <a:gd name="connsiteX0" fmla="*/ 0 w 3045463"/>
                <a:gd name="connsiteY0" fmla="*/ 0 h 1827278"/>
                <a:gd name="connsiteX1" fmla="*/ 3045463 w 3045463"/>
                <a:gd name="connsiteY1" fmla="*/ 0 h 1827278"/>
                <a:gd name="connsiteX2" fmla="*/ 3045463 w 3045463"/>
                <a:gd name="connsiteY2" fmla="*/ 1827278 h 1827278"/>
                <a:gd name="connsiteX3" fmla="*/ 0 w 3045463"/>
                <a:gd name="connsiteY3" fmla="*/ 1827278 h 1827278"/>
                <a:gd name="connsiteX4" fmla="*/ 0 w 3045463"/>
                <a:gd name="connsiteY4" fmla="*/ 0 h 1827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5463" h="1827278">
                  <a:moveTo>
                    <a:pt x="0" y="0"/>
                  </a:moveTo>
                  <a:lnTo>
                    <a:pt x="3045463" y="0"/>
                  </a:lnTo>
                  <a:lnTo>
                    <a:pt x="3045463" y="1827278"/>
                  </a:lnTo>
                  <a:lnTo>
                    <a:pt x="0" y="1827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endParaRPr lang="en-US" dirty="0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C5B3B2EC-13F9-DB48-AC07-00A741C41F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64022" t="82774" r="18910" b="-2994"/>
            <a:stretch/>
          </p:blipFill>
          <p:spPr>
            <a:xfrm>
              <a:off x="2900499" y="5070069"/>
              <a:ext cx="937178" cy="86890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8B74984-009B-014F-988B-4485064B9101}"/>
                </a:ext>
              </a:extLst>
            </p:cNvPr>
            <p:cNvSpPr/>
            <p:nvPr/>
          </p:nvSpPr>
          <p:spPr>
            <a:xfrm>
              <a:off x="3910705" y="5306006"/>
              <a:ext cx="2752854" cy="3970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Crime Intelligence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110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39F0D-7D55-491A-BC7D-2771F69BB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hu-HU" dirty="0"/>
              <a:t>Definition</a:t>
            </a:r>
            <a:r>
              <a:rPr lang="en-US" dirty="0"/>
              <a:t>: </a:t>
            </a:r>
            <a:br>
              <a:rPr lang="en-US" dirty="0"/>
            </a:br>
            <a:r>
              <a:rPr lang="en-US" b="0" dirty="0"/>
              <a:t>Intelligence-led Policing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0BCAB-1C21-4F0B-94C6-F2C6C7F16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E8A29-35D7-448B-9D93-0B297BA2F9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use of </a:t>
            </a:r>
            <a:r>
              <a:rPr lang="en-GB" sz="2400" b="1" dirty="0">
                <a:solidFill>
                  <a:srgbClr val="002060"/>
                </a:solidFill>
              </a:rPr>
              <a:t>processed information</a:t>
            </a:r>
            <a:r>
              <a:rPr lang="en-GB" sz="2400" b="1" dirty="0"/>
              <a:t>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 the fundamental basis for an objective, </a:t>
            </a:r>
            <a:r>
              <a:rPr lang="en-GB" sz="2400" b="1" dirty="0">
                <a:solidFill>
                  <a:srgbClr val="002060"/>
                </a:solidFill>
              </a:rPr>
              <a:t>decision-making framework</a:t>
            </a:r>
            <a:r>
              <a:rPr lang="en-GB" sz="2400" dirty="0">
                <a:solidFill>
                  <a:srgbClr val="002060"/>
                </a:solidFill>
              </a:rPr>
              <a:t> 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 facilitate </a:t>
            </a:r>
            <a:r>
              <a:rPr lang="en-GB" sz="2400" b="1" dirty="0">
                <a:solidFill>
                  <a:srgbClr val="002060"/>
                </a:solidFill>
              </a:rPr>
              <a:t>crime and problem prevention</a:t>
            </a:r>
            <a:r>
              <a:rPr lang="en-GB" sz="2400" dirty="0"/>
              <a:t>,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reduction, disruption and dismantling </a:t>
            </a:r>
          </a:p>
          <a:p>
            <a:pPr>
              <a:spcAft>
                <a:spcPts val="600"/>
              </a:spcAft>
              <a:buClr>
                <a:srgbClr val="002060"/>
              </a:buClr>
            </a:pP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through both </a:t>
            </a:r>
            <a:r>
              <a:rPr lang="en-GB" sz="2400" b="1" dirty="0">
                <a:solidFill>
                  <a:srgbClr val="002060"/>
                </a:solidFill>
              </a:rPr>
              <a:t>strategic management and effective enforcement strategies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targeting serious crimes and/or prolific offenders</a:t>
            </a:r>
          </a:p>
        </p:txBody>
      </p:sp>
    </p:spTree>
    <p:extLst>
      <p:ext uri="{BB962C8B-B14F-4D97-AF65-F5344CB8AC3E}">
        <p14:creationId xmlns:p14="http://schemas.microsoft.com/office/powerpoint/2010/main" val="416396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56f3f7a-cc20-4157-bc78-ddc9769d8db6">
      <UserInfo>
        <DisplayName>Yue Xin</DisplayName>
        <AccountId>34</AccountId>
        <AccountType/>
      </UserInfo>
      <UserInfo>
        <DisplayName>Jaime Cuenca</DisplayName>
        <AccountId>35</AccountId>
        <AccountType/>
      </UserInfo>
      <UserInfo>
        <DisplayName>Katharina Waczek</DisplayName>
        <AccountId>12</AccountId>
        <AccountType/>
      </UserInfo>
      <UserInfo>
        <DisplayName>Stefan Schwarz</DisplayName>
        <AccountId>9</AccountId>
        <AccountType/>
      </UserInfo>
    </SharedWithUsers>
    <_Flow_SignoffStatus xmlns="ffaef953-2cda-4d9d-b070-85228d2d3b5f" xsi:nil="true"/>
    <_x0023_ xmlns="ffaef953-2cda-4d9d-b070-85228d2d3b5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3CE0D4-818B-4ACC-A606-C45A4FC2B206}">
  <ds:schemaRefs>
    <ds:schemaRef ds:uri="http://purl.org/dc/dcmitype/"/>
    <ds:schemaRef ds:uri="756f3f7a-cc20-4157-bc78-ddc9769d8db6"/>
    <ds:schemaRef ds:uri="http://schemas.microsoft.com/office/2006/documentManagement/types"/>
    <ds:schemaRef ds:uri="ffaef953-2cda-4d9d-b070-85228d2d3b5f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FA17F5E-B723-42A9-966F-C686494841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BC6D49-E481-4900-9C37-4628A09798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aef953-2cda-4d9d-b070-85228d2d3b5f"/>
    <ds:schemaRef ds:uri="756f3f7a-cc20-4157-bc78-ddc9769d8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7993</TotalTime>
  <Words>717</Words>
  <Application>Microsoft Macintosh PowerPoint</Application>
  <PresentationFormat>On-screen Show (4:3)</PresentationFormat>
  <Paragraphs>195</Paragraphs>
  <Slides>24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Times New Roman</vt:lpstr>
      <vt:lpstr>Wingdings</vt:lpstr>
      <vt:lpstr>Office Theme</vt:lpstr>
      <vt:lpstr>Bitmap Image</vt:lpstr>
      <vt:lpstr>PowerPoint Presentation</vt:lpstr>
      <vt:lpstr>Aim</vt:lpstr>
      <vt:lpstr>Relevance  </vt:lpstr>
      <vt:lpstr>Learning Objectives</vt:lpstr>
      <vt:lpstr>Lesson Overview</vt:lpstr>
      <vt:lpstr>Discuss: Role of Information</vt:lpstr>
      <vt:lpstr>Converting Information to Intelligence</vt:lpstr>
      <vt:lpstr>Definition:  Crime Intelligence</vt:lpstr>
      <vt:lpstr>Definition:  Intelligence-led Policing </vt:lpstr>
      <vt:lpstr> Discuss: Benefits of ILP</vt:lpstr>
      <vt:lpstr>Peacekeeping-Intelligence</vt:lpstr>
      <vt:lpstr>CoP and ILP</vt:lpstr>
      <vt:lpstr>Similarities CoP and ILP</vt:lpstr>
      <vt:lpstr>Conceptual Differences CoP and ILP</vt:lpstr>
      <vt:lpstr>          Main Guiding Documents</vt:lpstr>
      <vt:lpstr>UNPOL Crime Intelligence Cycle</vt:lpstr>
      <vt:lpstr>Learning Activity 6.1</vt:lpstr>
      <vt:lpstr>Discuss: Reporting</vt:lpstr>
      <vt:lpstr>Examples of UN Reports</vt:lpstr>
      <vt:lpstr>Basic Guidelines: Content</vt:lpstr>
      <vt:lpstr>Basic Guidelines: Style</vt:lpstr>
      <vt:lpstr>Basic Guidelines: Style</vt:lpstr>
      <vt:lpstr>Take Away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Katharina Waczek</dc:creator>
  <cp:lastModifiedBy>Katharina Waczek</cp:lastModifiedBy>
  <cp:revision>101</cp:revision>
  <dcterms:created xsi:type="dcterms:W3CDTF">2021-01-14T18:48:35Z</dcterms:created>
  <dcterms:modified xsi:type="dcterms:W3CDTF">2022-01-18T18:45:33Z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