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96" r:id="rId4"/>
  </p:sldMasterIdLst>
  <p:notesMasterIdLst>
    <p:notesMasterId r:id="rId45"/>
  </p:notesMasterIdLst>
  <p:handoutMasterIdLst>
    <p:handoutMasterId r:id="rId46"/>
  </p:handoutMasterIdLst>
  <p:sldIdLst>
    <p:sldId id="428" r:id="rId5"/>
    <p:sldId id="1068" r:id="rId6"/>
    <p:sldId id="1070" r:id="rId7"/>
    <p:sldId id="922" r:id="rId8"/>
    <p:sldId id="921" r:id="rId9"/>
    <p:sldId id="319" r:id="rId10"/>
    <p:sldId id="362" r:id="rId11"/>
    <p:sldId id="264" r:id="rId12"/>
    <p:sldId id="276" r:id="rId13"/>
    <p:sldId id="316" r:id="rId14"/>
    <p:sldId id="906" r:id="rId15"/>
    <p:sldId id="923" r:id="rId16"/>
    <p:sldId id="280" r:id="rId17"/>
    <p:sldId id="307" r:id="rId18"/>
    <p:sldId id="282" r:id="rId19"/>
    <p:sldId id="318" r:id="rId20"/>
    <p:sldId id="907" r:id="rId21"/>
    <p:sldId id="878" r:id="rId22"/>
    <p:sldId id="323" r:id="rId23"/>
    <p:sldId id="311" r:id="rId24"/>
    <p:sldId id="909" r:id="rId25"/>
    <p:sldId id="290" r:id="rId26"/>
    <p:sldId id="292" r:id="rId27"/>
    <p:sldId id="294" r:id="rId28"/>
    <p:sldId id="295" r:id="rId29"/>
    <p:sldId id="925" r:id="rId30"/>
    <p:sldId id="910" r:id="rId31"/>
    <p:sldId id="912" r:id="rId32"/>
    <p:sldId id="1069" r:id="rId33"/>
    <p:sldId id="752" r:id="rId34"/>
    <p:sldId id="928" r:id="rId35"/>
    <p:sldId id="929" r:id="rId36"/>
    <p:sldId id="930" r:id="rId37"/>
    <p:sldId id="911" r:id="rId38"/>
    <p:sldId id="916" r:id="rId39"/>
    <p:sldId id="927" r:id="rId40"/>
    <p:sldId id="903" r:id="rId41"/>
    <p:sldId id="919" r:id="rId42"/>
    <p:sldId id="920" r:id="rId43"/>
    <p:sldId id="1065" r:id="rId44"/>
  </p:sldIdLst>
  <p:sldSz cx="9144000" cy="6858000" type="screen4x3"/>
  <p:notesSz cx="6797675" cy="98726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1656" userDrawn="1">
          <p15:clr>
            <a:srgbClr val="A4A3A4"/>
          </p15:clr>
        </p15:guide>
        <p15:guide id="3" orient="horz" pos="112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tharina Waczek" initials="KW" lastIdx="2" clrIdx="0">
    <p:extLst>
      <p:ext uri="{19B8F6BF-5375-455C-9EA6-DF929625EA0E}">
        <p15:presenceInfo xmlns:p15="http://schemas.microsoft.com/office/powerpoint/2012/main" userId="S::katharina.waczek@un.org::0331d40d-42ee-4bfc-ae12-ac157682cb79" providerId="AD"/>
      </p:ext>
    </p:extLst>
  </p:cmAuthor>
  <p:cmAuthor id="2" name="Jaime Cuenca" initials="JC" lastIdx="1" clrIdx="1">
    <p:extLst>
      <p:ext uri="{19B8F6BF-5375-455C-9EA6-DF929625EA0E}">
        <p15:presenceInfo xmlns:p15="http://schemas.microsoft.com/office/powerpoint/2012/main" userId="S::cuenca@un.org::9bc7a3c2-11e4-4e1a-ba20-49d3e99e9a5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D9C36"/>
    <a:srgbClr val="5B92E5"/>
    <a:srgbClr val="8EB4E3"/>
    <a:srgbClr val="FFFFCC"/>
    <a:srgbClr val="DCE6F2"/>
    <a:srgbClr val="0000FF"/>
    <a:srgbClr val="0033CC"/>
    <a:srgbClr val="002060"/>
    <a:srgbClr val="003399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296" autoAdjust="0"/>
    <p:restoredTop sz="88801" autoAdjust="0"/>
  </p:normalViewPr>
  <p:slideViewPr>
    <p:cSldViewPr snapToGrid="0">
      <p:cViewPr varScale="1">
        <p:scale>
          <a:sx n="96" d="100"/>
          <a:sy n="96" d="100"/>
        </p:scale>
        <p:origin x="1528" y="176"/>
      </p:cViewPr>
      <p:guideLst>
        <p:guide pos="1656"/>
        <p:guide orient="horz" pos="1128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30" d="100"/>
        <a:sy n="130" d="100"/>
      </p:scale>
      <p:origin x="0" y="-165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commentAuthors" Target="commentAuthors.xml"/><Relationship Id="rId50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tableStyles" Target="tableStyle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handoutMaster" Target="handoutMasters/handoutMaster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harina Waczek" userId="0331d40d-42ee-4bfc-ae12-ac157682cb79" providerId="ADAL" clId="{CCB408EA-BBA9-394B-A575-F8D94C90BCA9}"/>
    <pc:docChg chg="modSld modMainMaster">
      <pc:chgData name="Katharina Waczek" userId="0331d40d-42ee-4bfc-ae12-ac157682cb79" providerId="ADAL" clId="{CCB408EA-BBA9-394B-A575-F8D94C90BCA9}" dt="2021-11-21T15:46:21.102" v="5" actId="20577"/>
      <pc:docMkLst>
        <pc:docMk/>
      </pc:docMkLst>
      <pc:sldChg chg="modSp mod">
        <pc:chgData name="Katharina Waczek" userId="0331d40d-42ee-4bfc-ae12-ac157682cb79" providerId="ADAL" clId="{CCB408EA-BBA9-394B-A575-F8D94C90BCA9}" dt="2021-11-21T15:46:01.466" v="3" actId="20577"/>
        <pc:sldMkLst>
          <pc:docMk/>
          <pc:sldMk cId="270454025" sldId="923"/>
        </pc:sldMkLst>
        <pc:spChg chg="mod">
          <ac:chgData name="Katharina Waczek" userId="0331d40d-42ee-4bfc-ae12-ac157682cb79" providerId="ADAL" clId="{CCB408EA-BBA9-394B-A575-F8D94C90BCA9}" dt="2021-11-21T15:46:01.466" v="3" actId="20577"/>
          <ac:spMkLst>
            <pc:docMk/>
            <pc:sldMk cId="270454025" sldId="923"/>
            <ac:spMk id="2" creationId="{6B49B33F-EC89-4BA3-8445-D5FEDB14BB33}"/>
          </ac:spMkLst>
        </pc:spChg>
      </pc:sldChg>
      <pc:sldChg chg="modSp mod">
        <pc:chgData name="Katharina Waczek" userId="0331d40d-42ee-4bfc-ae12-ac157682cb79" providerId="ADAL" clId="{CCB408EA-BBA9-394B-A575-F8D94C90BCA9}" dt="2021-11-21T15:46:21.102" v="5" actId="20577"/>
        <pc:sldMkLst>
          <pc:docMk/>
          <pc:sldMk cId="2678520183" sldId="1069"/>
        </pc:sldMkLst>
        <pc:spChg chg="mod">
          <ac:chgData name="Katharina Waczek" userId="0331d40d-42ee-4bfc-ae12-ac157682cb79" providerId="ADAL" clId="{CCB408EA-BBA9-394B-A575-F8D94C90BCA9}" dt="2021-11-21T15:46:21.102" v="5" actId="20577"/>
          <ac:spMkLst>
            <pc:docMk/>
            <pc:sldMk cId="2678520183" sldId="1069"/>
            <ac:spMk id="2" creationId="{C7C032A7-1460-4E24-ADF6-B23A93A85F74}"/>
          </ac:spMkLst>
        </pc:spChg>
      </pc:sldChg>
      <pc:sldMasterChg chg="modSldLayout">
        <pc:chgData name="Katharina Waczek" userId="0331d40d-42ee-4bfc-ae12-ac157682cb79" providerId="ADAL" clId="{CCB408EA-BBA9-394B-A575-F8D94C90BCA9}" dt="2021-11-21T15:45:47.478" v="1" actId="20577"/>
        <pc:sldMasterMkLst>
          <pc:docMk/>
          <pc:sldMasterMk cId="81541694" sldId="2147483696"/>
        </pc:sldMasterMkLst>
        <pc:sldLayoutChg chg="modSp mod">
          <pc:chgData name="Katharina Waczek" userId="0331d40d-42ee-4bfc-ae12-ac157682cb79" providerId="ADAL" clId="{CCB408EA-BBA9-394B-A575-F8D94C90BCA9}" dt="2021-11-21T15:45:47.478" v="1" actId="20577"/>
          <pc:sldLayoutMkLst>
            <pc:docMk/>
            <pc:sldMasterMk cId="81541694" sldId="2147483696"/>
            <pc:sldLayoutMk cId="3516580236" sldId="2147483697"/>
          </pc:sldLayoutMkLst>
          <pc:spChg chg="mod">
            <ac:chgData name="Katharina Waczek" userId="0331d40d-42ee-4bfc-ae12-ac157682cb79" providerId="ADAL" clId="{CCB408EA-BBA9-394B-A575-F8D94C90BCA9}" dt="2021-11-21T15:45:47.478" v="1" actId="20577"/>
            <ac:spMkLst>
              <pc:docMk/>
              <pc:sldMasterMk cId="81541694" sldId="2147483696"/>
              <pc:sldLayoutMk cId="3516580236" sldId="2147483697"/>
              <ac:spMk id="9" creationId="{465AF945-5AA6-5C4E-9357-48D7D4A76498}"/>
            </ac:spMkLst>
          </pc:spChg>
        </pc:sldLayoutChg>
      </pc:sldMasterChg>
    </pc:docChg>
  </pc:docChgLst>
  <pc:docChgLst>
    <pc:chgData name="Dianne Tillman Stevens" userId="4e3ed35b-529b-487f-a46d-4ef0d77bb5d8" providerId="ADAL" clId="{543FACE3-2CE6-41DE-AB25-91908488208F}"/>
    <pc:docChg chg="modSld">
      <pc:chgData name="Dianne Tillman Stevens" userId="4e3ed35b-529b-487f-a46d-4ef0d77bb5d8" providerId="ADAL" clId="{543FACE3-2CE6-41DE-AB25-91908488208F}" dt="2021-12-04T03:43:31.182" v="24" actId="20577"/>
      <pc:docMkLst>
        <pc:docMk/>
      </pc:docMkLst>
      <pc:sldChg chg="modSp mod">
        <pc:chgData name="Dianne Tillman Stevens" userId="4e3ed35b-529b-487f-a46d-4ef0d77bb5d8" providerId="ADAL" clId="{543FACE3-2CE6-41DE-AB25-91908488208F}" dt="2021-12-04T03:37:55.415" v="5" actId="20577"/>
        <pc:sldMkLst>
          <pc:docMk/>
          <pc:sldMk cId="1514596060" sldId="282"/>
        </pc:sldMkLst>
        <pc:spChg chg="mod">
          <ac:chgData name="Dianne Tillman Stevens" userId="4e3ed35b-529b-487f-a46d-4ef0d77bb5d8" providerId="ADAL" clId="{543FACE3-2CE6-41DE-AB25-91908488208F}" dt="2021-12-04T03:37:55.415" v="5" actId="20577"/>
          <ac:spMkLst>
            <pc:docMk/>
            <pc:sldMk cId="1514596060" sldId="282"/>
            <ac:spMk id="19" creationId="{CE44DD02-6A6D-4A45-8AC3-6DB56827E931}"/>
          </ac:spMkLst>
        </pc:spChg>
      </pc:sldChg>
      <pc:sldChg chg="modSp mod">
        <pc:chgData name="Dianne Tillman Stevens" userId="4e3ed35b-529b-487f-a46d-4ef0d77bb5d8" providerId="ADAL" clId="{543FACE3-2CE6-41DE-AB25-91908488208F}" dt="2021-12-04T03:38:53.043" v="14" actId="20577"/>
        <pc:sldMkLst>
          <pc:docMk/>
          <pc:sldMk cId="4139659252" sldId="311"/>
        </pc:sldMkLst>
        <pc:spChg chg="mod">
          <ac:chgData name="Dianne Tillman Stevens" userId="4e3ed35b-529b-487f-a46d-4ef0d77bb5d8" providerId="ADAL" clId="{543FACE3-2CE6-41DE-AB25-91908488208F}" dt="2021-12-04T03:38:53.043" v="14" actId="20577"/>
          <ac:spMkLst>
            <pc:docMk/>
            <pc:sldMk cId="4139659252" sldId="311"/>
            <ac:spMk id="8" creationId="{82096FE6-AFCB-664D-817A-8D2D4383FB5A}"/>
          </ac:spMkLst>
        </pc:spChg>
        <pc:spChg chg="mod">
          <ac:chgData name="Dianne Tillman Stevens" userId="4e3ed35b-529b-487f-a46d-4ef0d77bb5d8" providerId="ADAL" clId="{543FACE3-2CE6-41DE-AB25-91908488208F}" dt="2021-12-04T03:38:25.028" v="7" actId="20577"/>
          <ac:spMkLst>
            <pc:docMk/>
            <pc:sldMk cId="4139659252" sldId="311"/>
            <ac:spMk id="38914" creationId="{00000000-0000-0000-0000-000000000000}"/>
          </ac:spMkLst>
        </pc:spChg>
      </pc:sldChg>
      <pc:sldChg chg="modSp mod">
        <pc:chgData name="Dianne Tillman Stevens" userId="4e3ed35b-529b-487f-a46d-4ef0d77bb5d8" providerId="ADAL" clId="{543FACE3-2CE6-41DE-AB25-91908488208F}" dt="2021-12-04T03:43:31.182" v="24" actId="20577"/>
        <pc:sldMkLst>
          <pc:docMk/>
          <pc:sldMk cId="3005225505" sldId="878"/>
        </pc:sldMkLst>
        <pc:graphicFrameChg chg="modGraphic">
          <ac:chgData name="Dianne Tillman Stevens" userId="4e3ed35b-529b-487f-a46d-4ef0d77bb5d8" providerId="ADAL" clId="{543FACE3-2CE6-41DE-AB25-91908488208F}" dt="2021-12-04T03:43:31.182" v="24" actId="20577"/>
          <ac:graphicFrameMkLst>
            <pc:docMk/>
            <pc:sldMk cId="3005225505" sldId="878"/>
            <ac:graphicFrameMk id="4" creationId="{71D0F405-9343-4749-9F9C-CD88FF34F036}"/>
          </ac:graphicFrameMkLst>
        </pc:graphicFrameChg>
      </pc:sldChg>
      <pc:sldChg chg="modSp mod">
        <pc:chgData name="Dianne Tillman Stevens" userId="4e3ed35b-529b-487f-a46d-4ef0d77bb5d8" providerId="ADAL" clId="{543FACE3-2CE6-41DE-AB25-91908488208F}" dt="2021-12-04T03:37:30.133" v="3" actId="20577"/>
        <pc:sldMkLst>
          <pc:docMk/>
          <pc:sldMk cId="270454025" sldId="923"/>
        </pc:sldMkLst>
        <pc:spChg chg="mod">
          <ac:chgData name="Dianne Tillman Stevens" userId="4e3ed35b-529b-487f-a46d-4ef0d77bb5d8" providerId="ADAL" clId="{543FACE3-2CE6-41DE-AB25-91908488208F}" dt="2021-12-04T03:37:30.133" v="3" actId="20577"/>
          <ac:spMkLst>
            <pc:docMk/>
            <pc:sldMk cId="270454025" sldId="923"/>
            <ac:spMk id="6" creationId="{1D515953-38D4-4A6D-93DD-C16942DBF22C}"/>
          </ac:spMkLst>
        </pc:spChg>
      </pc:sldChg>
      <pc:sldChg chg="modSp mod">
        <pc:chgData name="Dianne Tillman Stevens" userId="4e3ed35b-529b-487f-a46d-4ef0d77bb5d8" providerId="ADAL" clId="{543FACE3-2CE6-41DE-AB25-91908488208F}" dt="2021-12-04T03:41:49.579" v="19" actId="790"/>
        <pc:sldMkLst>
          <pc:docMk/>
          <pc:sldMk cId="1705380168" sldId="928"/>
        </pc:sldMkLst>
        <pc:spChg chg="mod">
          <ac:chgData name="Dianne Tillman Stevens" userId="4e3ed35b-529b-487f-a46d-4ef0d77bb5d8" providerId="ADAL" clId="{543FACE3-2CE6-41DE-AB25-91908488208F}" dt="2021-12-04T03:41:49.579" v="19" actId="790"/>
          <ac:spMkLst>
            <pc:docMk/>
            <pc:sldMk cId="1705380168" sldId="928"/>
            <ac:spMk id="25" creationId="{0DE2A236-9323-D047-979D-AC148AD144D9}"/>
          </ac:spMkLst>
        </pc:spChg>
      </pc:sldChg>
      <pc:sldChg chg="modSp mod">
        <pc:chgData name="Dianne Tillman Stevens" userId="4e3ed35b-529b-487f-a46d-4ef0d77bb5d8" providerId="ADAL" clId="{543FACE3-2CE6-41DE-AB25-91908488208F}" dt="2021-12-04T03:42:24.365" v="22" actId="20577"/>
        <pc:sldMkLst>
          <pc:docMk/>
          <pc:sldMk cId="1956286820" sldId="930"/>
        </pc:sldMkLst>
        <pc:spChg chg="mod">
          <ac:chgData name="Dianne Tillman Stevens" userId="4e3ed35b-529b-487f-a46d-4ef0d77bb5d8" providerId="ADAL" clId="{543FACE3-2CE6-41DE-AB25-91908488208F}" dt="2021-12-04T03:42:24.365" v="22" actId="20577"/>
          <ac:spMkLst>
            <pc:docMk/>
            <pc:sldMk cId="1956286820" sldId="930"/>
            <ac:spMk id="13" creationId="{55CA0390-0A09-42CB-8F57-5D3AEC7E6C2C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633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3633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F99CC0FC-2BDE-084B-852C-86E1AEAD3E77}" type="datetimeFigureOut">
              <a:rPr lang="en-US" smtClean="0"/>
              <a:t>1/18/22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7317"/>
            <a:ext cx="2945659" cy="4936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377317"/>
            <a:ext cx="2945659" cy="4936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B3AC4F9-24D2-0145-B7DA-012D79642C0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105306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633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633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D99810E5-B9E1-7E45-A0FB-1A55435B13DB}" type="datetimeFigureOut">
              <a:rPr lang="en-US" smtClean="0"/>
              <a:t>1/18/22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39775"/>
            <a:ext cx="493395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689515"/>
            <a:ext cx="5438140" cy="444269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7317"/>
            <a:ext cx="2945659" cy="4936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377317"/>
            <a:ext cx="2945659" cy="4936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9642A593-4382-9548-BCBC-9AFA9F58022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338981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776476-C927-4D07-B80B-EAF53FA02F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08201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4B0780-2B6E-4E71-9E33-E8D0E7FB9525}" type="slidenum">
              <a:rPr lang="en-US" smtClean="0"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4761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>
            <a:extLst>
              <a:ext uri="{FF2B5EF4-FFF2-40B4-BE49-F238E27FC236}">
                <a16:creationId xmlns:a16="http://schemas.microsoft.com/office/drawing/2014/main" id="{A2A874DB-4926-4AA7-B7D0-089C73BF00F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55650" indent="-2905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63638" indent="-2317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30363" indent="-2317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95500" indent="-2317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52700" indent="-231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009900" indent="-231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67100" indent="-231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924300" indent="-231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F9F10FA-2A87-4AE6-87F9-FBB7C474AFF0}" type="slidenum">
              <a:rPr kumimoji="0" lang="en-AU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AU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0963" name="Rectangle 2">
            <a:extLst>
              <a:ext uri="{FF2B5EF4-FFF2-40B4-BE49-F238E27FC236}">
                <a16:creationId xmlns:a16="http://schemas.microsoft.com/office/drawing/2014/main" id="{01AD6DD5-825C-444D-8BFB-2C4F7A5BB65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2688" y="698500"/>
            <a:ext cx="4646612" cy="3484563"/>
          </a:xfrm>
          <a:ln/>
        </p:spPr>
      </p:sp>
      <p:sp>
        <p:nvSpPr>
          <p:cNvPr id="40964" name="Rectangle 3">
            <a:extLst>
              <a:ext uri="{FF2B5EF4-FFF2-40B4-BE49-F238E27FC236}">
                <a16:creationId xmlns:a16="http://schemas.microsoft.com/office/drawing/2014/main" id="{355008BD-0740-412D-BC3F-FF4BBE6EE83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35038" y="4416425"/>
            <a:ext cx="5140325" cy="41814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202" tIns="47101" rIns="94202" bIns="47101"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809593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4B0780-2B6E-4E71-9E33-E8D0E7FB9525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27812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4B0780-2B6E-4E71-9E33-E8D0E7FB9525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43243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4B0780-2B6E-4E71-9E33-E8D0E7FB9525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70732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774"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4B0780-2B6E-4E71-9E33-E8D0E7FB9525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28227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774"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4B0780-2B6E-4E71-9E33-E8D0E7FB9525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15059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774"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4B0780-2B6E-4E71-9E33-E8D0E7FB9525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01396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4B0780-2B6E-4E71-9E33-E8D0E7FB9525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98505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DF9CB33-BC38-F34E-986A-ED85C461E633}"/>
              </a:ext>
            </a:extLst>
          </p:cNvPr>
          <p:cNvSpPr/>
          <p:nvPr userDrawn="1"/>
        </p:nvSpPr>
        <p:spPr>
          <a:xfrm>
            <a:off x="960329" y="2667000"/>
            <a:ext cx="7223342" cy="1977390"/>
          </a:xfrm>
          <a:prstGeom prst="rect">
            <a:avLst/>
          </a:prstGeom>
        </p:spPr>
      </p:sp>
      <p:sp>
        <p:nvSpPr>
          <p:cNvPr id="9" name="Text Box 7">
            <a:extLst>
              <a:ext uri="{FF2B5EF4-FFF2-40B4-BE49-F238E27FC236}">
                <a16:creationId xmlns:a16="http://schemas.microsoft.com/office/drawing/2014/main" id="{465AF945-5AA6-5C4E-9357-48D7D4A76498}"/>
              </a:ext>
            </a:extLst>
          </p:cNvPr>
          <p:cNvSpPr txBox="1"/>
          <p:nvPr userDrawn="1"/>
        </p:nvSpPr>
        <p:spPr>
          <a:xfrm>
            <a:off x="3055620" y="2893858"/>
            <a:ext cx="2527753" cy="1309231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6600" spc="300" dirty="0">
                <a:solidFill>
                  <a:srgbClr val="002060"/>
                </a:solidFill>
                <a:effectLst/>
                <a:latin typeface="Century Gothic"/>
                <a:ea typeface="Calibri"/>
                <a:cs typeface="Century Gothic"/>
              </a:rPr>
              <a:t>8</a:t>
            </a:r>
            <a:endParaRPr lang="en-US" sz="6600" spc="300" dirty="0">
              <a:effectLst/>
              <a:latin typeface="Century Gothic"/>
              <a:ea typeface="Calibri"/>
              <a:cs typeface="Century Gothic"/>
            </a:endParaRPr>
          </a:p>
        </p:txBody>
      </p:sp>
      <p:sp>
        <p:nvSpPr>
          <p:cNvPr id="10" name="Text Box 8">
            <a:extLst>
              <a:ext uri="{FF2B5EF4-FFF2-40B4-BE49-F238E27FC236}">
                <a16:creationId xmlns:a16="http://schemas.microsoft.com/office/drawing/2014/main" id="{7B3A8CBA-A5BD-0247-8F6D-B1F1B9AD6855}"/>
              </a:ext>
            </a:extLst>
          </p:cNvPr>
          <p:cNvSpPr txBox="1"/>
          <p:nvPr userDrawn="1"/>
        </p:nvSpPr>
        <p:spPr>
          <a:xfrm>
            <a:off x="1188929" y="3466648"/>
            <a:ext cx="2112948" cy="478546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400" dirty="0">
                <a:solidFill>
                  <a:srgbClr val="003399"/>
                </a:solidFill>
                <a:latin typeface="Century Gothic"/>
                <a:ea typeface="Calibri"/>
                <a:cs typeface="Century Gothic"/>
              </a:rPr>
              <a:t>STM Lesson</a:t>
            </a:r>
            <a:endParaRPr lang="en-US" sz="2400" dirty="0">
              <a:solidFill>
                <a:srgbClr val="003399"/>
              </a:solidFill>
              <a:effectLst/>
              <a:latin typeface="Century Gothic"/>
              <a:ea typeface="Calibri"/>
              <a:cs typeface="Century Gothic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0FAE597-FB7E-0D42-A38D-20BF269F5928}"/>
              </a:ext>
            </a:extLst>
          </p:cNvPr>
          <p:cNvCxnSpPr/>
          <p:nvPr userDrawn="1"/>
        </p:nvCxnSpPr>
        <p:spPr>
          <a:xfrm>
            <a:off x="1158971" y="4030406"/>
            <a:ext cx="6907321" cy="0"/>
          </a:xfrm>
          <a:prstGeom prst="line">
            <a:avLst/>
          </a:prstGeom>
          <a:ln w="12700">
            <a:solidFill>
              <a:srgbClr val="5B92E5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C0331874-25C1-B74A-9FDF-1BC539D72E9E}"/>
              </a:ext>
            </a:extLst>
          </p:cNvPr>
          <p:cNvSpPr/>
          <p:nvPr userDrawn="1"/>
        </p:nvSpPr>
        <p:spPr>
          <a:xfrm>
            <a:off x="-10886" y="-14261"/>
            <a:ext cx="9154886" cy="152400"/>
          </a:xfrm>
          <a:prstGeom prst="rect">
            <a:avLst/>
          </a:prstGeom>
          <a:solidFill>
            <a:srgbClr val="5B92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12337F3-9E26-224F-ABE7-FDA357FF080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500" r="17500"/>
          <a:stretch/>
        </p:blipFill>
        <p:spPr>
          <a:xfrm>
            <a:off x="5715000" y="1835172"/>
            <a:ext cx="2438246" cy="2110021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1371600" cy="365125"/>
          </a:xfrm>
          <a:prstGeom prst="rect">
            <a:avLst/>
          </a:prstGeom>
        </p:spPr>
        <p:txBody>
          <a:bodyPr/>
          <a:lstStyle/>
          <a:p>
            <a:fld id="{8DB24B31-ACE0-F547-8C2A-5E53FD9CD1DC}" type="datetime1">
              <a:rPr lang="en-US" smtClean="0"/>
              <a:t>1/18/22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53AF412-E7BF-B849-BF04-1E2D17A809B2}"/>
              </a:ext>
            </a:extLst>
          </p:cNvPr>
          <p:cNvSpPr/>
          <p:nvPr userDrawn="1"/>
        </p:nvSpPr>
        <p:spPr>
          <a:xfrm>
            <a:off x="2286000" y="6403423"/>
            <a:ext cx="4502426" cy="3180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6580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CC83F7A-29E4-F045-AC12-411FDACB4997}" type="datetime1">
              <a:rPr lang="en-US" smtClean="0"/>
              <a:t>1/18/22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71700" y="6356350"/>
            <a:ext cx="4800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2029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9B9B594-1210-B948-8D31-3B544F5D6C5B}" type="datetime1">
              <a:rPr lang="en-US" smtClean="0"/>
              <a:t>1/18/22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71700" y="6356350"/>
            <a:ext cx="4800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9288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2FE951-9F77-0E47-911C-86FD149859FA}" type="datetime1">
              <a:rPr lang="en-US" smtClean="0"/>
              <a:t>1/18/22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71700" y="6356350"/>
            <a:ext cx="4800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9636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1691BD-A017-2F4A-8C9F-18B6D335A2E7}" type="datetime1">
              <a:rPr lang="en-US" smtClean="0"/>
              <a:t>1/18/22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71700" y="6356350"/>
            <a:ext cx="4800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0444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71700" y="6356350"/>
            <a:ext cx="4800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3666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ctivit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22A47F3-E784-4114-A8AB-F5016A046EA0}"/>
              </a:ext>
            </a:extLst>
          </p:cNvPr>
          <p:cNvCxnSpPr/>
          <p:nvPr userDrawn="1"/>
        </p:nvCxnSpPr>
        <p:spPr>
          <a:xfrm>
            <a:off x="141194" y="1073598"/>
            <a:ext cx="8686800" cy="0"/>
          </a:xfrm>
          <a:prstGeom prst="line">
            <a:avLst/>
          </a:prstGeom>
          <a:ln w="19050">
            <a:solidFill>
              <a:srgbClr val="8D9C3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5095929D-B7D6-44C3-B5D2-B25B2895E7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28650" y="6356351"/>
            <a:ext cx="7231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>
                <a:solidFill>
                  <a:prstClr val="white">
                    <a:lumMod val="50000"/>
                  </a:prstClr>
                </a:solidFill>
                <a:latin typeface="Century Gothic"/>
                <a:cs typeface="Century Gothic"/>
              </a:rPr>
              <a:t>Job Specific Training Materials for United Nations Police 2020</a:t>
            </a:r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1F5D7EC-97FB-4D65-9B0D-C4C678F83A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859806" y="6356351"/>
            <a:ext cx="6555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801D69-61EF-40E3-904E-777AA434B5C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996E0FA7-F929-43AE-BDA2-EE9D41307C47}"/>
              </a:ext>
            </a:extLst>
          </p:cNvPr>
          <p:cNvSpPr txBox="1">
            <a:spLocks/>
          </p:cNvSpPr>
          <p:nvPr userDrawn="1"/>
        </p:nvSpPr>
        <p:spPr>
          <a:xfrm>
            <a:off x="609600" y="183820"/>
            <a:ext cx="648372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002060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r>
              <a:rPr lang="en-US" sz="2400" dirty="0"/>
              <a:t>Learning Activity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822985A-46D9-4CAA-898B-CEA2F267B9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1" y="1865775"/>
            <a:ext cx="7886699" cy="4351338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 lang="en-US" sz="2400" b="1" kern="1200" dirty="0" smtClean="0">
                <a:solidFill>
                  <a:schemeClr val="tx1"/>
                </a:solidFill>
                <a:latin typeface="Century Gothic"/>
                <a:ea typeface="+mn-ea"/>
                <a:cs typeface="Century Gothic"/>
              </a:defRPr>
            </a:lvl1pPr>
            <a:lvl2pPr marL="685800" indent="-228600">
              <a:buFont typeface="Wingdings" panose="05000000000000000000" pitchFamily="2" charset="2"/>
              <a:buChar char="§"/>
              <a:defRPr lang="en-US" sz="2400" kern="1200" dirty="0" smtClean="0">
                <a:solidFill>
                  <a:schemeClr val="tx1"/>
                </a:solidFill>
                <a:latin typeface="Century Gothic"/>
                <a:ea typeface="+mn-ea"/>
                <a:cs typeface="Century Gothic"/>
              </a:defRPr>
            </a:lvl2pPr>
            <a:lvl3pPr>
              <a:defRPr lang="en-US" sz="2400" kern="1200" dirty="0" smtClean="0">
                <a:solidFill>
                  <a:schemeClr val="tx1"/>
                </a:solidFill>
                <a:latin typeface="Century Gothic"/>
                <a:ea typeface="+mn-ea"/>
                <a:cs typeface="Century Gothic"/>
              </a:defRPr>
            </a:lvl3pPr>
            <a:lvl4pPr>
              <a:defRPr lang="en-US" sz="2800" kern="1200" dirty="0" smtClean="0">
                <a:solidFill>
                  <a:srgbClr val="8D9C36"/>
                </a:solidFill>
                <a:latin typeface="Century Gothic"/>
                <a:ea typeface="+mn-ea"/>
                <a:cs typeface="Century Gothic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7AF61E73-8E6F-465B-8E47-A86B194FFBC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664450" y="538163"/>
            <a:ext cx="1163638" cy="484187"/>
          </a:xfrm>
        </p:spPr>
        <p:txBody>
          <a:bodyPr>
            <a:noAutofit/>
          </a:bodyPr>
          <a:lstStyle>
            <a:lvl1pPr>
              <a:defRPr lang="en-US" sz="2400" b="1" kern="1200" dirty="0" smtClean="0">
                <a:solidFill>
                  <a:srgbClr val="002060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2DBC3ABE-DD43-44F4-B0D2-C7CC12F000CB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25488" y="1155700"/>
            <a:ext cx="7006571" cy="457200"/>
          </a:xfrm>
        </p:spPr>
        <p:txBody>
          <a:bodyPr/>
          <a:lstStyle>
            <a:lvl1pPr>
              <a:defRPr lang="en-US" sz="2400" kern="1200" dirty="0" smtClean="0">
                <a:solidFill>
                  <a:srgbClr val="002060"/>
                </a:solidFill>
                <a:latin typeface="Century Gothic"/>
                <a:ea typeface="+mn-ea"/>
                <a:cs typeface="Century Gothic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964607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679278"/>
          </a:xfrm>
          <a:prstGeom prst="rect">
            <a:avLst/>
          </a:prstGeom>
        </p:spPr>
        <p:txBody>
          <a:bodyPr/>
          <a:lstStyle>
            <a:lvl1pPr>
              <a:defRPr lang="en-US" sz="3200" b="1" kern="1200" dirty="0">
                <a:solidFill>
                  <a:srgbClr val="002060"/>
                </a:solidFill>
                <a:latin typeface="Century Gothic"/>
                <a:ea typeface="Calibri"/>
                <a:cs typeface="Century Gothic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4729" y="1738830"/>
            <a:ext cx="7694542" cy="41449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rgbClr val="8D9C36"/>
                </a:solidFill>
                <a:latin typeface="Century Gothic" panose="020B0502020202020204" pitchFamily="34" charset="0"/>
              </a:defRPr>
            </a:lvl1pPr>
            <a:lvl2pPr algn="ctr">
              <a:defRPr>
                <a:latin typeface="Century Gothic" panose="020B0502020202020204" pitchFamily="34" charset="0"/>
              </a:defRPr>
            </a:lvl2pPr>
            <a:lvl3pPr algn="ctr">
              <a:defRPr>
                <a:latin typeface="Century Gothic" panose="020B0502020202020204" pitchFamily="34" charset="0"/>
              </a:defRPr>
            </a:lvl3pPr>
            <a:lvl4pPr algn="ctr">
              <a:defRPr>
                <a:latin typeface="Century Gothic" panose="020B0502020202020204" pitchFamily="34" charset="0"/>
              </a:defRPr>
            </a:lvl4pPr>
            <a:lvl5pPr algn="ctr">
              <a:defRPr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1A3202A-C734-5445-9298-B11875F8ECDB}"/>
              </a:ext>
            </a:extLst>
          </p:cNvPr>
          <p:cNvCxnSpPr>
            <a:cxnSpLocks/>
          </p:cNvCxnSpPr>
          <p:nvPr userDrawn="1"/>
        </p:nvCxnSpPr>
        <p:spPr>
          <a:xfrm>
            <a:off x="495300" y="1219200"/>
            <a:ext cx="8153400" cy="0"/>
          </a:xfrm>
          <a:prstGeom prst="line">
            <a:avLst/>
          </a:prstGeom>
          <a:ln>
            <a:solidFill>
              <a:srgbClr val="5B92E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FD33045F-0348-BE40-8945-73D21EA4B3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00" r="17500"/>
          <a:stretch/>
        </p:blipFill>
        <p:spPr>
          <a:xfrm>
            <a:off x="7901851" y="457200"/>
            <a:ext cx="784949" cy="679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377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457200"/>
            <a:ext cx="7162800" cy="960437"/>
          </a:xfrm>
          <a:prstGeom prst="rect">
            <a:avLst/>
          </a:prstGeom>
        </p:spPr>
        <p:txBody>
          <a:bodyPr anchor="b"/>
          <a:lstStyle>
            <a:lvl1pPr algn="l">
              <a:lnSpc>
                <a:spcPts val="3440"/>
              </a:lnSpc>
              <a:defRPr lang="en-US" sz="3200" b="1" kern="1200" dirty="0">
                <a:solidFill>
                  <a:srgbClr val="002060"/>
                </a:solidFill>
                <a:latin typeface="Century Gothic"/>
                <a:ea typeface="Calibri"/>
                <a:cs typeface="Century Gothic"/>
              </a:defRPr>
            </a:lvl1pPr>
          </a:lstStyle>
          <a:p>
            <a:r>
              <a:rPr lang="en-US" dirty="0"/>
              <a:t>Click to edit Master title style testing with two lines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566B35E-4D4B-6E49-A0CE-ACC14BAC9034}"/>
              </a:ext>
            </a:extLst>
          </p:cNvPr>
          <p:cNvCxnSpPr>
            <a:cxnSpLocks/>
          </p:cNvCxnSpPr>
          <p:nvPr userDrawn="1"/>
        </p:nvCxnSpPr>
        <p:spPr>
          <a:xfrm>
            <a:off x="495300" y="1524000"/>
            <a:ext cx="8153400" cy="0"/>
          </a:xfrm>
          <a:prstGeom prst="line">
            <a:avLst/>
          </a:prstGeom>
          <a:ln>
            <a:solidFill>
              <a:srgbClr val="5B92E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199CB307-A3B2-6A4C-BBA9-84673B7A12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00" r="17500"/>
          <a:stretch/>
        </p:blipFill>
        <p:spPr>
          <a:xfrm>
            <a:off x="7901851" y="685800"/>
            <a:ext cx="784949" cy="679283"/>
          </a:xfrm>
          <a:prstGeom prst="rect">
            <a:avLst/>
          </a:prstGeom>
        </p:spPr>
      </p:pic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8E9B863C-C33C-F94A-B8E9-9DAC0AE85D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3244" y="1981200"/>
            <a:ext cx="8037513" cy="3962400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itchFamily="2" charset="2"/>
              <a:buChar char="§"/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  <a:lvl2pPr marL="742950" indent="-285750">
              <a:buFont typeface="Wingdings" pitchFamily="2" charset="2"/>
              <a:buChar char="§"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2pPr>
            <a:lvl3pPr marL="1143000" indent="-228600">
              <a:buFont typeface="Wingdings" pitchFamily="2" charset="2"/>
              <a:buChar char="§"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3pPr>
            <a:lvl4pPr marL="1600200" indent="-228600">
              <a:buFont typeface="Wingdings" pitchFamily="2" charset="2"/>
              <a:buChar char="§"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4pPr>
            <a:lvl5pPr marL="2057400" indent="-228600">
              <a:buFont typeface="Wingdings" pitchFamily="2" charset="2"/>
              <a:buChar char="§"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71DDBA55-8487-EE4D-A6EA-20D48F36DE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171700" y="6356350"/>
            <a:ext cx="480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Century Gothic"/>
                <a:cs typeface="Century Gothic"/>
              </a:rPr>
              <a:t>Specialized Training Materials for United Nations Police 2021</a:t>
            </a:r>
            <a:endParaRPr lang="en-US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9765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457200"/>
            <a:ext cx="7162800" cy="960437"/>
          </a:xfrm>
          <a:prstGeom prst="rect">
            <a:avLst/>
          </a:prstGeom>
        </p:spPr>
        <p:txBody>
          <a:bodyPr anchor="b"/>
          <a:lstStyle>
            <a:lvl1pPr algn="l">
              <a:lnSpc>
                <a:spcPts val="3440"/>
              </a:lnSpc>
              <a:defRPr lang="en-US" sz="3200" b="1" kern="1200" dirty="0">
                <a:solidFill>
                  <a:srgbClr val="002060"/>
                </a:solidFill>
                <a:latin typeface="Century Gothic"/>
                <a:ea typeface="Calibri"/>
                <a:cs typeface="Century Gothic"/>
              </a:defRPr>
            </a:lvl1pPr>
          </a:lstStyle>
          <a:p>
            <a:r>
              <a:rPr lang="en-US" dirty="0"/>
              <a:t>Click to edit Master title style testing with two lines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71700" y="6356350"/>
            <a:ext cx="4800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566B35E-4D4B-6E49-A0CE-ACC14BAC9034}"/>
              </a:ext>
            </a:extLst>
          </p:cNvPr>
          <p:cNvCxnSpPr>
            <a:cxnSpLocks/>
          </p:cNvCxnSpPr>
          <p:nvPr userDrawn="1"/>
        </p:nvCxnSpPr>
        <p:spPr>
          <a:xfrm>
            <a:off x="495300" y="1524000"/>
            <a:ext cx="8153400" cy="0"/>
          </a:xfrm>
          <a:prstGeom prst="line">
            <a:avLst/>
          </a:prstGeom>
          <a:ln>
            <a:solidFill>
              <a:srgbClr val="5B92E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199CB307-A3B2-6A4C-BBA9-84673B7A12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00" r="17500"/>
          <a:stretch/>
        </p:blipFill>
        <p:spPr>
          <a:xfrm>
            <a:off x="7901851" y="616117"/>
            <a:ext cx="784949" cy="679283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532C3DD-1AC8-B949-9C74-6022F088CEDE}"/>
              </a:ext>
            </a:extLst>
          </p:cNvPr>
          <p:cNvCxnSpPr/>
          <p:nvPr userDrawn="1"/>
        </p:nvCxnSpPr>
        <p:spPr>
          <a:xfrm>
            <a:off x="609600" y="2286000"/>
            <a:ext cx="358140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FBAC67-90A2-714D-AE76-2E41F2164A6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9600" y="2438400"/>
            <a:ext cx="3505200" cy="533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Century Gothic" panose="020B0502020202020204" pitchFamily="34" charset="0"/>
              </a:defRPr>
            </a:lvl1pPr>
            <a:lvl2pPr>
              <a:defRPr>
                <a:latin typeface="Century Gothic" panose="020B0502020202020204" pitchFamily="34" charset="0"/>
              </a:defRPr>
            </a:lvl2pPr>
            <a:lvl3pPr>
              <a:defRPr>
                <a:latin typeface="Century Gothic" panose="020B0502020202020204" pitchFamily="34" charset="0"/>
              </a:defRPr>
            </a:lvl3pPr>
            <a:lvl4pPr>
              <a:defRPr>
                <a:latin typeface="Century Gothic" panose="020B0502020202020204" pitchFamily="34" charset="0"/>
              </a:defRPr>
            </a:lvl4pPr>
            <a:lvl5pPr>
              <a:defRPr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Content Placeholder 3">
            <a:extLst>
              <a:ext uri="{FF2B5EF4-FFF2-40B4-BE49-F238E27FC236}">
                <a16:creationId xmlns:a16="http://schemas.microsoft.com/office/drawing/2014/main" id="{E68746A1-AE47-2643-B03D-1343ED23D8E0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5012635" y="2438400"/>
            <a:ext cx="3505200" cy="533400"/>
          </a:xfrm>
          <a:prstGeom prst="rect">
            <a:avLst/>
          </a:prstGeom>
        </p:spPr>
        <p:txBody>
          <a:bodyPr/>
          <a:lstStyle>
            <a:lvl1pPr marL="285750" indent="-285750">
              <a:buFont typeface="Wingdings" pitchFamily="2" charset="2"/>
              <a:buChar char="§"/>
              <a:defRPr sz="1600">
                <a:latin typeface="Century Gothic" panose="020B0502020202020204" pitchFamily="34" charset="0"/>
              </a:defRPr>
            </a:lvl1pPr>
            <a:lvl2pPr>
              <a:defRPr>
                <a:latin typeface="Century Gothic" panose="020B0502020202020204" pitchFamily="34" charset="0"/>
              </a:defRPr>
            </a:lvl2pPr>
            <a:lvl3pPr>
              <a:defRPr>
                <a:latin typeface="Century Gothic" panose="020B0502020202020204" pitchFamily="34" charset="0"/>
              </a:defRPr>
            </a:lvl3pPr>
            <a:lvl4pPr>
              <a:defRPr>
                <a:latin typeface="Century Gothic" panose="020B0502020202020204" pitchFamily="34" charset="0"/>
              </a:defRPr>
            </a:lvl4pPr>
            <a:lvl5pPr>
              <a:defRPr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98305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B37DDDE-7C8D-4B40-B70F-4C9D569D2491}" type="datetime1">
              <a:rPr lang="en-US" smtClean="0"/>
              <a:t>1/18/22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71700" y="6356350"/>
            <a:ext cx="4800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4523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9F4C7B3-C942-824B-A87A-343F2FEC0D13}" type="datetime1">
              <a:rPr lang="en-US" smtClean="0"/>
              <a:t>1/18/22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71700" y="6356350"/>
            <a:ext cx="4800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1319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34D73BB-F4AE-0B41-A7ED-9113B6047745}" type="datetime1">
              <a:rPr lang="en-US" smtClean="0"/>
              <a:t>1/18/22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171700" y="6356350"/>
            <a:ext cx="4800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848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B9E4255-F5BE-0445-B1B0-8FD43F2E8489}" type="datetime1">
              <a:rPr lang="en-US" smtClean="0"/>
              <a:t>1/18/22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171700" y="6356350"/>
            <a:ext cx="4800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3027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1E493B2-68D1-BC45-A179-00E32D0B48E3}" type="datetime1">
              <a:rPr lang="en-US" smtClean="0"/>
              <a:t>1/18/22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171700" y="6356350"/>
            <a:ext cx="4800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234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91399" y="6403423"/>
            <a:ext cx="11413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261161-F363-4909-B3BA-F2D719A844EB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E2DC1BF-CFB3-254E-ADB1-31C0AF184380}"/>
              </a:ext>
            </a:extLst>
          </p:cNvPr>
          <p:cNvCxnSpPr>
            <a:cxnSpLocks/>
          </p:cNvCxnSpPr>
          <p:nvPr userDrawn="1"/>
        </p:nvCxnSpPr>
        <p:spPr>
          <a:xfrm>
            <a:off x="0" y="6291943"/>
            <a:ext cx="9144000" cy="0"/>
          </a:xfrm>
          <a:prstGeom prst="line">
            <a:avLst/>
          </a:prstGeom>
          <a:ln>
            <a:solidFill>
              <a:srgbClr val="5B92E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3655241B-05BC-A148-8909-F68F746C9F05}"/>
              </a:ext>
            </a:extLst>
          </p:cNvPr>
          <p:cNvSpPr/>
          <p:nvPr userDrawn="1"/>
        </p:nvSpPr>
        <p:spPr>
          <a:xfrm>
            <a:off x="2286000" y="6400800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  <a:latin typeface="Century Gothic"/>
                <a:cs typeface="Century Gothic"/>
              </a:rPr>
              <a:t>Specialised Training Materials for United Nations Police 2021</a:t>
            </a:r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541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708" r:id="rId3"/>
    <p:sldLayoutId id="2147483709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10" r:id="rId14"/>
    <p:sldLayoutId id="2147483711" r:id="rId15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9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9.sv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sv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sv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990600" y="2667000"/>
            <a:ext cx="7223342" cy="1977390"/>
          </a:xfrm>
          <a:prstGeom prst="rect">
            <a:avLst/>
          </a:prstGeom>
        </p:spPr>
      </p:sp>
      <p:sp>
        <p:nvSpPr>
          <p:cNvPr id="6" name="Text Box 6"/>
          <p:cNvSpPr txBox="1"/>
          <p:nvPr/>
        </p:nvSpPr>
        <p:spPr>
          <a:xfrm>
            <a:off x="1112028" y="4058623"/>
            <a:ext cx="7095189" cy="604955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600" dirty="0">
                <a:solidFill>
                  <a:schemeClr val="tx2">
                    <a:lumMod val="75000"/>
                  </a:schemeClr>
                </a:solidFill>
                <a:latin typeface="Century Gothic"/>
              </a:rPr>
              <a:t>Monitoring, Mentoring and Advising</a:t>
            </a:r>
          </a:p>
        </p:txBody>
      </p:sp>
    </p:spTree>
    <p:extLst>
      <p:ext uri="{BB962C8B-B14F-4D97-AF65-F5344CB8AC3E}">
        <p14:creationId xmlns:p14="http://schemas.microsoft.com/office/powerpoint/2010/main" val="3049387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F94A6C-FB42-2049-B91E-64A0E7C861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7162800" cy="960437"/>
          </a:xfrm>
        </p:spPr>
        <p:txBody>
          <a:bodyPr/>
          <a:lstStyle/>
          <a:p>
            <a:r>
              <a:rPr lang="en-US" dirty="0"/>
              <a:t>Definition of Mentoring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100631-F177-5744-A9CA-587C8F3B2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91399" y="6403423"/>
            <a:ext cx="1141343" cy="365125"/>
          </a:xfr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7801D69-61EF-40E3-904E-777AA434B5C4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D051E6-F75A-0043-A552-5133E91C1E4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3244" y="1981200"/>
            <a:ext cx="8037513" cy="3962400"/>
          </a:xfrm>
        </p:spPr>
        <p:txBody>
          <a:bodyPr>
            <a:normAutofit/>
          </a:bodyPr>
          <a:lstStyle/>
          <a:p>
            <a:pPr marL="0" indent="0" algn="ctr">
              <a:lnSpc>
                <a:spcPts val="3280"/>
              </a:lnSpc>
              <a:buNone/>
            </a:pPr>
            <a:r>
              <a:rPr lang="en-US" sz="2500" dirty="0">
                <a:solidFill>
                  <a:srgbClr val="5B92E5"/>
                </a:solidFill>
              </a:rPr>
              <a:t>UNPOL ‘shadowing’ the host-State police officer with a view to witnessing the application of new knowledge and skills by the host-State officer and assisting him/her in performing tasks, promoting professional growth and, overall, enhancing the effectiveness of the host-State police service or other law enforcement agencies</a:t>
            </a:r>
          </a:p>
        </p:txBody>
      </p:sp>
    </p:spTree>
    <p:extLst>
      <p:ext uri="{BB962C8B-B14F-4D97-AF65-F5344CB8AC3E}">
        <p14:creationId xmlns:p14="http://schemas.microsoft.com/office/powerpoint/2010/main" val="2107338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F94A6C-FB42-2049-B91E-64A0E7C861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7162800" cy="960437"/>
          </a:xfrm>
        </p:spPr>
        <p:txBody>
          <a:bodyPr/>
          <a:lstStyle/>
          <a:p>
            <a:r>
              <a:rPr lang="en-US" dirty="0"/>
              <a:t>Definition of Advising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100631-F177-5744-A9CA-587C8F3B2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91399" y="6403423"/>
            <a:ext cx="1141343" cy="365125"/>
          </a:xfr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7801D69-61EF-40E3-904E-777AA434B5C4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D051E6-F75A-0043-A552-5133E91C1E4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3244" y="1981200"/>
            <a:ext cx="8037513" cy="3962400"/>
          </a:xfrm>
        </p:spPr>
        <p:txBody>
          <a:bodyPr/>
          <a:lstStyle/>
          <a:p>
            <a:pPr marL="0" indent="0" algn="ctr">
              <a:lnSpc>
                <a:spcPts val="3280"/>
              </a:lnSpc>
              <a:buNone/>
            </a:pPr>
            <a:r>
              <a:rPr lang="en-US" sz="2500" dirty="0">
                <a:solidFill>
                  <a:srgbClr val="5B92E5"/>
                </a:solidFill>
              </a:rPr>
              <a:t>Working together with the host-State police and other law enforcement agencies to find solutions to their problems and to improve their performance</a:t>
            </a:r>
          </a:p>
        </p:txBody>
      </p:sp>
    </p:spTree>
    <p:extLst>
      <p:ext uri="{BB962C8B-B14F-4D97-AF65-F5344CB8AC3E}">
        <p14:creationId xmlns:p14="http://schemas.microsoft.com/office/powerpoint/2010/main" val="3098473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49B33F-EC89-4BA3-8445-D5FEDB14B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Activity 8.1: </a:t>
            </a:r>
            <a:br>
              <a:rPr lang="en-US" dirty="0"/>
            </a:br>
            <a:r>
              <a:rPr lang="en-US" sz="2400" b="0" dirty="0"/>
              <a:t>Identifying</a:t>
            </a:r>
            <a:r>
              <a:rPr lang="en-US" sz="2400" b="0" spc="0" dirty="0"/>
              <a:t> MMA Mandates</a:t>
            </a:r>
            <a:endParaRPr lang="en-US" b="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B8B3B6F-2489-46CC-AA01-A8404680C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01D69-61EF-40E3-904E-777AA434B5C4}" type="slidenum">
              <a:rPr lang="en-US" smtClean="0"/>
              <a:t>11</a:t>
            </a:fld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D515953-38D4-4A6D-93DD-C16942DBF22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3244" y="2213688"/>
            <a:ext cx="8037513" cy="3729911"/>
          </a:xfrm>
          <a:noFill/>
        </p:spPr>
        <p:txBody>
          <a:bodyPr>
            <a:normAutofit lnSpcReduction="10000"/>
          </a:bodyPr>
          <a:lstStyle/>
          <a:p>
            <a:pPr marL="342900" indent="-342900">
              <a:spcAft>
                <a:spcPts val="600"/>
              </a:spcAft>
              <a:buClr>
                <a:schemeClr val="tx1"/>
              </a:buClr>
              <a:buFont typeface="Wingdings" charset="2"/>
              <a:buChar char="§"/>
            </a:pPr>
            <a:r>
              <a:rPr lang="en-US" sz="2400" b="0" spc="0" dirty="0">
                <a:latin typeface="Century Gothic" panose="020B0502020202020204" pitchFamily="34" charset="0"/>
              </a:rPr>
              <a:t>Work in small groups</a:t>
            </a:r>
          </a:p>
          <a:p>
            <a:pPr marL="342900" indent="-342900">
              <a:spcAft>
                <a:spcPts val="600"/>
              </a:spcAft>
              <a:buClr>
                <a:schemeClr val="tx1"/>
              </a:buClr>
              <a:buFont typeface="Wingdings" charset="2"/>
              <a:buChar char="§"/>
            </a:pPr>
            <a:r>
              <a:rPr lang="en-US" sz="2400" b="0" spc="0" dirty="0">
                <a:latin typeface="Century Gothic" panose="020B0502020202020204" pitchFamily="34" charset="0"/>
              </a:rPr>
              <a:t>Read the assigned mission mandate and identify the </a:t>
            </a:r>
            <a:r>
              <a:rPr lang="en-US" sz="2400" b="0" dirty="0"/>
              <a:t>police-related mandates that can be achieved through MMA</a:t>
            </a:r>
          </a:p>
          <a:p>
            <a:pPr marL="342900" indent="-342900">
              <a:spcAft>
                <a:spcPts val="600"/>
              </a:spcAft>
              <a:buClr>
                <a:schemeClr val="tx1"/>
              </a:buClr>
              <a:buFont typeface="Wingdings" charset="2"/>
              <a:buChar char="§"/>
            </a:pPr>
            <a:r>
              <a:rPr lang="en-US" sz="2400" b="0" dirty="0">
                <a:latin typeface="Century Gothic" panose="020B0502020202020204" pitchFamily="34" charset="0"/>
              </a:rPr>
              <a:t>Mark the tasks where IPOs could be involved as Monitor, Mentor or Adviser (directly or indirectly)</a:t>
            </a:r>
          </a:p>
          <a:p>
            <a:pPr marL="342900" indent="-342900">
              <a:spcAft>
                <a:spcPts val="600"/>
              </a:spcAft>
              <a:buClr>
                <a:schemeClr val="tx1"/>
              </a:buClr>
              <a:buFont typeface="Wingdings" charset="2"/>
              <a:buChar char="§"/>
            </a:pPr>
            <a:r>
              <a:rPr lang="en-US" sz="2400" b="0" dirty="0">
                <a:latin typeface="Century Gothic" panose="020B0502020202020204" pitchFamily="34" charset="0"/>
              </a:rPr>
              <a:t>Give examples how these tasks are practically fulfilled by an IPO</a:t>
            </a:r>
          </a:p>
          <a:p>
            <a:pPr marL="342900" indent="-342900">
              <a:spcAft>
                <a:spcPts val="600"/>
              </a:spcAft>
              <a:buClr>
                <a:schemeClr val="tx1"/>
              </a:buClr>
              <a:buFont typeface="Wingdings" charset="2"/>
              <a:buChar char="§"/>
            </a:pPr>
            <a:r>
              <a:rPr lang="en-US" sz="2400" b="0" dirty="0">
                <a:latin typeface="Century Gothic" panose="020B0502020202020204" pitchFamily="34" charset="0"/>
              </a:rPr>
              <a:t>Present your findings in plenary</a:t>
            </a:r>
            <a:endParaRPr lang="en-US" sz="2400" dirty="0">
              <a:latin typeface="Century Gothic" panose="020B0502020202020204" pitchFamily="34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49826FF-BEBD-41FA-B241-73D345A98D80}"/>
              </a:ext>
            </a:extLst>
          </p:cNvPr>
          <p:cNvCxnSpPr>
            <a:cxnSpLocks/>
          </p:cNvCxnSpPr>
          <p:nvPr/>
        </p:nvCxnSpPr>
        <p:spPr>
          <a:xfrm>
            <a:off x="529713" y="2057400"/>
            <a:ext cx="571500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B5CE3BF-1EE8-4DFA-9975-89989A09B701}"/>
              </a:ext>
            </a:extLst>
          </p:cNvPr>
          <p:cNvSpPr txBox="1"/>
          <p:nvPr/>
        </p:nvSpPr>
        <p:spPr>
          <a:xfrm>
            <a:off x="529713" y="1630997"/>
            <a:ext cx="2773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rgbClr val="002060"/>
                </a:solidFill>
              </a:rPr>
              <a:t>Instructions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454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32F597-AA89-4546-8A32-B461FA6559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7162800" cy="960437"/>
          </a:xfrm>
        </p:spPr>
        <p:txBody>
          <a:bodyPr/>
          <a:lstStyle/>
          <a:p>
            <a:r>
              <a:rPr lang="en-US" dirty="0"/>
              <a:t>MMA Guidance </a:t>
            </a:r>
            <a:br>
              <a:rPr lang="en-US" dirty="0"/>
            </a:br>
            <a:r>
              <a:rPr lang="en-US" dirty="0"/>
              <a:t>and Policy Framework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780497F-7F0D-4CA1-8A80-474B02610B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91399" y="6403423"/>
            <a:ext cx="1141343" cy="365125"/>
          </a:xfr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7801D69-61EF-40E3-904E-777AA434B5C4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BA15BF-CB2A-4300-BB4D-E3A4694F5D2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3244" y="1981200"/>
            <a:ext cx="8037513" cy="396240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sz="2200" dirty="0"/>
              <a:t>Police Monitoring, Mentoring and Advising in Peace Operations Manual 2017 (MMA Manual)</a:t>
            </a:r>
          </a:p>
          <a:p>
            <a:pPr>
              <a:spcAft>
                <a:spcPts val="600"/>
              </a:spcAft>
            </a:pPr>
            <a:r>
              <a:rPr lang="en-US" sz="2200" dirty="0"/>
              <a:t>Policy for United Nations Police in Peacekeeping Operations and Special Political Missions 2014 (UN Police Policy)</a:t>
            </a:r>
          </a:p>
          <a:p>
            <a:pPr>
              <a:spcAft>
                <a:spcPts val="600"/>
              </a:spcAft>
            </a:pPr>
            <a:r>
              <a:rPr lang="en-US" sz="2200" dirty="0"/>
              <a:t>Human Rights Due Diligence Policy on United Nations Support to non-UN Security Forces 2014 (HRDDP Policy)</a:t>
            </a:r>
          </a:p>
          <a:p>
            <a:pPr>
              <a:spcAft>
                <a:spcPts val="600"/>
              </a:spcAft>
            </a:pPr>
            <a:r>
              <a:rPr lang="en-US" sz="2200" dirty="0"/>
              <a:t>Mission Concept/ UN Police Concept of Operations </a:t>
            </a:r>
          </a:p>
          <a:p>
            <a:pPr>
              <a:spcAft>
                <a:spcPts val="600"/>
              </a:spcAft>
            </a:pPr>
            <a:r>
              <a:rPr lang="en-US" sz="2200" dirty="0"/>
              <a:t>UN Security Council Resolutions/Mission Mandates</a:t>
            </a:r>
          </a:p>
        </p:txBody>
      </p:sp>
    </p:spTree>
    <p:extLst>
      <p:ext uri="{BB962C8B-B14F-4D97-AF65-F5344CB8AC3E}">
        <p14:creationId xmlns:p14="http://schemas.microsoft.com/office/powerpoint/2010/main" val="1922783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32F597-AA89-4546-8A32-B461FA6559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7162800" cy="960437"/>
          </a:xfrm>
        </p:spPr>
        <p:txBody>
          <a:bodyPr/>
          <a:lstStyle/>
          <a:p>
            <a:r>
              <a:rPr lang="en-US" dirty="0"/>
              <a:t>MMA Cross-Cutting Topics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780497F-7F0D-4CA1-8A80-474B02610B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91399" y="6403423"/>
            <a:ext cx="1141343" cy="365125"/>
          </a:xfr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7801D69-61EF-40E3-904E-777AA434B5C4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BA15BF-CB2A-4300-BB4D-E3A4694F5D2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3244" y="1981200"/>
            <a:ext cx="7757999" cy="3962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Relevant across the sectors of rule of law and security institutions</a:t>
            </a:r>
          </a:p>
          <a:p>
            <a:pPr lvl="1" indent="-342900"/>
            <a:r>
              <a:rPr lang="en-US" dirty="0">
                <a:latin typeface="Century Gothic"/>
                <a:cs typeface="Times New Roman"/>
              </a:rPr>
              <a:t>Human Rights</a:t>
            </a:r>
          </a:p>
          <a:p>
            <a:pPr lvl="1" indent="-342900"/>
            <a:r>
              <a:rPr lang="en-US" dirty="0">
                <a:latin typeface="Century Gothic"/>
                <a:cs typeface="Times New Roman"/>
              </a:rPr>
              <a:t>Women, Peace and Security (SC 1325)</a:t>
            </a:r>
          </a:p>
          <a:p>
            <a:pPr lvl="1" indent="-342900"/>
            <a:r>
              <a:rPr lang="en-US" dirty="0">
                <a:latin typeface="Century Gothic"/>
                <a:cs typeface="Times New Roman"/>
              </a:rPr>
              <a:t>Gender Equality</a:t>
            </a:r>
          </a:p>
          <a:p>
            <a:pPr lvl="1" indent="-342900"/>
            <a:r>
              <a:rPr lang="en-US" dirty="0">
                <a:latin typeface="Century Gothic"/>
                <a:cs typeface="Times New Roman"/>
              </a:rPr>
              <a:t>Conflict-related sexual violence (CRSV)</a:t>
            </a:r>
          </a:p>
          <a:p>
            <a:pPr lvl="1" indent="-342900"/>
            <a:r>
              <a:rPr lang="en-US" dirty="0">
                <a:latin typeface="Century Gothic"/>
                <a:cs typeface="Times New Roman"/>
              </a:rPr>
              <a:t>Protection </a:t>
            </a:r>
            <a:r>
              <a:rPr lang="en-US">
                <a:latin typeface="Century Gothic"/>
                <a:cs typeface="Times New Roman"/>
              </a:rPr>
              <a:t>of Civilians</a:t>
            </a:r>
            <a:endParaRPr lang="en-US" dirty="0">
              <a:latin typeface="Century Gothic"/>
              <a:cs typeface="Times New Roman"/>
            </a:endParaRPr>
          </a:p>
          <a:p>
            <a:pPr lvl="1" indent="-342900"/>
            <a:r>
              <a:rPr lang="en-US" dirty="0">
                <a:latin typeface="Century Gothic"/>
                <a:cs typeface="Times New Roman"/>
              </a:rPr>
              <a:t>Child Protection</a:t>
            </a:r>
          </a:p>
          <a:p>
            <a:pPr marL="457200" lvl="1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5857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Box 8"/>
          <p:cNvSpPr txBox="1"/>
          <p:nvPr/>
        </p:nvSpPr>
        <p:spPr>
          <a:xfrm>
            <a:off x="685800" y="685800"/>
            <a:ext cx="7772400" cy="4903470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R="0">
              <a:lnSpc>
                <a:spcPct val="115000"/>
              </a:lnSpc>
              <a:spcBef>
                <a:spcPts val="0"/>
              </a:spcBef>
              <a:spcAft>
                <a:spcPts val="1800"/>
              </a:spcAft>
            </a:pPr>
            <a:endParaRPr lang="en-US" sz="2400" dirty="0">
              <a:solidFill>
                <a:srgbClr val="8D9C36"/>
              </a:solidFill>
              <a:latin typeface="Century Gothic"/>
              <a:ea typeface="Calibri"/>
              <a:cs typeface="Century Gothic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61FD38F-CDD8-4D97-AA1F-5C73B5C417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679278"/>
          </a:xfrm>
        </p:spPr>
        <p:txBody>
          <a:bodyPr/>
          <a:lstStyle/>
          <a:p>
            <a:r>
              <a:rPr lang="en-US" dirty="0"/>
              <a:t>Summary of Key Messages</a:t>
            </a:r>
            <a:br>
              <a:rPr lang="en-US" dirty="0"/>
            </a:br>
            <a:endParaRPr lang="en-US" dirty="0"/>
          </a:p>
        </p:txBody>
      </p:sp>
      <p:sp>
        <p:nvSpPr>
          <p:cNvPr id="19" name="Content Placeholder 18">
            <a:extLst>
              <a:ext uri="{FF2B5EF4-FFF2-40B4-BE49-F238E27FC236}">
                <a16:creationId xmlns:a16="http://schemas.microsoft.com/office/drawing/2014/main" id="{CE44DD02-6A6D-4A45-8AC3-6DB56827E9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3395" y="1738830"/>
            <a:ext cx="7177211" cy="4144963"/>
          </a:xfrm>
        </p:spPr>
        <p:txBody>
          <a:bodyPr/>
          <a:lstStyle/>
          <a:p>
            <a:pPr marR="0">
              <a:lnSpc>
                <a:spcPct val="115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2400" dirty="0">
                <a:solidFill>
                  <a:srgbClr val="8D9C36"/>
                </a:solidFill>
                <a:latin typeface="Century Gothic"/>
                <a:ea typeface="Calibri"/>
                <a:cs typeface="Century Gothic"/>
              </a:rPr>
              <a:t>MMA are key methods in capacity-building and the police development process.</a:t>
            </a:r>
          </a:p>
          <a:p>
            <a:pPr marR="0">
              <a:lnSpc>
                <a:spcPct val="115000"/>
              </a:lnSpc>
              <a:spcBef>
                <a:spcPts val="0"/>
              </a:spcBef>
              <a:spcAft>
                <a:spcPts val="1800"/>
              </a:spcAft>
            </a:pPr>
            <a:endParaRPr lang="en-US" sz="2400" dirty="0">
              <a:solidFill>
                <a:srgbClr val="8D9C36"/>
              </a:solidFill>
              <a:latin typeface="Century Gothic"/>
              <a:ea typeface="Calibri"/>
              <a:cs typeface="Century Gothic"/>
            </a:endParaRPr>
          </a:p>
          <a:p>
            <a:pPr marR="0">
              <a:lnSpc>
                <a:spcPct val="115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2400" dirty="0">
                <a:solidFill>
                  <a:srgbClr val="8D9C36"/>
                </a:solidFill>
                <a:latin typeface="Century Gothic"/>
                <a:ea typeface="Calibri"/>
                <a:cs typeface="Century Gothic"/>
              </a:rPr>
              <a:t>To be a successful monitor, mentor and adviser you need to be familiar with the guidance documents, the MMA Manual and the mission mandate. </a:t>
            </a:r>
            <a:endParaRPr lang="en-US" sz="2400" dirty="0">
              <a:solidFill>
                <a:srgbClr val="8D9C36"/>
              </a:solidFill>
              <a:effectLst/>
              <a:latin typeface="Century Gothic"/>
              <a:ea typeface="Calibri"/>
              <a:cs typeface="Century Gothic"/>
            </a:endParaRPr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1E2D60D-264C-2D4A-95E6-DA9CEC2A4F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91399" y="6403423"/>
            <a:ext cx="1141343" cy="365125"/>
          </a:xfrm>
        </p:spPr>
        <p:txBody>
          <a:bodyPr/>
          <a:lstStyle/>
          <a:p>
            <a:fld id="{97261161-F363-4909-B3BA-F2D719A844EB}" type="slidenum">
              <a:rPr lang="en-US" smtClean="0"/>
              <a:pPr/>
              <a:t>14</a:t>
            </a:fld>
            <a:endParaRPr lang="en-US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9F22778C-A554-4172-8CEF-AC559F50C237}"/>
              </a:ext>
            </a:extLst>
          </p:cNvPr>
          <p:cNvCxnSpPr/>
          <p:nvPr/>
        </p:nvCxnSpPr>
        <p:spPr>
          <a:xfrm>
            <a:off x="1242060" y="3116921"/>
            <a:ext cx="6781800" cy="0"/>
          </a:xfrm>
          <a:prstGeom prst="line">
            <a:avLst/>
          </a:prstGeom>
          <a:ln>
            <a:solidFill>
              <a:srgbClr val="DCE6F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4596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A99F95C-3D4F-EE4D-AE72-809DB9A5987B}"/>
              </a:ext>
            </a:extLst>
          </p:cNvPr>
          <p:cNvSpPr/>
          <p:nvPr/>
        </p:nvSpPr>
        <p:spPr>
          <a:xfrm>
            <a:off x="0" y="0"/>
            <a:ext cx="9144000" cy="6286500"/>
          </a:xfrm>
          <a:prstGeom prst="rect">
            <a:avLst/>
          </a:prstGeom>
          <a:solidFill>
            <a:srgbClr val="5B92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DB30FB9-1A89-C040-A44D-A42405B0CC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15</a:t>
            </a:fld>
            <a:endParaRPr lang="en-US" dirty="0"/>
          </a:p>
        </p:txBody>
      </p:sp>
      <p:pic>
        <p:nvPicPr>
          <p:cNvPr id="7" name="Picture 6" descr="A group of people sitting at a table&#10;&#10;Description automatically generated">
            <a:extLst>
              <a:ext uri="{FF2B5EF4-FFF2-40B4-BE49-F238E27FC236}">
                <a16:creationId xmlns:a16="http://schemas.microsoft.com/office/drawing/2014/main" id="{3FB2B9CD-19DA-480A-881C-AEEBFF8E096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81842" y="2637063"/>
            <a:ext cx="5709555" cy="2812169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E671DDE6-CE7E-0B40-8ABF-F2A5EDDE33AE}"/>
              </a:ext>
            </a:extLst>
          </p:cNvPr>
          <p:cNvSpPr txBox="1">
            <a:spLocks/>
          </p:cNvSpPr>
          <p:nvPr/>
        </p:nvSpPr>
        <p:spPr>
          <a:xfrm>
            <a:off x="990600" y="1489022"/>
            <a:ext cx="7162800" cy="960437"/>
          </a:xfrm>
          <a:noFill/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440"/>
              </a:lnSpc>
            </a:pPr>
            <a:r>
              <a:rPr lang="en-US" sz="3200" b="1" dirty="0">
                <a:solidFill>
                  <a:schemeClr val="bg1"/>
                </a:solidFill>
                <a:latin typeface="Century Gothic"/>
              </a:rPr>
              <a:t>MMA in UN Peace Operations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1E7E9D6-091D-E642-B273-0B87332D5EE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00" r="17500"/>
          <a:stretch/>
        </p:blipFill>
        <p:spPr>
          <a:xfrm>
            <a:off x="8044543" y="310243"/>
            <a:ext cx="784949" cy="679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34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5B0D14-174B-40CC-B59C-9FD3C8A8FA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679278"/>
          </a:xfrm>
        </p:spPr>
        <p:txBody>
          <a:bodyPr/>
          <a:lstStyle/>
          <a:p>
            <a:r>
              <a:rPr lang="en-US" dirty="0"/>
              <a:t>Learning 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5D81D2-44AC-435D-8F4B-5BF65DB06C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4729" y="1738830"/>
            <a:ext cx="7694542" cy="4144963"/>
          </a:xfrm>
        </p:spPr>
        <p:txBody>
          <a:bodyPr>
            <a:normAutofit/>
          </a:bodyPr>
          <a:lstStyle/>
          <a:p>
            <a:pPr algn="l">
              <a:spcAft>
                <a:spcPts val="600"/>
              </a:spcAft>
            </a:pPr>
            <a:r>
              <a:rPr lang="en-US" b="1" dirty="0"/>
              <a:t>Learners will be able to:</a:t>
            </a:r>
          </a:p>
          <a:p>
            <a:pPr lvl="1" algn="l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200" dirty="0">
                <a:solidFill>
                  <a:srgbClr val="8D9C36"/>
                </a:solidFill>
              </a:rPr>
              <a:t>Explain the role of a mentor/adviser in Peace Operations</a:t>
            </a:r>
          </a:p>
          <a:p>
            <a:pPr lvl="1" algn="l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200" dirty="0">
                <a:solidFill>
                  <a:srgbClr val="8D9C36"/>
                </a:solidFill>
              </a:rPr>
              <a:t>Discuss the basic principles of MMA</a:t>
            </a:r>
          </a:p>
          <a:p>
            <a:pPr lvl="1" algn="l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200" dirty="0">
                <a:solidFill>
                  <a:srgbClr val="8D9C36"/>
                </a:solidFill>
              </a:rPr>
              <a:t>Outline the MMA process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3C85E6-3969-4227-8587-9D0DFD8524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91399" y="6403423"/>
            <a:ext cx="1141343" cy="365125"/>
          </a:xfr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7801D69-61EF-40E3-904E-777AA434B5C4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937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82718D1-E648-4535-A204-2430CD1E9C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Role of a Mentor/Advisor </a:t>
            </a:r>
            <a:br>
              <a:rPr lang="en-US" dirty="0"/>
            </a:br>
            <a:r>
              <a:rPr lang="en-US" sz="2400" b="0" dirty="0"/>
              <a:t>in Peace Operations</a:t>
            </a:r>
            <a:endParaRPr lang="en-GB" b="0" dirty="0"/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6F2F2C5F-B43E-48A0-B145-DEB6A0E92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7801D69-61EF-40E3-904E-777AA434B5C4}" type="slidenum">
              <a:rPr lang="en-US" smtClean="0"/>
              <a:pPr/>
              <a:t>17</a:t>
            </a:fld>
            <a:endParaRPr lang="en-US" dirty="0"/>
          </a:p>
        </p:txBody>
      </p:sp>
      <p:graphicFrame>
        <p:nvGraphicFramePr>
          <p:cNvPr id="4" name="Inhaltsplatzhalter 3">
            <a:extLst>
              <a:ext uri="{FF2B5EF4-FFF2-40B4-BE49-F238E27FC236}">
                <a16:creationId xmlns:a16="http://schemas.microsoft.com/office/drawing/2014/main" id="{71D0F405-9343-4749-9F9C-CD88FF34F036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949807264"/>
              </p:ext>
            </p:extLst>
          </p:nvPr>
        </p:nvGraphicFramePr>
        <p:xfrm>
          <a:off x="553244" y="1632577"/>
          <a:ext cx="8037512" cy="4674586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0187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187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9879">
                <a:tc>
                  <a:txBody>
                    <a:bodyPr/>
                    <a:lstStyle/>
                    <a:p>
                      <a:pPr algn="l"/>
                      <a:r>
                        <a:rPr lang="en-GB" sz="1700" dirty="0">
                          <a:latin typeface="Century Gothic" panose="020B0502020202020204" pitchFamily="34" charset="0"/>
                        </a:rPr>
                        <a:t>From “Doer”</a:t>
                      </a:r>
                    </a:p>
                  </a:txBody>
                  <a:tcPr marT="45715" marB="45715">
                    <a:solidFill>
                      <a:srgbClr val="5B92E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700" dirty="0">
                          <a:latin typeface="Century Gothic" panose="020B0502020202020204" pitchFamily="34" charset="0"/>
                        </a:rPr>
                        <a:t>To “Mentor/Adviser”</a:t>
                      </a:r>
                    </a:p>
                  </a:txBody>
                  <a:tcPr marT="45715" marB="45715">
                    <a:solidFill>
                      <a:srgbClr val="5B92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9879">
                <a:tc>
                  <a:txBody>
                    <a:bodyPr/>
                    <a:lstStyle/>
                    <a:p>
                      <a:r>
                        <a:rPr lang="en-GB" sz="1500" dirty="0">
                          <a:latin typeface="Century Gothic" panose="020B0502020202020204" pitchFamily="34" charset="0"/>
                        </a:rPr>
                        <a:t>Decision-making authority</a:t>
                      </a:r>
                    </a:p>
                  </a:txBody>
                  <a:tcPr marT="45715" marB="45715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500" baseline="0" dirty="0">
                          <a:latin typeface="Century Gothic" panose="020B0502020202020204" pitchFamily="34" charset="0"/>
                        </a:rPr>
                        <a:t>No formal authority</a:t>
                      </a:r>
                    </a:p>
                  </a:txBody>
                  <a:tcPr marT="45715" marB="45715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4053">
                <a:tc>
                  <a:txBody>
                    <a:bodyPr/>
                    <a:lstStyle/>
                    <a:p>
                      <a:r>
                        <a:rPr lang="en-GB" sz="1500" dirty="0">
                          <a:latin typeface="Century Gothic" panose="020B0502020202020204" pitchFamily="34" charset="0"/>
                        </a:rPr>
                        <a:t>Established reputation</a:t>
                      </a:r>
                    </a:p>
                  </a:txBody>
                  <a:tcPr marT="45715" marB="45715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500" dirty="0">
                          <a:latin typeface="Century Gothic" panose="020B0502020202020204" pitchFamily="34" charset="0"/>
                        </a:rPr>
                        <a:t>Potential</a:t>
                      </a:r>
                      <a:r>
                        <a:rPr lang="en-GB" sz="1500" baseline="0" dirty="0">
                          <a:latin typeface="Century Gothic" panose="020B0502020202020204" pitchFamily="34" charset="0"/>
                        </a:rPr>
                        <a:t> inherited bad reputation </a:t>
                      </a:r>
                      <a:endParaRPr lang="en-GB" sz="1500" dirty="0">
                        <a:latin typeface="Century Gothic" panose="020B0502020202020204" pitchFamily="34" charset="0"/>
                      </a:endParaRPr>
                    </a:p>
                  </a:txBody>
                  <a:tcPr marT="45715" marB="45715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4053">
                <a:tc>
                  <a:txBody>
                    <a:bodyPr/>
                    <a:lstStyle/>
                    <a:p>
                      <a:r>
                        <a:rPr lang="en-GB" sz="1500" dirty="0">
                          <a:latin typeface="Century Gothic" panose="020B0502020202020204" pitchFamily="34" charset="0"/>
                        </a:rPr>
                        <a:t>Selected as mentor/adviser based on experience or trusted relationship</a:t>
                      </a:r>
                    </a:p>
                  </a:txBody>
                  <a:tcPr marT="45715" marB="45715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500" dirty="0">
                          <a:latin typeface="Century Gothic" panose="020B0502020202020204" pitchFamily="34" charset="0"/>
                        </a:rPr>
                        <a:t>Appointed to mentee/advisee without prior relationship</a:t>
                      </a:r>
                    </a:p>
                  </a:txBody>
                  <a:tcPr marT="45715" marB="45715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4659429"/>
                  </a:ext>
                </a:extLst>
              </a:tr>
              <a:tr h="604053">
                <a:tc>
                  <a:txBody>
                    <a:bodyPr/>
                    <a:lstStyle/>
                    <a:p>
                      <a:r>
                        <a:rPr lang="en-GB" sz="1500" dirty="0">
                          <a:latin typeface="Century Gothic" panose="020B0502020202020204" pitchFamily="34" charset="0"/>
                        </a:rPr>
                        <a:t>Familiarity</a:t>
                      </a:r>
                      <a:r>
                        <a:rPr lang="en-GB" sz="1500" baseline="0" dirty="0">
                          <a:latin typeface="Century Gothic" panose="020B0502020202020204" pitchFamily="34" charset="0"/>
                        </a:rPr>
                        <a:t> with professional context &amp; environment </a:t>
                      </a:r>
                      <a:endParaRPr lang="en-GB" sz="1500" dirty="0">
                        <a:latin typeface="Century Gothic" panose="020B0502020202020204" pitchFamily="34" charset="0"/>
                      </a:endParaRPr>
                    </a:p>
                  </a:txBody>
                  <a:tcPr marT="45715" marB="45715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500" dirty="0">
                          <a:latin typeface="Century Gothic" panose="020B0502020202020204" pitchFamily="34" charset="0"/>
                        </a:rPr>
                        <a:t>No or</a:t>
                      </a:r>
                      <a:r>
                        <a:rPr lang="en-GB" sz="1500" baseline="0" dirty="0">
                          <a:latin typeface="Century Gothic" panose="020B0502020202020204" pitchFamily="34" charset="0"/>
                        </a:rPr>
                        <a:t> little cultural compass</a:t>
                      </a:r>
                      <a:endParaRPr lang="en-GB" sz="1500" dirty="0">
                        <a:latin typeface="Century Gothic" panose="020B0502020202020204" pitchFamily="34" charset="0"/>
                      </a:endParaRPr>
                    </a:p>
                  </a:txBody>
                  <a:tcPr marT="45715" marB="45715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4053">
                <a:tc>
                  <a:txBody>
                    <a:bodyPr/>
                    <a:lstStyle/>
                    <a:p>
                      <a:r>
                        <a:rPr lang="en-GB" sz="1500" dirty="0">
                          <a:latin typeface="Century Gothic" panose="020B0502020202020204" pitchFamily="34" charset="0"/>
                        </a:rPr>
                        <a:t>Responsibility</a:t>
                      </a:r>
                      <a:r>
                        <a:rPr lang="en-GB" sz="1500" baseline="0" dirty="0">
                          <a:latin typeface="Century Gothic" panose="020B0502020202020204" pitchFamily="34" charset="0"/>
                        </a:rPr>
                        <a:t> &amp; accountability to performance </a:t>
                      </a:r>
                      <a:endParaRPr lang="en-GB" sz="1500" dirty="0">
                        <a:latin typeface="Century Gothic" panose="020B0502020202020204" pitchFamily="34" charset="0"/>
                      </a:endParaRPr>
                    </a:p>
                  </a:txBody>
                  <a:tcPr marT="45715" marB="45715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500" dirty="0">
                          <a:latin typeface="Century Gothic" panose="020B0502020202020204" pitchFamily="34" charset="0"/>
                        </a:rPr>
                        <a:t>No formal or </a:t>
                      </a:r>
                      <a:r>
                        <a:rPr lang="en-GB" sz="1500" baseline="0" dirty="0">
                          <a:latin typeface="Century Gothic" panose="020B0502020202020204" pitchFamily="34" charset="0"/>
                        </a:rPr>
                        <a:t>measured responsibility for impact</a:t>
                      </a:r>
                      <a:endParaRPr lang="en-GB" sz="1500" dirty="0">
                        <a:latin typeface="Century Gothic" panose="020B0502020202020204" pitchFamily="34" charset="0"/>
                      </a:endParaRPr>
                    </a:p>
                  </a:txBody>
                  <a:tcPr marT="45715" marB="45715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4053">
                <a:tc>
                  <a:txBody>
                    <a:bodyPr/>
                    <a:lstStyle/>
                    <a:p>
                      <a:r>
                        <a:rPr lang="en-GB" sz="1500" dirty="0">
                          <a:latin typeface="Century Gothic" panose="020B0502020202020204" pitchFamily="34" charset="0"/>
                        </a:rPr>
                        <a:t>“Doer” </a:t>
                      </a:r>
                    </a:p>
                  </a:txBody>
                  <a:tcPr marT="45715" marB="45715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500" dirty="0">
                          <a:latin typeface="Century Gothic" panose="020B0502020202020204" pitchFamily="34" charset="0"/>
                        </a:rPr>
                        <a:t>Helper, supporter,</a:t>
                      </a:r>
                      <a:r>
                        <a:rPr lang="en-GB" sz="1500" baseline="0" dirty="0">
                          <a:latin typeface="Century Gothic" panose="020B0502020202020204" pitchFamily="34" charset="0"/>
                        </a:rPr>
                        <a:t> partner, peer, resource</a:t>
                      </a:r>
                      <a:endParaRPr lang="en-GB" sz="1500" dirty="0">
                        <a:latin typeface="Century Gothic" panose="020B0502020202020204" pitchFamily="34" charset="0"/>
                      </a:endParaRPr>
                    </a:p>
                  </a:txBody>
                  <a:tcPr marT="45715" marB="45715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04053">
                <a:tc>
                  <a:txBody>
                    <a:bodyPr/>
                    <a:lstStyle/>
                    <a:p>
                      <a:r>
                        <a:rPr lang="en-GB" sz="1500" dirty="0">
                          <a:latin typeface="Century Gothic" panose="020B0502020202020204" pitchFamily="34" charset="0"/>
                        </a:rPr>
                        <a:t>Talker/communicator</a:t>
                      </a:r>
                      <a:r>
                        <a:rPr lang="en-GB" sz="1500" baseline="0" dirty="0">
                          <a:latin typeface="Century Gothic" panose="020B0502020202020204" pitchFamily="34" charset="0"/>
                        </a:rPr>
                        <a:t> of messages/ results</a:t>
                      </a:r>
                      <a:endParaRPr lang="en-GB" sz="1500" dirty="0">
                        <a:latin typeface="Century Gothic" panose="020B0502020202020204" pitchFamily="34" charset="0"/>
                      </a:endParaRPr>
                    </a:p>
                  </a:txBody>
                  <a:tcPr marT="45715" marB="45715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500" dirty="0">
                          <a:latin typeface="Century Gothic" panose="020B0502020202020204" pitchFamily="34" charset="0"/>
                        </a:rPr>
                        <a:t>Listener, identifier of issues</a:t>
                      </a:r>
                      <a:br>
                        <a:rPr lang="en-GB" sz="1500" dirty="0">
                          <a:latin typeface="Century Gothic" panose="020B0502020202020204" pitchFamily="34" charset="0"/>
                        </a:rPr>
                      </a:br>
                      <a:r>
                        <a:rPr lang="en-GB" sz="1500" dirty="0">
                          <a:latin typeface="Century Gothic" panose="020B0502020202020204" pitchFamily="34" charset="0"/>
                        </a:rPr>
                        <a:t>Elicitor of potential solutions </a:t>
                      </a:r>
                    </a:p>
                  </a:txBody>
                  <a:tcPr marT="45715" marB="45715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9879">
                <a:tc gridSpan="2">
                  <a:txBody>
                    <a:bodyPr/>
                    <a:lstStyle/>
                    <a:p>
                      <a:pPr algn="r"/>
                      <a:endParaRPr lang="en-GB" sz="1500" b="1" dirty="0">
                        <a:solidFill>
                          <a:schemeClr val="accent2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15" marB="45715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05225505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Titel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7162800" cy="960437"/>
          </a:xfrm>
        </p:spPr>
        <p:txBody>
          <a:bodyPr>
            <a:normAutofit/>
          </a:bodyPr>
          <a:lstStyle/>
          <a:p>
            <a:r>
              <a:rPr lang="en-GB" altLang="x-none" dirty="0"/>
              <a:t>Principles of MMA</a:t>
            </a:r>
            <a:endParaRPr lang="de-DE" altLang="x-none" dirty="0"/>
          </a:p>
        </p:txBody>
      </p: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64291DA2-B98D-46A0-8969-317D70202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91399" y="6403423"/>
            <a:ext cx="1141343" cy="365125"/>
          </a:xfr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7801D69-61EF-40E3-904E-777AA434B5C4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37890" name="Inhaltsplatzhalter 2"/>
          <p:cNvSpPr>
            <a:spLocks noGrp="1"/>
          </p:cNvSpPr>
          <p:nvPr>
            <p:ph sz="quarter" idx="13"/>
          </p:nvPr>
        </p:nvSpPr>
        <p:spPr>
          <a:xfrm>
            <a:off x="4256527" y="1981200"/>
            <a:ext cx="4740515" cy="3962400"/>
          </a:xfrm>
        </p:spPr>
        <p:txBody>
          <a:bodyPr/>
          <a:lstStyle/>
          <a:p>
            <a:pPr>
              <a:spcBef>
                <a:spcPts val="1272"/>
              </a:spcBef>
            </a:pPr>
            <a:r>
              <a:rPr lang="en-GB" altLang="x-none" dirty="0"/>
              <a:t>United Nations </a:t>
            </a:r>
            <a:br>
              <a:rPr lang="en-GB" altLang="x-none" dirty="0"/>
            </a:br>
            <a:r>
              <a:rPr lang="en-GB" altLang="x-none" b="1" dirty="0"/>
              <a:t>core values</a:t>
            </a:r>
          </a:p>
          <a:p>
            <a:pPr>
              <a:spcBef>
                <a:spcPts val="1272"/>
              </a:spcBef>
            </a:pPr>
            <a:r>
              <a:rPr lang="en-GB" altLang="x-none" dirty="0"/>
              <a:t>United Nations </a:t>
            </a:r>
            <a:br>
              <a:rPr lang="en-GB" altLang="x-none" dirty="0"/>
            </a:br>
            <a:r>
              <a:rPr lang="en-GB" altLang="x-none" b="1" dirty="0"/>
              <a:t>core competencies</a:t>
            </a:r>
          </a:p>
          <a:p>
            <a:pPr>
              <a:spcBef>
                <a:spcPts val="1272"/>
              </a:spcBef>
            </a:pPr>
            <a:r>
              <a:rPr lang="en-GB" altLang="x-none" b="1" dirty="0"/>
              <a:t>Local ownership</a:t>
            </a:r>
          </a:p>
        </p:txBody>
      </p:sp>
      <p:pic>
        <p:nvPicPr>
          <p:cNvPr id="8" name="Picture 7" descr="A group of people in uniform&#10;&#10;Description automatically generated">
            <a:extLst>
              <a:ext uri="{FF2B5EF4-FFF2-40B4-BE49-F238E27FC236}">
                <a16:creationId xmlns:a16="http://schemas.microsoft.com/office/drawing/2014/main" id="{38AC0BF6-912F-4F5E-9D36-431D012BF6E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8722" y="1534887"/>
            <a:ext cx="3280589" cy="4751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838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8C798-8BFA-4AFF-8AFE-30E97D7B91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Aim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BB67EE-8C46-453E-A8C6-336540EBCD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>
                <a:solidFill>
                  <a:srgbClr val="8D9C36"/>
                </a:solidFill>
              </a:rPr>
              <a:t>To provide participants with a clear understanding of the basic concepts and strategies of UN Police Monitoring, Mentoring and Advising (MMA) to better support law enforcement personnel and agencies in a post-conflict environment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770D076-5936-4A03-8237-C699B0F95326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488363" y="6356350"/>
            <a:ext cx="6556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7801D69-61EF-40E3-904E-777AA434B5C4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9737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Titel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7162800" cy="960437"/>
          </a:xfrm>
        </p:spPr>
        <p:txBody>
          <a:bodyPr/>
          <a:lstStyle/>
          <a:p>
            <a:r>
              <a:rPr lang="en-GB" altLang="x-none" dirty="0"/>
              <a:t>Success Factors for MMA</a:t>
            </a:r>
            <a:endParaRPr lang="de-DE" altLang="x-none" dirty="0"/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4A0EB352-60DC-427D-913F-2A71B33C88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91399" y="6403423"/>
            <a:ext cx="1141343" cy="365125"/>
          </a:xfr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7801D69-61EF-40E3-904E-777AA434B5C4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38914" name="Inhaltsplatzhalter 2"/>
          <p:cNvSpPr>
            <a:spLocks noGrp="1"/>
          </p:cNvSpPr>
          <p:nvPr>
            <p:ph sz="quarter" idx="13"/>
          </p:nvPr>
        </p:nvSpPr>
        <p:spPr>
          <a:xfrm>
            <a:off x="704081" y="2298934"/>
            <a:ext cx="2432658" cy="291154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altLang="x-none" sz="2000" b="1" dirty="0">
                <a:solidFill>
                  <a:srgbClr val="5B92E5"/>
                </a:solidFill>
              </a:rPr>
              <a:t>Awareness </a:t>
            </a:r>
            <a:br>
              <a:rPr lang="en-GB" altLang="x-none" sz="2000" b="1" dirty="0">
                <a:solidFill>
                  <a:srgbClr val="5B92E5"/>
                </a:solidFill>
              </a:rPr>
            </a:br>
            <a:r>
              <a:rPr lang="en-GB" altLang="x-none" sz="2000" b="1" dirty="0">
                <a:solidFill>
                  <a:srgbClr val="5B92E5"/>
                </a:solidFill>
              </a:rPr>
              <a:t>of mission environment</a:t>
            </a:r>
          </a:p>
          <a:p>
            <a:pPr marL="285750" indent="-285750"/>
            <a:r>
              <a:rPr lang="en-GB" altLang="x-none" sz="1800" dirty="0"/>
              <a:t>Political</a:t>
            </a:r>
          </a:p>
          <a:p>
            <a:pPr marL="285750" indent="-285750"/>
            <a:r>
              <a:rPr lang="en-GB" altLang="x-none" sz="1800" dirty="0"/>
              <a:t>Legal</a:t>
            </a:r>
          </a:p>
          <a:p>
            <a:pPr marL="285750" indent="-285750"/>
            <a:r>
              <a:rPr lang="en-GB" altLang="x-none" sz="1800" dirty="0"/>
              <a:t>Economic</a:t>
            </a:r>
          </a:p>
          <a:p>
            <a:pPr marL="285750" indent="-285750"/>
            <a:r>
              <a:rPr lang="en-GB" altLang="x-none" sz="1800" dirty="0"/>
              <a:t>Administrative</a:t>
            </a:r>
          </a:p>
          <a:p>
            <a:pPr marL="285750" indent="-285750"/>
            <a:r>
              <a:rPr lang="en-GB" altLang="x-none" sz="1800" dirty="0"/>
              <a:t>Cultural</a:t>
            </a:r>
          </a:p>
          <a:p>
            <a:pPr marL="0" indent="0">
              <a:buNone/>
            </a:pPr>
            <a:endParaRPr lang="en-GB" altLang="x-none" sz="2000" dirty="0"/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1622EE5C-EEAE-504A-BCF6-B7A1D17C24D5}"/>
              </a:ext>
            </a:extLst>
          </p:cNvPr>
          <p:cNvSpPr txBox="1">
            <a:spLocks/>
          </p:cNvSpPr>
          <p:nvPr/>
        </p:nvSpPr>
        <p:spPr>
          <a:xfrm>
            <a:off x="3465631" y="2298934"/>
            <a:ext cx="2432658" cy="291154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altLang="x-none" sz="2000" b="1" dirty="0">
                <a:solidFill>
                  <a:srgbClr val="5B92E5"/>
                </a:solidFill>
              </a:rPr>
              <a:t>Building trust </a:t>
            </a:r>
            <a:br>
              <a:rPr lang="en-GB" altLang="x-none" sz="2000" b="1" dirty="0">
                <a:solidFill>
                  <a:srgbClr val="5B92E5"/>
                </a:solidFill>
              </a:rPr>
            </a:br>
            <a:r>
              <a:rPr lang="en-GB" altLang="x-none" sz="2000" b="1" dirty="0">
                <a:solidFill>
                  <a:srgbClr val="5B92E5"/>
                </a:solidFill>
              </a:rPr>
              <a:t>and confidence</a:t>
            </a:r>
          </a:p>
          <a:p>
            <a:pPr marL="285750" indent="-285750"/>
            <a:r>
              <a:rPr lang="en-GB" altLang="x-none" sz="1800" dirty="0"/>
              <a:t>Respect</a:t>
            </a:r>
          </a:p>
          <a:p>
            <a:pPr marL="285750" indent="-285750"/>
            <a:r>
              <a:rPr lang="en-GB" altLang="x-none" sz="1800" dirty="0"/>
              <a:t>Patience</a:t>
            </a:r>
          </a:p>
          <a:p>
            <a:pPr marL="285750" indent="-285750"/>
            <a:r>
              <a:rPr lang="en-GB" altLang="x-none" sz="1800" dirty="0"/>
              <a:t>Flexibility</a:t>
            </a:r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82096FE6-AFCB-664D-817A-8D2D4383FB5A}"/>
              </a:ext>
            </a:extLst>
          </p:cNvPr>
          <p:cNvSpPr txBox="1">
            <a:spLocks/>
          </p:cNvSpPr>
          <p:nvPr/>
        </p:nvSpPr>
        <p:spPr>
          <a:xfrm>
            <a:off x="6227181" y="2298934"/>
            <a:ext cx="2558004" cy="291154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altLang="x-none" sz="2000" b="1" dirty="0">
                <a:solidFill>
                  <a:srgbClr val="5B92E5"/>
                </a:solidFill>
              </a:rPr>
              <a:t>MMA skills</a:t>
            </a:r>
          </a:p>
          <a:p>
            <a:pPr marL="285750" indent="-285750"/>
            <a:r>
              <a:rPr lang="en-GB" altLang="x-none" sz="1800" dirty="0"/>
              <a:t>Communication</a:t>
            </a:r>
          </a:p>
          <a:p>
            <a:pPr marL="285750" indent="-285750"/>
            <a:r>
              <a:rPr lang="en-GB" altLang="x-none" sz="1800" dirty="0"/>
              <a:t>Knowledge Transfer</a:t>
            </a:r>
          </a:p>
          <a:p>
            <a:pPr marL="285750" indent="-285750"/>
            <a:r>
              <a:rPr lang="en-GB" altLang="x-none" sz="1800" dirty="0"/>
              <a:t>Cooperation</a:t>
            </a:r>
          </a:p>
          <a:p>
            <a:pPr marL="285750" indent="-285750"/>
            <a:r>
              <a:rPr lang="en-GB" altLang="x-none" sz="1800" dirty="0"/>
              <a:t>Coordination</a:t>
            </a:r>
          </a:p>
          <a:p>
            <a:pPr marL="285750" indent="-285750"/>
            <a:r>
              <a:rPr lang="en-GB" altLang="x-none" sz="1800" dirty="0"/>
              <a:t>Planning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53379C5-8C97-C242-AE7C-B8B478384278}"/>
              </a:ext>
            </a:extLst>
          </p:cNvPr>
          <p:cNvCxnSpPr/>
          <p:nvPr/>
        </p:nvCxnSpPr>
        <p:spPr>
          <a:xfrm>
            <a:off x="3113589" y="2121740"/>
            <a:ext cx="0" cy="3265932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69A4672-172E-444B-A5DB-0DE9D1990821}"/>
              </a:ext>
            </a:extLst>
          </p:cNvPr>
          <p:cNvCxnSpPr/>
          <p:nvPr/>
        </p:nvCxnSpPr>
        <p:spPr>
          <a:xfrm>
            <a:off x="5914662" y="2121740"/>
            <a:ext cx="0" cy="3265932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9659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phic 14">
            <a:extLst>
              <a:ext uri="{FF2B5EF4-FFF2-40B4-BE49-F238E27FC236}">
                <a16:creationId xmlns:a16="http://schemas.microsoft.com/office/drawing/2014/main" id="{E8EAE1A6-15CD-AC40-AE05-9F40396604C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4684" r="51012"/>
          <a:stretch/>
        </p:blipFill>
        <p:spPr>
          <a:xfrm>
            <a:off x="5104814" y="1817887"/>
            <a:ext cx="2222339" cy="1948791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F44D95C3-F091-E44B-AB74-02A0423CC83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51384" t="-6540" r="24706" b="-1524"/>
          <a:stretch/>
        </p:blipFill>
        <p:spPr>
          <a:xfrm>
            <a:off x="1936659" y="3970116"/>
            <a:ext cx="2186364" cy="2105880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86A67ECF-910F-394F-9EF6-18A9C967B7B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r="75696"/>
          <a:stretch/>
        </p:blipFill>
        <p:spPr>
          <a:xfrm>
            <a:off x="1975880" y="1808324"/>
            <a:ext cx="2222339" cy="1948791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74C971CE-F3CF-6647-BB9A-4BE8CBFBCF6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75696" t="-8062" r="-1405" b="-10727"/>
          <a:stretch/>
        </p:blipFill>
        <p:spPr>
          <a:xfrm>
            <a:off x="5040569" y="3935392"/>
            <a:ext cx="2350830" cy="231493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C658AC1-4F2D-3B42-9CD9-149AA32761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7162800" cy="960437"/>
          </a:xfrm>
        </p:spPr>
        <p:txBody>
          <a:bodyPr/>
          <a:lstStyle/>
          <a:p>
            <a:r>
              <a:rPr lang="en-US" dirty="0"/>
              <a:t>Stages of MMA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C4FD1F7-DEBF-D74B-9A1B-EDF93E4E07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91399" y="6403423"/>
            <a:ext cx="1141343" cy="365125"/>
          </a:xfr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7801D69-61EF-40E3-904E-777AA434B5C4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BCB264-F4C1-3E40-9398-5CCE3351DD5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168162" y="2996335"/>
            <a:ext cx="1814624" cy="610686"/>
          </a:xfrm>
        </p:spPr>
        <p:txBody>
          <a:bodyPr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5B92E5"/>
                </a:solidFill>
              </a:rPr>
              <a:t>Identification of Needs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7634DF9D-8ED2-BB49-80D4-8F37BC367D81}"/>
              </a:ext>
            </a:extLst>
          </p:cNvPr>
          <p:cNvSpPr txBox="1">
            <a:spLocks/>
          </p:cNvSpPr>
          <p:nvPr/>
        </p:nvSpPr>
        <p:spPr>
          <a:xfrm>
            <a:off x="5407750" y="3003631"/>
            <a:ext cx="1782267" cy="727449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00" b="1" dirty="0">
                <a:solidFill>
                  <a:srgbClr val="5B92E5"/>
                </a:solidFill>
              </a:rPr>
              <a:t>Agreement </a:t>
            </a:r>
            <a:br>
              <a:rPr lang="en-US" sz="1800" b="1" dirty="0">
                <a:solidFill>
                  <a:srgbClr val="5B92E5"/>
                </a:solidFill>
              </a:rPr>
            </a:br>
            <a:r>
              <a:rPr lang="en-US" sz="1800" b="1" dirty="0">
                <a:solidFill>
                  <a:srgbClr val="5B92E5"/>
                </a:solidFill>
              </a:rPr>
              <a:t>on Objectives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E9FF1F9-2629-5049-9E3D-4234CFE3848F}"/>
              </a:ext>
            </a:extLst>
          </p:cNvPr>
          <p:cNvSpPr txBox="1">
            <a:spLocks/>
          </p:cNvSpPr>
          <p:nvPr/>
        </p:nvSpPr>
        <p:spPr>
          <a:xfrm>
            <a:off x="1964305" y="4991404"/>
            <a:ext cx="2186364" cy="1073017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" pitchFamily="2" charset="2"/>
              <a:buNone/>
            </a:pPr>
            <a:r>
              <a:rPr lang="en-US" sz="1800" b="1" dirty="0">
                <a:solidFill>
                  <a:srgbClr val="5B92E5"/>
                </a:solidFill>
              </a:rPr>
              <a:t>Plan of </a:t>
            </a:r>
            <a:br>
              <a:rPr lang="en-US" sz="1800" b="1" dirty="0">
                <a:solidFill>
                  <a:srgbClr val="5B92E5"/>
                </a:solidFill>
              </a:rPr>
            </a:br>
            <a:r>
              <a:rPr lang="en-US" sz="1800" b="1" dirty="0">
                <a:solidFill>
                  <a:srgbClr val="5B92E5"/>
                </a:solidFill>
              </a:rPr>
              <a:t>Action and Implementation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8D0A1837-2125-E046-AE21-5F96B6E7E1F6}"/>
              </a:ext>
            </a:extLst>
          </p:cNvPr>
          <p:cNvSpPr txBox="1">
            <a:spLocks/>
          </p:cNvSpPr>
          <p:nvPr/>
        </p:nvSpPr>
        <p:spPr>
          <a:xfrm>
            <a:off x="5234490" y="5306684"/>
            <a:ext cx="2122184" cy="686235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00" b="1" dirty="0">
                <a:solidFill>
                  <a:srgbClr val="5B92E5"/>
                </a:solidFill>
              </a:rPr>
              <a:t>Evaluation and Adjustment</a:t>
            </a: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75B9DE17-F485-AD46-9582-18E4123A0DB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92025" t="80588"/>
          <a:stretch/>
        </p:blipFill>
        <p:spPr>
          <a:xfrm>
            <a:off x="2499720" y="1972847"/>
            <a:ext cx="978576" cy="904430"/>
          </a:xfrm>
          <a:prstGeom prst="rect">
            <a:avLst/>
          </a:prstGeom>
        </p:spPr>
      </p:pic>
      <p:pic>
        <p:nvPicPr>
          <p:cNvPr id="21" name="Graphic 20">
            <a:extLst>
              <a:ext uri="{FF2B5EF4-FFF2-40B4-BE49-F238E27FC236}">
                <a16:creationId xmlns:a16="http://schemas.microsoft.com/office/drawing/2014/main" id="{633760E1-9892-4C40-B0CF-77CC10514A7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-1038" t="79242" r="93063" b="1346"/>
          <a:stretch/>
        </p:blipFill>
        <p:spPr>
          <a:xfrm>
            <a:off x="5726695" y="2000694"/>
            <a:ext cx="1061960" cy="981496"/>
          </a:xfrm>
          <a:prstGeom prst="rect">
            <a:avLst/>
          </a:prstGeom>
        </p:spPr>
      </p:pic>
      <p:pic>
        <p:nvPicPr>
          <p:cNvPr id="22" name="Graphic 21">
            <a:extLst>
              <a:ext uri="{FF2B5EF4-FFF2-40B4-BE49-F238E27FC236}">
                <a16:creationId xmlns:a16="http://schemas.microsoft.com/office/drawing/2014/main" id="{54FA16CD-63EE-BF47-ADD8-328A6EA575D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19620" t="53092" r="72405" b="27496"/>
          <a:stretch/>
        </p:blipFill>
        <p:spPr>
          <a:xfrm>
            <a:off x="2557593" y="4195187"/>
            <a:ext cx="978576" cy="904430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2567E3D0-7603-9548-85AE-61FCB1C9C20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51960" t="27441" r="40065" b="53147"/>
          <a:stretch/>
        </p:blipFill>
        <p:spPr>
          <a:xfrm>
            <a:off x="5798504" y="4278887"/>
            <a:ext cx="978576" cy="904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038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7A6443-1531-43D4-B77D-95535EDC7C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7162800" cy="960437"/>
          </a:xfrm>
        </p:spPr>
        <p:txBody>
          <a:bodyPr>
            <a:normAutofit/>
          </a:bodyPr>
          <a:lstStyle/>
          <a:p>
            <a:r>
              <a:rPr lang="en-US" dirty="0"/>
              <a:t>Stage 1: Identification of Needs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8B42A56-803D-448B-BF4D-417E26F02C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91399" y="6403423"/>
            <a:ext cx="1141343" cy="365125"/>
          </a:xfr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7801D69-61EF-40E3-904E-777AA434B5C4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CD3C73-52BB-48AA-B483-8A8AE7E8496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967864" y="1972847"/>
            <a:ext cx="5927693" cy="244032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Based on:</a:t>
            </a:r>
          </a:p>
          <a:p>
            <a:r>
              <a:rPr lang="en-US" sz="2400" dirty="0"/>
              <a:t>Discussion with the national counterpart and other stakeholders</a:t>
            </a:r>
          </a:p>
          <a:p>
            <a:r>
              <a:rPr lang="en-US" sz="2400" dirty="0"/>
              <a:t>Information and analysis (e.g., SWOT) </a:t>
            </a:r>
          </a:p>
          <a:p>
            <a:r>
              <a:rPr lang="en-US" sz="2400" dirty="0"/>
              <a:t>Personal observation</a:t>
            </a:r>
          </a:p>
        </p:txBody>
      </p:sp>
      <p:pic>
        <p:nvPicPr>
          <p:cNvPr id="6" name="Picture 5" descr="A person standing in front of a building&#10;&#10;Description automatically generated">
            <a:extLst>
              <a:ext uri="{FF2B5EF4-FFF2-40B4-BE49-F238E27FC236}">
                <a16:creationId xmlns:a16="http://schemas.microsoft.com/office/drawing/2014/main" id="{C04B2014-0113-B347-901B-845CC19DE1F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2592" r="408" b="35997"/>
          <a:stretch/>
        </p:blipFill>
        <p:spPr>
          <a:xfrm>
            <a:off x="1" y="3876173"/>
            <a:ext cx="2628900" cy="2346827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23FC1428-74B2-C545-AB62-E48542C385E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r="75696"/>
          <a:stretch/>
        </p:blipFill>
        <p:spPr>
          <a:xfrm>
            <a:off x="553243" y="1808324"/>
            <a:ext cx="2222339" cy="1948791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96495231-7747-3A45-9B49-90A520D95869}"/>
              </a:ext>
            </a:extLst>
          </p:cNvPr>
          <p:cNvSpPr txBox="1">
            <a:spLocks/>
          </p:cNvSpPr>
          <p:nvPr/>
        </p:nvSpPr>
        <p:spPr>
          <a:xfrm>
            <a:off x="745525" y="2996335"/>
            <a:ext cx="1814624" cy="61068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" pitchFamily="2" charset="2"/>
              <a:buNone/>
            </a:pPr>
            <a:r>
              <a:rPr lang="en-US" sz="1800" b="1" dirty="0">
                <a:solidFill>
                  <a:srgbClr val="5B92E5"/>
                </a:solidFill>
              </a:rPr>
              <a:t>Identification of Needs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F7807F47-482C-F34C-86F0-ABAFD368A86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92025" t="80588"/>
          <a:stretch/>
        </p:blipFill>
        <p:spPr>
          <a:xfrm>
            <a:off x="1077083" y="1972847"/>
            <a:ext cx="978576" cy="904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424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81B9F001-1BB0-DB43-B71C-69941FF285BB}"/>
              </a:ext>
            </a:extLst>
          </p:cNvPr>
          <p:cNvSpPr/>
          <p:nvPr/>
        </p:nvSpPr>
        <p:spPr>
          <a:xfrm>
            <a:off x="3462867" y="3987800"/>
            <a:ext cx="2323749" cy="216801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27A6443-1531-43D4-B77D-95535EDC7C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7162800" cy="960437"/>
          </a:xfrm>
        </p:spPr>
        <p:txBody>
          <a:bodyPr/>
          <a:lstStyle/>
          <a:p>
            <a:r>
              <a:rPr lang="en-US" dirty="0"/>
              <a:t>Stage 2: Agreement on Objectives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8B42A56-803D-448B-BF4D-417E26F02C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91399" y="6403423"/>
            <a:ext cx="1141343" cy="365125"/>
          </a:xfr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7801D69-61EF-40E3-904E-777AA434B5C4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CD3C73-52BB-48AA-B483-8A8AE7E8496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972850" y="1971575"/>
            <a:ext cx="5608282" cy="3962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Based on:</a:t>
            </a:r>
          </a:p>
          <a:p>
            <a:pPr marL="296863" lvl="1" indent="-296863"/>
            <a:r>
              <a:rPr lang="en-US" dirty="0"/>
              <a:t>Identified needs </a:t>
            </a:r>
          </a:p>
          <a:p>
            <a:pPr marL="296863" lvl="1" indent="-296863"/>
            <a:r>
              <a:rPr lang="en-US" dirty="0"/>
              <a:t>National ownership</a:t>
            </a:r>
          </a:p>
          <a:p>
            <a:pPr marL="296863" lvl="1" indent="-296863"/>
            <a:r>
              <a:rPr lang="en-US" dirty="0"/>
              <a:t>SMART Objectives</a:t>
            </a:r>
          </a:p>
          <a:p>
            <a:pPr lvl="1"/>
            <a:endParaRPr lang="en-US" dirty="0"/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1D7E2B35-E9D1-4CA0-8435-5EEC65E917FF}"/>
              </a:ext>
            </a:extLst>
          </p:cNvPr>
          <p:cNvSpPr/>
          <p:nvPr/>
        </p:nvSpPr>
        <p:spPr>
          <a:xfrm rot="5400000">
            <a:off x="4390124" y="2964350"/>
            <a:ext cx="469235" cy="2323748"/>
          </a:xfrm>
          <a:prstGeom prst="rightArrow">
            <a:avLst>
              <a:gd name="adj1" fmla="val 100000"/>
              <a:gd name="adj2" fmla="val 50000"/>
            </a:avLst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7577F070-FFC5-9B47-8289-C47782950AB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4684" r="51012"/>
          <a:stretch/>
        </p:blipFill>
        <p:spPr>
          <a:xfrm>
            <a:off x="457200" y="1806312"/>
            <a:ext cx="2222339" cy="1948791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0B8AC9F-3BA4-9B4F-832B-247AA8315CB3}"/>
              </a:ext>
            </a:extLst>
          </p:cNvPr>
          <p:cNvSpPr txBox="1">
            <a:spLocks/>
          </p:cNvSpPr>
          <p:nvPr/>
        </p:nvSpPr>
        <p:spPr>
          <a:xfrm>
            <a:off x="760136" y="2992056"/>
            <a:ext cx="1782267" cy="727449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00" b="1" dirty="0">
                <a:solidFill>
                  <a:srgbClr val="5B92E5"/>
                </a:solidFill>
              </a:rPr>
              <a:t>Agreement </a:t>
            </a:r>
            <a:br>
              <a:rPr lang="en-US" sz="1800" b="1" dirty="0">
                <a:solidFill>
                  <a:srgbClr val="5B92E5"/>
                </a:solidFill>
              </a:rPr>
            </a:br>
            <a:r>
              <a:rPr lang="en-US" sz="1800" b="1" dirty="0">
                <a:solidFill>
                  <a:srgbClr val="5B92E5"/>
                </a:solidFill>
              </a:rPr>
              <a:t>on Objectives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2E173B3-6A5B-414F-9E97-3E746F38266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-1038" t="79242" r="93063" b="1346"/>
          <a:stretch/>
        </p:blipFill>
        <p:spPr>
          <a:xfrm>
            <a:off x="1090656" y="1989119"/>
            <a:ext cx="1061960" cy="98149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B516C8C-8E25-CE44-BE6A-1088DDF515AD}"/>
              </a:ext>
            </a:extLst>
          </p:cNvPr>
          <p:cNvSpPr txBox="1"/>
          <p:nvPr/>
        </p:nvSpPr>
        <p:spPr>
          <a:xfrm>
            <a:off x="3644117" y="4362248"/>
            <a:ext cx="2071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5B92E5"/>
                </a:solidFill>
                <a:latin typeface="Century Gothic" panose="020B0502020202020204" pitchFamily="34" charset="0"/>
              </a:rPr>
              <a:t>S</a:t>
            </a:r>
            <a:r>
              <a:rPr lang="en-US" dirty="0">
                <a:solidFill>
                  <a:srgbClr val="8EB4E3"/>
                </a:solidFill>
                <a:latin typeface="Century Gothic" panose="020B0502020202020204" pitchFamily="34" charset="0"/>
              </a:rPr>
              <a:t>pecific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993C593-3FE6-0247-9EC3-D309870FE0E4}"/>
              </a:ext>
            </a:extLst>
          </p:cNvPr>
          <p:cNvSpPr txBox="1"/>
          <p:nvPr/>
        </p:nvSpPr>
        <p:spPr>
          <a:xfrm>
            <a:off x="3606027" y="4686605"/>
            <a:ext cx="2071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5B92E5"/>
                </a:solidFill>
                <a:latin typeface="Century Gothic" panose="020B0502020202020204" pitchFamily="34" charset="0"/>
              </a:rPr>
              <a:t>M</a:t>
            </a:r>
            <a:r>
              <a:rPr lang="en-US" dirty="0">
                <a:solidFill>
                  <a:srgbClr val="8EB4E3"/>
                </a:solidFill>
                <a:latin typeface="Century Gothic" panose="020B0502020202020204" pitchFamily="34" charset="0"/>
              </a:rPr>
              <a:t>easurable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DE597DE-D9E0-A747-B479-ED6A6D094F22}"/>
              </a:ext>
            </a:extLst>
          </p:cNvPr>
          <p:cNvSpPr txBox="1"/>
          <p:nvPr/>
        </p:nvSpPr>
        <p:spPr>
          <a:xfrm>
            <a:off x="3618727" y="5010962"/>
            <a:ext cx="2071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5B92E5"/>
                </a:solidFill>
                <a:latin typeface="Century Gothic" panose="020B0502020202020204" pitchFamily="34" charset="0"/>
              </a:rPr>
              <a:t>A</a:t>
            </a:r>
            <a:r>
              <a:rPr lang="en-US" dirty="0">
                <a:solidFill>
                  <a:srgbClr val="8EB4E3"/>
                </a:solidFill>
                <a:latin typeface="Century Gothic" panose="020B0502020202020204" pitchFamily="34" charset="0"/>
              </a:rPr>
              <a:t>ction-oriented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C98DECC-2820-104C-A0AD-3B9F6DDC590B}"/>
              </a:ext>
            </a:extLst>
          </p:cNvPr>
          <p:cNvSpPr txBox="1"/>
          <p:nvPr/>
        </p:nvSpPr>
        <p:spPr>
          <a:xfrm>
            <a:off x="3626700" y="5335319"/>
            <a:ext cx="2071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5B92E5"/>
                </a:solidFill>
                <a:latin typeface="Century Gothic" panose="020B0502020202020204" pitchFamily="34" charset="0"/>
              </a:rPr>
              <a:t>R</a:t>
            </a:r>
            <a:r>
              <a:rPr lang="en-US" dirty="0">
                <a:solidFill>
                  <a:srgbClr val="8EB4E3"/>
                </a:solidFill>
                <a:latin typeface="Century Gothic" panose="020B0502020202020204" pitchFamily="34" charset="0"/>
              </a:rPr>
              <a:t>ealistic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4DE73FB-2DA2-B24D-99D1-A0CCA20DC524}"/>
              </a:ext>
            </a:extLst>
          </p:cNvPr>
          <p:cNvSpPr txBox="1"/>
          <p:nvPr/>
        </p:nvSpPr>
        <p:spPr>
          <a:xfrm>
            <a:off x="3652100" y="5659676"/>
            <a:ext cx="2071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5B92E5"/>
                </a:solidFill>
                <a:latin typeface="Century Gothic" panose="020B0502020202020204" pitchFamily="34" charset="0"/>
              </a:rPr>
              <a:t>T</a:t>
            </a:r>
            <a:r>
              <a:rPr lang="en-US" dirty="0">
                <a:solidFill>
                  <a:srgbClr val="8EB4E3"/>
                </a:solidFill>
                <a:latin typeface="Century Gothic" panose="020B0502020202020204" pitchFamily="34" charset="0"/>
              </a:rPr>
              <a:t>ime-Bound</a:t>
            </a:r>
          </a:p>
        </p:txBody>
      </p:sp>
    </p:spTree>
    <p:extLst>
      <p:ext uri="{BB962C8B-B14F-4D97-AF65-F5344CB8AC3E}">
        <p14:creationId xmlns:p14="http://schemas.microsoft.com/office/powerpoint/2010/main" val="386866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99F2B85-A729-8941-B5F4-FF65F0457D5F}"/>
              </a:ext>
            </a:extLst>
          </p:cNvPr>
          <p:cNvCxnSpPr>
            <a:cxnSpLocks/>
          </p:cNvCxnSpPr>
          <p:nvPr/>
        </p:nvCxnSpPr>
        <p:spPr>
          <a:xfrm>
            <a:off x="4318802" y="4403932"/>
            <a:ext cx="2929630" cy="0"/>
          </a:xfrm>
          <a:prstGeom prst="line">
            <a:avLst/>
          </a:prstGeom>
          <a:ln w="38100">
            <a:solidFill>
              <a:srgbClr val="8D9C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227A6443-1531-43D4-B77D-95535EDC7C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7162800" cy="960437"/>
          </a:xfrm>
        </p:spPr>
        <p:txBody>
          <a:bodyPr/>
          <a:lstStyle/>
          <a:p>
            <a:r>
              <a:rPr lang="en-US" dirty="0"/>
              <a:t>Stage 3: Plan of Action and Implementation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8B42A56-803D-448B-BF4D-417E26F02C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91399" y="6403423"/>
            <a:ext cx="1141343" cy="365125"/>
          </a:xfr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7801D69-61EF-40E3-904E-777AA434B5C4}" type="slidenum">
              <a:rPr lang="en-US" smtClean="0"/>
              <a:pPr/>
              <a:t>23</a:t>
            </a:fld>
            <a:endParaRPr lang="en-US" dirty="0"/>
          </a:p>
        </p:txBody>
      </p:sp>
      <p:pic>
        <p:nvPicPr>
          <p:cNvPr id="6" name="Picture 5" descr="A picture containing person, outdoor, man, holding&#10;&#10;Description automatically generated">
            <a:extLst>
              <a:ext uri="{FF2B5EF4-FFF2-40B4-BE49-F238E27FC236}">
                <a16:creationId xmlns:a16="http://schemas.microsoft.com/office/drawing/2014/main" id="{D12AB3BF-EFEF-8946-9F27-9A9422CF342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737" r="1182" b="1206"/>
          <a:stretch/>
        </p:blipFill>
        <p:spPr>
          <a:xfrm>
            <a:off x="1" y="3872360"/>
            <a:ext cx="2628900" cy="2169093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5B7DD18D-253D-D94E-8D58-F112E495C96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51384" t="-6540" r="24706" b="-1524"/>
          <a:stretch/>
        </p:blipFill>
        <p:spPr>
          <a:xfrm>
            <a:off x="558601" y="1683472"/>
            <a:ext cx="2186364" cy="2105880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081EBF2-A77C-C046-BD9A-EE524F17830F}"/>
              </a:ext>
            </a:extLst>
          </p:cNvPr>
          <p:cNvSpPr txBox="1">
            <a:spLocks/>
          </p:cNvSpPr>
          <p:nvPr/>
        </p:nvSpPr>
        <p:spPr>
          <a:xfrm>
            <a:off x="586247" y="2704760"/>
            <a:ext cx="2186364" cy="1073017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" pitchFamily="2" charset="2"/>
              <a:buNone/>
            </a:pPr>
            <a:r>
              <a:rPr lang="en-US" sz="1800" b="1" dirty="0">
                <a:solidFill>
                  <a:srgbClr val="5B92E5"/>
                </a:solidFill>
              </a:rPr>
              <a:t>Plan of </a:t>
            </a:r>
            <a:br>
              <a:rPr lang="en-US" sz="1800" b="1" dirty="0">
                <a:solidFill>
                  <a:srgbClr val="5B92E5"/>
                </a:solidFill>
              </a:rPr>
            </a:br>
            <a:r>
              <a:rPr lang="en-US" sz="1800" b="1" dirty="0">
                <a:solidFill>
                  <a:srgbClr val="5B92E5"/>
                </a:solidFill>
              </a:rPr>
              <a:t>Action and Implementation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4742604-E1A4-E943-9FE5-03E8543ABA2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19620" t="53092" r="72405" b="27496"/>
          <a:stretch/>
        </p:blipFill>
        <p:spPr>
          <a:xfrm>
            <a:off x="1179535" y="1908543"/>
            <a:ext cx="978576" cy="904430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183296A-CBF1-814C-87A6-13C095809B1F}"/>
              </a:ext>
            </a:extLst>
          </p:cNvPr>
          <p:cNvCxnSpPr>
            <a:stCxn id="24" idx="0"/>
          </p:cNvCxnSpPr>
          <p:nvPr/>
        </p:nvCxnSpPr>
        <p:spPr>
          <a:xfrm flipH="1" flipV="1">
            <a:off x="3733800" y="3429000"/>
            <a:ext cx="253" cy="520404"/>
          </a:xfrm>
          <a:prstGeom prst="line">
            <a:avLst/>
          </a:prstGeom>
          <a:ln w="38100">
            <a:solidFill>
              <a:srgbClr val="8D9C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8BD4D5CF-8ACB-7245-9F87-39BB4A844F57}"/>
              </a:ext>
            </a:extLst>
          </p:cNvPr>
          <p:cNvCxnSpPr/>
          <p:nvPr/>
        </p:nvCxnSpPr>
        <p:spPr>
          <a:xfrm flipH="1" flipV="1">
            <a:off x="5092700" y="3594100"/>
            <a:ext cx="253" cy="520404"/>
          </a:xfrm>
          <a:prstGeom prst="line">
            <a:avLst/>
          </a:prstGeom>
          <a:ln w="38100">
            <a:solidFill>
              <a:srgbClr val="8D9C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A4EFF831-A28B-3E40-837B-E7C0E21EBB6E}"/>
              </a:ext>
            </a:extLst>
          </p:cNvPr>
          <p:cNvCxnSpPr/>
          <p:nvPr/>
        </p:nvCxnSpPr>
        <p:spPr>
          <a:xfrm flipH="1" flipV="1">
            <a:off x="6489700" y="3594100"/>
            <a:ext cx="253" cy="520404"/>
          </a:xfrm>
          <a:prstGeom prst="line">
            <a:avLst/>
          </a:prstGeom>
          <a:ln w="38100">
            <a:solidFill>
              <a:srgbClr val="8D9C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DCCBA35-3A94-1A49-9222-F6501800AD8B}"/>
              </a:ext>
            </a:extLst>
          </p:cNvPr>
          <p:cNvCxnSpPr/>
          <p:nvPr/>
        </p:nvCxnSpPr>
        <p:spPr>
          <a:xfrm flipH="1" flipV="1">
            <a:off x="7899400" y="3594100"/>
            <a:ext cx="253" cy="520404"/>
          </a:xfrm>
          <a:prstGeom prst="line">
            <a:avLst/>
          </a:prstGeom>
          <a:ln w="38100">
            <a:solidFill>
              <a:srgbClr val="8D9C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val 6">
            <a:extLst>
              <a:ext uri="{FF2B5EF4-FFF2-40B4-BE49-F238E27FC236}">
                <a16:creationId xmlns:a16="http://schemas.microsoft.com/office/drawing/2014/main" id="{87DB60FB-3B0F-2245-9863-8A028E36246A}"/>
              </a:ext>
            </a:extLst>
          </p:cNvPr>
          <p:cNvSpPr txBox="1"/>
          <p:nvPr/>
        </p:nvSpPr>
        <p:spPr>
          <a:xfrm>
            <a:off x="3117288" y="3949404"/>
            <a:ext cx="1233530" cy="908550"/>
          </a:xfrm>
          <a:prstGeom prst="rect">
            <a:avLst/>
          </a:prstGeom>
          <a:solidFill>
            <a:srgbClr val="5B92E5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0320" tIns="20320" rIns="20320" bIns="20320" numCol="1" spcCol="1270" anchor="ctr" anchorCtr="0">
            <a:noAutofit/>
          </a:bodyPr>
          <a:lstStyle/>
          <a:p>
            <a:pPr marL="0" lvl="0" indent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600" b="1" kern="1200" dirty="0">
                <a:solidFill>
                  <a:schemeClr val="bg1"/>
                </a:solidFill>
                <a:latin typeface="Century Gothic" panose="020B0502020202020204" pitchFamily="34" charset="0"/>
              </a:rPr>
              <a:t>Objectives </a:t>
            </a:r>
          </a:p>
        </p:txBody>
      </p:sp>
      <p:sp>
        <p:nvSpPr>
          <p:cNvPr id="22" name="Oval 8">
            <a:extLst>
              <a:ext uri="{FF2B5EF4-FFF2-40B4-BE49-F238E27FC236}">
                <a16:creationId xmlns:a16="http://schemas.microsoft.com/office/drawing/2014/main" id="{36D0829C-658B-6B4D-BE81-1984CA59410D}"/>
              </a:ext>
            </a:extLst>
          </p:cNvPr>
          <p:cNvSpPr txBox="1"/>
          <p:nvPr/>
        </p:nvSpPr>
        <p:spPr>
          <a:xfrm>
            <a:off x="5851926" y="3949404"/>
            <a:ext cx="1272133" cy="908550"/>
          </a:xfrm>
          <a:prstGeom prst="rect">
            <a:avLst/>
          </a:prstGeom>
          <a:solidFill>
            <a:srgbClr val="5B92E5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0320" tIns="20320" rIns="20320" bIns="20320" numCol="1" spcCol="1270" anchor="ctr" anchorCtr="0">
            <a:noAutofit/>
          </a:bodyPr>
          <a:lstStyle/>
          <a:p>
            <a:pPr marL="0" lvl="0" indent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600" b="1" kern="1200" dirty="0">
                <a:solidFill>
                  <a:schemeClr val="bg1"/>
                </a:solidFill>
                <a:latin typeface="Century Gothic" panose="020B0502020202020204" pitchFamily="34" charset="0"/>
              </a:rPr>
              <a:t>Activities</a:t>
            </a:r>
          </a:p>
        </p:txBody>
      </p:sp>
      <p:sp>
        <p:nvSpPr>
          <p:cNvPr id="20" name="Oval 10">
            <a:extLst>
              <a:ext uri="{FF2B5EF4-FFF2-40B4-BE49-F238E27FC236}">
                <a16:creationId xmlns:a16="http://schemas.microsoft.com/office/drawing/2014/main" id="{A4652D4E-FA6B-AD44-B45C-ADD97635B19C}"/>
              </a:ext>
            </a:extLst>
          </p:cNvPr>
          <p:cNvSpPr txBox="1"/>
          <p:nvPr/>
        </p:nvSpPr>
        <p:spPr>
          <a:xfrm>
            <a:off x="7248430" y="3949404"/>
            <a:ext cx="1346154" cy="908550"/>
          </a:xfrm>
          <a:prstGeom prst="rect">
            <a:avLst/>
          </a:prstGeom>
          <a:solidFill>
            <a:srgbClr val="5B92E5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0320" tIns="20320" rIns="20320" bIns="20320" numCol="1" spcCol="1270" anchor="ctr" anchorCtr="0">
            <a:noAutofit/>
          </a:bodyPr>
          <a:lstStyle/>
          <a:p>
            <a:pPr marL="0" lvl="0" indent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600" b="1" kern="1200" dirty="0">
                <a:solidFill>
                  <a:schemeClr val="bg1"/>
                </a:solidFill>
                <a:latin typeface="Century Gothic" panose="020B0502020202020204" pitchFamily="34" charset="0"/>
              </a:rPr>
              <a:t>Indicators of Performance</a:t>
            </a:r>
          </a:p>
        </p:txBody>
      </p:sp>
      <p:sp>
        <p:nvSpPr>
          <p:cNvPr id="18" name="Oval 12">
            <a:extLst>
              <a:ext uri="{FF2B5EF4-FFF2-40B4-BE49-F238E27FC236}">
                <a16:creationId xmlns:a16="http://schemas.microsoft.com/office/drawing/2014/main" id="{8666C277-F967-E94B-A05F-EAC072E15E75}"/>
              </a:ext>
            </a:extLst>
          </p:cNvPr>
          <p:cNvSpPr txBox="1"/>
          <p:nvPr/>
        </p:nvSpPr>
        <p:spPr>
          <a:xfrm>
            <a:off x="4475190" y="3949404"/>
            <a:ext cx="1252364" cy="908550"/>
          </a:xfrm>
          <a:prstGeom prst="rect">
            <a:avLst/>
          </a:prstGeom>
          <a:solidFill>
            <a:srgbClr val="5B92E5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0320" tIns="20320" rIns="20320" bIns="20320" numCol="1" spcCol="1270" anchor="ctr" anchorCtr="0">
            <a:noAutofit/>
          </a:bodyPr>
          <a:lstStyle/>
          <a:p>
            <a:pPr marL="0" lvl="0" indent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600" b="1" kern="1200" dirty="0">
                <a:solidFill>
                  <a:schemeClr val="bg1"/>
                </a:solidFill>
                <a:latin typeface="Century Gothic" panose="020B0502020202020204" pitchFamily="34" charset="0"/>
              </a:rPr>
              <a:t>Budget / Resources</a:t>
            </a:r>
          </a:p>
        </p:txBody>
      </p:sp>
      <p:sp>
        <p:nvSpPr>
          <p:cNvPr id="26" name="Oval 4">
            <a:extLst>
              <a:ext uri="{FF2B5EF4-FFF2-40B4-BE49-F238E27FC236}">
                <a16:creationId xmlns:a16="http://schemas.microsoft.com/office/drawing/2014/main" id="{EC3230F5-AE4F-1649-9D8E-ED3A2D397F11}"/>
              </a:ext>
            </a:extLst>
          </p:cNvPr>
          <p:cNvSpPr txBox="1"/>
          <p:nvPr/>
        </p:nvSpPr>
        <p:spPr>
          <a:xfrm>
            <a:off x="3117288" y="2998019"/>
            <a:ext cx="5477296" cy="596081"/>
          </a:xfrm>
          <a:prstGeom prst="rect">
            <a:avLst/>
          </a:prstGeom>
          <a:solidFill>
            <a:srgbClr val="8EB4E3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1590" tIns="21590" rIns="21590" bIns="21590" numCol="1" spcCol="1270" anchor="ctr" anchorCtr="0">
            <a:noAutofit/>
          </a:bodyPr>
          <a:lstStyle/>
          <a:p>
            <a:pPr marL="0" lvl="0" indent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400" b="1" kern="1200" dirty="0">
                <a:solidFill>
                  <a:schemeClr val="bg1"/>
                </a:solidFill>
                <a:latin typeface="Century Gothic" panose="020B0502020202020204" pitchFamily="34" charset="0"/>
              </a:rPr>
              <a:t>Plan Should Include</a:t>
            </a:r>
          </a:p>
        </p:txBody>
      </p:sp>
    </p:spTree>
    <p:extLst>
      <p:ext uri="{BB962C8B-B14F-4D97-AF65-F5344CB8AC3E}">
        <p14:creationId xmlns:p14="http://schemas.microsoft.com/office/powerpoint/2010/main" val="1729666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7A6443-1531-43D4-B77D-95535EDC7C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7162800" cy="960437"/>
          </a:xfrm>
        </p:spPr>
        <p:txBody>
          <a:bodyPr/>
          <a:lstStyle/>
          <a:p>
            <a:r>
              <a:rPr lang="en-US" dirty="0"/>
              <a:t>Stage 4: </a:t>
            </a:r>
            <a:br>
              <a:rPr lang="en-US" dirty="0"/>
            </a:br>
            <a:r>
              <a:rPr lang="en-US" dirty="0"/>
              <a:t>Evaluation and Adjustment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8B42A56-803D-448B-BF4D-417E26F02C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91399" y="6403423"/>
            <a:ext cx="1141343" cy="365125"/>
          </a:xfr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7801D69-61EF-40E3-904E-777AA434B5C4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CD3C73-52BB-48AA-B483-8A8AE7E8496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964372" y="1961950"/>
            <a:ext cx="5712803" cy="3962400"/>
          </a:xfrm>
        </p:spPr>
        <p:txBody>
          <a:bodyPr rIns="182880">
            <a:normAutofit/>
          </a:bodyPr>
          <a:lstStyle/>
          <a:p>
            <a:r>
              <a:rPr lang="en-US" dirty="0"/>
              <a:t>Structured monitoring of progress</a:t>
            </a:r>
          </a:p>
          <a:p>
            <a:r>
              <a:rPr lang="en-US" dirty="0"/>
              <a:t>Observation and documentation of relevant incidents and situations</a:t>
            </a:r>
          </a:p>
          <a:p>
            <a:r>
              <a:rPr lang="en-US" dirty="0"/>
              <a:t>Feedback based on observations</a:t>
            </a:r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E13BB87-7D83-E641-8F24-54CDAB7098A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93"/>
          <a:stretch/>
        </p:blipFill>
        <p:spPr>
          <a:xfrm>
            <a:off x="0" y="3875765"/>
            <a:ext cx="2638161" cy="2347018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3809A9EB-AC7F-F34D-99C9-3D6638E62F6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75696" t="-8062" r="-1405" b="-10727"/>
          <a:stretch/>
        </p:blipFill>
        <p:spPr>
          <a:xfrm>
            <a:off x="406400" y="1658555"/>
            <a:ext cx="2350830" cy="2314936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1C1398A-FE26-1D48-A519-C04EFF7112E2}"/>
              </a:ext>
            </a:extLst>
          </p:cNvPr>
          <p:cNvSpPr txBox="1">
            <a:spLocks/>
          </p:cNvSpPr>
          <p:nvPr/>
        </p:nvSpPr>
        <p:spPr>
          <a:xfrm>
            <a:off x="600321" y="3029847"/>
            <a:ext cx="2122184" cy="686235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00" b="1" dirty="0">
                <a:solidFill>
                  <a:srgbClr val="5B92E5"/>
                </a:solidFill>
              </a:rPr>
              <a:t>Evaluation and Adjustment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EF90C1F9-D960-7545-8B24-C9DC3FEB91D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51960" t="27441" r="40065" b="53147"/>
          <a:stretch/>
        </p:blipFill>
        <p:spPr>
          <a:xfrm>
            <a:off x="1164335" y="2002050"/>
            <a:ext cx="978576" cy="904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096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Box 8"/>
          <p:cNvSpPr txBox="1"/>
          <p:nvPr/>
        </p:nvSpPr>
        <p:spPr>
          <a:xfrm>
            <a:off x="685800" y="685800"/>
            <a:ext cx="7772400" cy="4903470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800"/>
              </a:spcAft>
            </a:pPr>
            <a:endParaRPr lang="en-US" sz="2000" dirty="0">
              <a:solidFill>
                <a:srgbClr val="002060"/>
              </a:solidFill>
              <a:latin typeface="Century Gothic"/>
              <a:ea typeface="Calibri"/>
              <a:cs typeface="Century Gothic"/>
            </a:endParaRPr>
          </a:p>
        </p:txBody>
      </p:sp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5A4C13DA-CBA8-F043-801D-733B3B6E889D}"/>
              </a:ext>
            </a:extLst>
          </p:cNvPr>
          <p:cNvSpPr txBox="1">
            <a:spLocks/>
          </p:cNvSpPr>
          <p:nvPr/>
        </p:nvSpPr>
        <p:spPr>
          <a:xfrm>
            <a:off x="7859806" y="6356351"/>
            <a:ext cx="655544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7801D69-61EF-40E3-904E-777AA434B5C4}" type="slidenum">
              <a:rPr lang="en-US" sz="1200" smtClean="0">
                <a:solidFill>
                  <a:schemeClr val="bg1">
                    <a:lumMod val="65000"/>
                  </a:schemeClr>
                </a:solidFill>
              </a:rPr>
              <a:pPr/>
              <a:t>25</a:t>
            </a:fld>
            <a:endParaRPr lang="en-US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4D68140-8D88-4B3B-96DA-E7CD1CA51B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679278"/>
          </a:xfrm>
        </p:spPr>
        <p:txBody>
          <a:bodyPr/>
          <a:lstStyle/>
          <a:p>
            <a:r>
              <a:rPr lang="en-US" dirty="0"/>
              <a:t>Summary of Key Messages</a:t>
            </a:r>
            <a:br>
              <a:rPr lang="en-US" dirty="0"/>
            </a:br>
            <a:endParaRPr lang="en-US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74F4A517-FD7C-4D72-AEDE-358282DE25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4729" y="1738830"/>
            <a:ext cx="7694542" cy="4144963"/>
          </a:xfrm>
        </p:spPr>
        <p:txBody>
          <a:bodyPr/>
          <a:lstStyle/>
          <a:p>
            <a:r>
              <a:rPr lang="en-US" b="1" dirty="0"/>
              <a:t>MMA Principles are based on: </a:t>
            </a:r>
            <a:r>
              <a:rPr lang="en-GB" altLang="x-none" dirty="0"/>
              <a:t>United Nations core values, United Nations core competencies and local ownership.</a:t>
            </a:r>
          </a:p>
          <a:p>
            <a:endParaRPr lang="en-US" dirty="0"/>
          </a:p>
          <a:p>
            <a:r>
              <a:rPr lang="en-US" b="1" dirty="0"/>
              <a:t>Success of MMA is based on: </a:t>
            </a:r>
            <a:r>
              <a:rPr lang="en-GB" dirty="0"/>
              <a:t>a</a:t>
            </a:r>
            <a:r>
              <a:rPr lang="en-GB" altLang="x-none" dirty="0"/>
              <a:t>wareness of mission environment, building trust and having the appropriate MMA skills. </a:t>
            </a:r>
          </a:p>
          <a:p>
            <a:endParaRPr lang="en-GB" altLang="x-none" dirty="0"/>
          </a:p>
          <a:p>
            <a:r>
              <a:rPr lang="en-GB" b="1" dirty="0"/>
              <a:t>MMA has four stages: </a:t>
            </a:r>
            <a:r>
              <a:rPr lang="en-US" dirty="0"/>
              <a:t>Identification of Needs, Agreement on Objectives, Plan of Action and Implementation, and Evaluation and Adjustment</a:t>
            </a:r>
          </a:p>
          <a:p>
            <a:endParaRPr lang="en-US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E63D52C-9C62-449F-A12A-5F9AC4DC10DD}"/>
              </a:ext>
            </a:extLst>
          </p:cNvPr>
          <p:cNvCxnSpPr/>
          <p:nvPr/>
        </p:nvCxnSpPr>
        <p:spPr>
          <a:xfrm>
            <a:off x="1078006" y="3137535"/>
            <a:ext cx="6781800" cy="0"/>
          </a:xfrm>
          <a:prstGeom prst="line">
            <a:avLst/>
          </a:prstGeom>
          <a:ln>
            <a:solidFill>
              <a:srgbClr val="DCE6F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0AA45DD-8EF4-482F-BC2E-EEF1E2845066}"/>
              </a:ext>
            </a:extLst>
          </p:cNvPr>
          <p:cNvCxnSpPr/>
          <p:nvPr/>
        </p:nvCxnSpPr>
        <p:spPr>
          <a:xfrm>
            <a:off x="1260886" y="4722495"/>
            <a:ext cx="6781800" cy="0"/>
          </a:xfrm>
          <a:prstGeom prst="line">
            <a:avLst/>
          </a:prstGeom>
          <a:ln>
            <a:solidFill>
              <a:srgbClr val="DCE6F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6839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F1462EE-00F8-7D40-BAB6-7DEF4E6AD240}"/>
              </a:ext>
            </a:extLst>
          </p:cNvPr>
          <p:cNvSpPr/>
          <p:nvPr/>
        </p:nvSpPr>
        <p:spPr>
          <a:xfrm>
            <a:off x="0" y="0"/>
            <a:ext cx="9144000" cy="6286500"/>
          </a:xfrm>
          <a:prstGeom prst="rect">
            <a:avLst/>
          </a:prstGeom>
          <a:solidFill>
            <a:srgbClr val="5B92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BF5941-1A91-154F-9A17-1C73B6FDF7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7801D69-61EF-40E3-904E-777AA434B5C4}" type="slidenum">
              <a:rPr lang="en-US" smtClean="0"/>
              <a:pPr/>
              <a:t>26</a:t>
            </a:fld>
            <a:endParaRPr lang="en-US" dirty="0"/>
          </a:p>
        </p:txBody>
      </p:sp>
      <p:pic>
        <p:nvPicPr>
          <p:cNvPr id="8" name="Picture 7" descr="A person standing in a parking lot&#10;&#10;Description automatically generated">
            <a:extLst>
              <a:ext uri="{FF2B5EF4-FFF2-40B4-BE49-F238E27FC236}">
                <a16:creationId xmlns:a16="http://schemas.microsoft.com/office/drawing/2014/main" id="{E1EBAC9B-D0B9-4732-A148-49A7584F7BD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81842" y="2449459"/>
            <a:ext cx="5709555" cy="3075567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1180F90-8C68-4441-8FA7-94D93808BBA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00" r="17500"/>
          <a:stretch/>
        </p:blipFill>
        <p:spPr>
          <a:xfrm>
            <a:off x="8044543" y="310243"/>
            <a:ext cx="784949" cy="679283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627F4CAD-EEBF-EE49-99A1-8612CDEF31D4}"/>
              </a:ext>
            </a:extLst>
          </p:cNvPr>
          <p:cNvSpPr txBox="1">
            <a:spLocks/>
          </p:cNvSpPr>
          <p:nvPr/>
        </p:nvSpPr>
        <p:spPr>
          <a:xfrm>
            <a:off x="990600" y="1489022"/>
            <a:ext cx="7162800" cy="960437"/>
          </a:xfrm>
          <a:noFill/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440"/>
              </a:lnSpc>
            </a:pPr>
            <a:r>
              <a:rPr lang="en-US" sz="3200" b="1" dirty="0">
                <a:solidFill>
                  <a:schemeClr val="bg1"/>
                </a:solidFill>
                <a:latin typeface="Century Gothic"/>
              </a:rPr>
              <a:t>Challenges Related to MMA</a:t>
            </a:r>
          </a:p>
        </p:txBody>
      </p:sp>
    </p:spTree>
    <p:extLst>
      <p:ext uri="{BB962C8B-B14F-4D97-AF65-F5344CB8AC3E}">
        <p14:creationId xmlns:p14="http://schemas.microsoft.com/office/powerpoint/2010/main" val="1594872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5B0D14-174B-40CC-B59C-9FD3C8A8FA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Learning Objectives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3C85E6-3969-4227-8587-9D0DFD8524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7801D69-61EF-40E3-904E-777AA434B5C4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5D81D2-44AC-435D-8F4B-5BF65DB06C6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8D9C36"/>
                </a:solidFill>
              </a:rPr>
              <a:t>Identify challenges related to MMA</a:t>
            </a:r>
          </a:p>
          <a:p>
            <a:r>
              <a:rPr lang="en-US" dirty="0">
                <a:solidFill>
                  <a:srgbClr val="8D9C36"/>
                </a:solidFill>
              </a:rPr>
              <a:t>Illustrate approaches to effectively apply MMA towards mandate implementation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6237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C032A7-1460-4E24-ADF6-B23A93A85F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Activity 8.2: </a:t>
            </a:r>
            <a:br>
              <a:rPr lang="en-US" dirty="0"/>
            </a:br>
            <a:r>
              <a:rPr lang="en-US" sz="2800" b="0" dirty="0"/>
              <a:t>MMA Challenges and Solutions</a:t>
            </a:r>
            <a:endParaRPr lang="en-US" b="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6CB3415-F37B-4683-9EF3-F19A41D1DC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28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24B1800-E9BD-4263-9917-9DB0F0F34A8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95229" y="2416947"/>
            <a:ext cx="8037513" cy="3962400"/>
          </a:xfrm>
        </p:spPr>
        <p:txBody>
          <a:bodyPr/>
          <a:lstStyle/>
          <a:p>
            <a:r>
              <a:rPr lang="en-US" sz="2400" dirty="0"/>
              <a:t>Read the scenario</a:t>
            </a:r>
          </a:p>
          <a:p>
            <a:r>
              <a:rPr lang="en-US" sz="2400" dirty="0"/>
              <a:t>Discuss the questions in your groups</a:t>
            </a:r>
          </a:p>
          <a:p>
            <a:pPr lvl="1"/>
            <a:r>
              <a:rPr lang="en-US" sz="2000" dirty="0"/>
              <a:t>Identify the MMA challenges and brainstorm possible solutions</a:t>
            </a:r>
          </a:p>
          <a:p>
            <a:pPr lvl="1"/>
            <a:r>
              <a:rPr lang="en-US" sz="2000" dirty="0"/>
              <a:t>Record both on different moderation cards</a:t>
            </a:r>
          </a:p>
          <a:p>
            <a:r>
              <a:rPr lang="en-US" sz="2400" dirty="0"/>
              <a:t>Present the identified challenges and solutions to the plenary</a:t>
            </a:r>
          </a:p>
          <a:p>
            <a:r>
              <a:rPr lang="en-US" sz="2400" dirty="0"/>
              <a:t>Participate in plenary reflections</a:t>
            </a:r>
          </a:p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4D4E995-E17E-4A69-9743-074941F4A32F}"/>
              </a:ext>
            </a:extLst>
          </p:cNvPr>
          <p:cNvSpPr/>
          <p:nvPr/>
        </p:nvSpPr>
        <p:spPr>
          <a:xfrm>
            <a:off x="377313" y="1688697"/>
            <a:ext cx="3009900" cy="4571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57150">
              <a:lnSpc>
                <a:spcPct val="90000"/>
              </a:lnSpc>
              <a:spcAft>
                <a:spcPts val="1800"/>
              </a:spcAft>
            </a:pPr>
            <a:r>
              <a:rPr lang="en-US" sz="2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Instructions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CB42E35-B5A6-4A5C-B553-17910D384B45}"/>
              </a:ext>
            </a:extLst>
          </p:cNvPr>
          <p:cNvCxnSpPr>
            <a:cxnSpLocks/>
          </p:cNvCxnSpPr>
          <p:nvPr/>
        </p:nvCxnSpPr>
        <p:spPr>
          <a:xfrm>
            <a:off x="529713" y="2057400"/>
            <a:ext cx="571500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8520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5B0D14-174B-40CC-B59C-9FD3C8A8FA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Relevance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5D81D2-44AC-435D-8F4B-5BF65DB06C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4728" y="1738830"/>
            <a:ext cx="7962071" cy="4144963"/>
          </a:xfrm>
          <a:noFill/>
        </p:spPr>
        <p:txBody>
          <a:bodyPr>
            <a:normAutofit/>
          </a:bodyPr>
          <a:lstStyle/>
          <a:p>
            <a:pPr marL="0" lvl="1" indent="0" algn="just">
              <a:spcBef>
                <a:spcPts val="1000"/>
              </a:spcBef>
              <a:spcAft>
                <a:spcPts val="1000"/>
              </a:spcAft>
              <a:buNone/>
            </a:pPr>
            <a:r>
              <a:rPr lang="en-GB" sz="2400" dirty="0">
                <a:solidFill>
                  <a:srgbClr val="8D9C36"/>
                </a:solidFill>
                <a:cs typeface="Times New Roman"/>
              </a:rPr>
              <a:t>Monitoring, Mentoring and Advising (MMA) are key methods in capacity-building and the wider police development process and are fundamental to the United Nations Police’s ability to anchor police development truly within national ownership.</a:t>
            </a:r>
          </a:p>
          <a:p>
            <a:pPr marL="0" lvl="1" indent="0" algn="just">
              <a:spcBef>
                <a:spcPts val="1000"/>
              </a:spcBef>
              <a:spcAft>
                <a:spcPts val="1000"/>
              </a:spcAft>
              <a:buNone/>
            </a:pPr>
            <a:r>
              <a:rPr lang="en-GB" sz="2400" dirty="0">
                <a:solidFill>
                  <a:srgbClr val="8D9C36"/>
                </a:solidFill>
                <a:cs typeface="Times New Roman"/>
              </a:rPr>
              <a:t> Therefore, UN Police Officers must understand how MMA contributes to successful mandate implementation, which UN guidance and policies to refer to and how to manage challenges related to MMA. </a:t>
            </a:r>
            <a:endParaRPr lang="en-CH" sz="2400" dirty="0">
              <a:solidFill>
                <a:srgbClr val="8D9C36"/>
              </a:solidFill>
              <a:cs typeface="Times New Roman"/>
            </a:endParaRPr>
          </a:p>
          <a:p>
            <a:pPr marL="457200" lvl="1" indent="-45720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Font typeface="Wingdings" panose="05000000000000000000" pitchFamily="2" charset="2"/>
              <a:buChar char="§"/>
            </a:pPr>
            <a:endParaRPr lang="en-US" sz="2400" dirty="0">
              <a:solidFill>
                <a:srgbClr val="8D9C36"/>
              </a:solidFill>
              <a:cs typeface="Times New Roman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3C85E6-3969-4227-8587-9D0DFD8524F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488363" y="6356350"/>
            <a:ext cx="655637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fld id="{77801D69-61EF-40E3-904E-777AA434B5C4}" type="slidenum">
              <a:rPr lang="en-US" smtClean="0"/>
              <a:pPr>
                <a:spcAft>
                  <a:spcPts val="600"/>
                </a:spcAft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471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E4226B20-DB8C-A44B-BD23-00A6170945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7162800" cy="960437"/>
          </a:xfrm>
        </p:spPr>
        <p:txBody>
          <a:bodyPr>
            <a:normAutofit/>
          </a:bodyPr>
          <a:lstStyle/>
          <a:p>
            <a:r>
              <a:rPr lang="de-CH" dirty="0"/>
              <a:t>Debrief: Challenges </a:t>
            </a:r>
            <a:r>
              <a:rPr lang="en-US" dirty="0"/>
              <a:t>in MMA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BA4AF27-E196-D446-A851-AA62D292A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91399" y="6403423"/>
            <a:ext cx="1141343" cy="365125"/>
          </a:xfr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7801D69-61EF-40E3-904E-777AA434B5C4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0DE2A236-9323-D047-979D-AC148AD144D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726042" y="1981200"/>
            <a:ext cx="2806700" cy="3962400"/>
          </a:xfrm>
        </p:spPr>
        <p:txBody>
          <a:bodyPr/>
          <a:lstStyle/>
          <a:p>
            <a:pPr marL="0" indent="0">
              <a:buNone/>
            </a:pPr>
            <a:r>
              <a:rPr lang="en-US" sz="2400" b="1" dirty="0"/>
              <a:t>Understanding and recognizing the challenges regarding:</a:t>
            </a:r>
          </a:p>
          <a:p>
            <a:r>
              <a:rPr lang="en-US" sz="2000" dirty="0"/>
              <a:t>Motivation</a:t>
            </a:r>
          </a:p>
          <a:p>
            <a:r>
              <a:rPr lang="nl-NL" sz="2000" dirty="0"/>
              <a:t>R</a:t>
            </a:r>
            <a:r>
              <a:rPr lang="en-US" sz="2000" dirty="0" err="1"/>
              <a:t>esistance</a:t>
            </a:r>
            <a:endParaRPr lang="en-US" sz="2000" dirty="0"/>
          </a:p>
          <a:p>
            <a:r>
              <a:rPr lang="en-US" sz="2000" dirty="0"/>
              <a:t>Culture</a:t>
            </a:r>
          </a:p>
          <a:p>
            <a:r>
              <a:rPr lang="en-US" sz="2000" dirty="0"/>
              <a:t>Cross-cultural communication</a:t>
            </a:r>
          </a:p>
          <a:p>
            <a:r>
              <a:rPr lang="en-US" sz="2000" dirty="0"/>
              <a:t>Working through an interpreter</a:t>
            </a:r>
            <a:endParaRPr lang="en-US" sz="2400" dirty="0"/>
          </a:p>
        </p:txBody>
      </p:sp>
      <p:pic>
        <p:nvPicPr>
          <p:cNvPr id="9" name="Picture 8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8DFDB115-D020-4D88-9573-838FC504338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2"/>
          <a:stretch/>
        </p:blipFill>
        <p:spPr>
          <a:xfrm>
            <a:off x="553243" y="1610850"/>
            <a:ext cx="4625788" cy="457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140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E4226B20-DB8C-A44B-BD23-00A6170945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7162800" cy="960437"/>
          </a:xfrm>
        </p:spPr>
        <p:txBody>
          <a:bodyPr>
            <a:normAutofit/>
          </a:bodyPr>
          <a:lstStyle/>
          <a:p>
            <a:r>
              <a:rPr lang="nl-NL" dirty="0"/>
              <a:t>Debrief: </a:t>
            </a:r>
            <a:br>
              <a:rPr lang="nl-NL" dirty="0"/>
            </a:br>
            <a:r>
              <a:rPr lang="nl-NL" sz="2400" b="0" dirty="0"/>
              <a:t>Overcoming MMA Challenges</a:t>
            </a:r>
            <a:endParaRPr lang="en-US" b="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BA4AF27-E196-D446-A851-AA62D292A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91399" y="6403423"/>
            <a:ext cx="1141343" cy="365125"/>
          </a:xfr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7801D69-61EF-40E3-904E-777AA434B5C4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0DE2A236-9323-D047-979D-AC148AD144D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3244" y="1981200"/>
            <a:ext cx="8037513" cy="3962400"/>
          </a:xfrm>
        </p:spPr>
        <p:txBody>
          <a:bodyPr>
            <a:normAutofit fontScale="85000" lnSpcReduction="20000"/>
          </a:bodyPr>
          <a:lstStyle/>
          <a:p>
            <a:r>
              <a:rPr lang="en-GB" dirty="0"/>
              <a:t>Explaining the mandate and roles</a:t>
            </a:r>
          </a:p>
          <a:p>
            <a:r>
              <a:rPr lang="en-GB" dirty="0"/>
              <a:t>Cross-cultural awareness </a:t>
            </a:r>
          </a:p>
          <a:p>
            <a:r>
              <a:rPr lang="en-GB" dirty="0"/>
              <a:t>Building trust</a:t>
            </a:r>
          </a:p>
          <a:p>
            <a:r>
              <a:rPr lang="en-GB" dirty="0"/>
              <a:t>Applying adult learning principles</a:t>
            </a:r>
          </a:p>
          <a:p>
            <a:r>
              <a:rPr lang="en-GB" dirty="0"/>
              <a:t>Being patient</a:t>
            </a:r>
          </a:p>
          <a:p>
            <a:r>
              <a:rPr lang="en-GB" dirty="0"/>
              <a:t>Active listening</a:t>
            </a:r>
          </a:p>
          <a:p>
            <a:r>
              <a:rPr lang="en-GB" dirty="0"/>
              <a:t>Negotiation</a:t>
            </a:r>
          </a:p>
          <a:p>
            <a:r>
              <a:rPr lang="en-GB" dirty="0"/>
              <a:t>Constructive feedback</a:t>
            </a:r>
          </a:p>
          <a:p>
            <a:r>
              <a:rPr lang="en-GB" dirty="0"/>
              <a:t>Proper reporting and handover</a:t>
            </a:r>
          </a:p>
          <a:p>
            <a:r>
              <a:rPr lang="en-GB" dirty="0"/>
              <a:t>Advancing United Nations’ way of policing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5380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E4226B20-DB8C-A44B-BD23-00A6170945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7162800" cy="960437"/>
          </a:xfrm>
        </p:spPr>
        <p:txBody>
          <a:bodyPr>
            <a:normAutofit/>
          </a:bodyPr>
          <a:lstStyle/>
          <a:p>
            <a:r>
              <a:rPr lang="nl-NL" dirty="0"/>
              <a:t>Benchmarks Towards Mandate Implementation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BA4AF27-E196-D446-A851-AA62D292A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91399" y="6403423"/>
            <a:ext cx="1141343" cy="365125"/>
          </a:xfr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7801D69-61EF-40E3-904E-777AA434B5C4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0DE2A236-9323-D047-979D-AC148AD144D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3245" y="1981200"/>
            <a:ext cx="6622256" cy="396240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In accordance with United Nations standards, every police or other law enforcement agency should be representative of and responsive and accountable to the communities it serves. </a:t>
            </a:r>
          </a:p>
          <a:p>
            <a:r>
              <a:rPr lang="en-US" b="1" dirty="0"/>
              <a:t>All</a:t>
            </a:r>
            <a:r>
              <a:rPr lang="en-US" dirty="0"/>
              <a:t> United Nations Police assistance must aim at helping the host-State achieve such state of policing. </a:t>
            </a:r>
          </a:p>
          <a:p>
            <a:endParaRPr lang="en-US" dirty="0"/>
          </a:p>
          <a:p>
            <a:pPr marL="0" indent="0" algn="r">
              <a:buNone/>
            </a:pPr>
            <a:r>
              <a:rPr lang="en-US" dirty="0"/>
              <a:t>~MMA M</a:t>
            </a:r>
            <a:r>
              <a:rPr lang="nl-NL" dirty="0"/>
              <a:t>a</a:t>
            </a:r>
            <a:r>
              <a:rPr lang="en-US" dirty="0"/>
              <a:t>nual 2017, 4.1.4.</a:t>
            </a:r>
          </a:p>
          <a:p>
            <a:endParaRPr lang="en-US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628C7F7B-4325-0B4A-8B23-047AF5F1D69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73056" t="25126" r="20416" b="50000"/>
          <a:stretch/>
        </p:blipFill>
        <p:spPr>
          <a:xfrm>
            <a:off x="7250870" y="1904460"/>
            <a:ext cx="1422400" cy="2057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582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Box 8"/>
          <p:cNvSpPr txBox="1"/>
          <p:nvPr/>
        </p:nvSpPr>
        <p:spPr>
          <a:xfrm>
            <a:off x="685800" y="331190"/>
            <a:ext cx="7772400" cy="4903470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800"/>
              </a:spcAft>
            </a:pPr>
            <a:endParaRPr lang="en-US" sz="2000" dirty="0">
              <a:solidFill>
                <a:srgbClr val="002060"/>
              </a:solidFill>
              <a:latin typeface="Century Gothic"/>
              <a:ea typeface="Calibri"/>
              <a:cs typeface="Century Gothic"/>
            </a:endParaRPr>
          </a:p>
        </p:txBody>
      </p:sp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FE2EE272-DAD9-974E-B346-6B19B0089CC1}"/>
              </a:ext>
            </a:extLst>
          </p:cNvPr>
          <p:cNvSpPr txBox="1">
            <a:spLocks/>
          </p:cNvSpPr>
          <p:nvPr/>
        </p:nvSpPr>
        <p:spPr>
          <a:xfrm>
            <a:off x="7859806" y="6356351"/>
            <a:ext cx="655544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7801D69-61EF-40E3-904E-777AA434B5C4}" type="slidenum">
              <a:rPr lang="en-US" sz="1200" smtClean="0">
                <a:solidFill>
                  <a:schemeClr val="bg1">
                    <a:lumMod val="65000"/>
                  </a:schemeClr>
                </a:solidFill>
              </a:rPr>
              <a:pPr/>
              <a:t>32</a:t>
            </a:fld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1F795BE-EF17-46FC-9B78-8C53864512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679278"/>
          </a:xfrm>
        </p:spPr>
        <p:txBody>
          <a:bodyPr/>
          <a:lstStyle/>
          <a:p>
            <a:r>
              <a:rPr lang="en-US" dirty="0"/>
              <a:t>Summary of Key Messages</a:t>
            </a:r>
            <a:br>
              <a:rPr lang="en-US" dirty="0"/>
            </a:br>
            <a:endParaRPr lang="en-US" dirty="0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55CA0390-0A09-42CB-8F57-5D3AEC7E6C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4729" y="1738830"/>
            <a:ext cx="7694542" cy="4144963"/>
          </a:xfrm>
        </p:spPr>
        <p:txBody>
          <a:bodyPr/>
          <a:lstStyle/>
          <a:p>
            <a:r>
              <a:rPr lang="en-US" sz="2000" dirty="0"/>
              <a:t>Monitors, Mentors and Advisers need to understand and </a:t>
            </a:r>
            <a:r>
              <a:rPr lang="en-GB" sz="2000" dirty="0"/>
              <a:t>recognise</a:t>
            </a:r>
            <a:r>
              <a:rPr lang="en-US" sz="2000" dirty="0"/>
              <a:t> the challenges they might face in the field.</a:t>
            </a:r>
          </a:p>
          <a:p>
            <a:endParaRPr lang="en-US" sz="2000" dirty="0"/>
          </a:p>
          <a:p>
            <a:r>
              <a:rPr lang="en-US" sz="2000" dirty="0"/>
              <a:t>To become an effective mentor or adviser you need to overcome these challenges.</a:t>
            </a:r>
          </a:p>
          <a:p>
            <a:endParaRPr lang="en-US" sz="2000" dirty="0"/>
          </a:p>
          <a:p>
            <a:r>
              <a:rPr lang="en-US" sz="2000" dirty="0"/>
              <a:t>All United Nations Police assistance must aim at helping the host-State achieve a state of policing where every police or other law enforcement agency should be representative of and responsive and accountable to the communities it serves. </a:t>
            </a:r>
          </a:p>
          <a:p>
            <a:endParaRPr lang="en-US" dirty="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DD25277-992F-4F29-AA86-112651983313}"/>
              </a:ext>
            </a:extLst>
          </p:cNvPr>
          <p:cNvCxnSpPr>
            <a:cxnSpLocks/>
          </p:cNvCxnSpPr>
          <p:nvPr/>
        </p:nvCxnSpPr>
        <p:spPr>
          <a:xfrm>
            <a:off x="1745564" y="2620108"/>
            <a:ext cx="571500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58D83FCB-AC20-4C1B-B244-49CCA1FED132}"/>
              </a:ext>
            </a:extLst>
          </p:cNvPr>
          <p:cNvCxnSpPr>
            <a:cxnSpLocks/>
          </p:cNvCxnSpPr>
          <p:nvPr/>
        </p:nvCxnSpPr>
        <p:spPr>
          <a:xfrm>
            <a:off x="1714500" y="3665136"/>
            <a:ext cx="571500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6286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336DE2D-74CC-3740-802B-A3C671BA4E29}"/>
              </a:ext>
            </a:extLst>
          </p:cNvPr>
          <p:cNvSpPr/>
          <p:nvPr/>
        </p:nvSpPr>
        <p:spPr>
          <a:xfrm>
            <a:off x="0" y="0"/>
            <a:ext cx="9144000" cy="6286500"/>
          </a:xfrm>
          <a:prstGeom prst="rect">
            <a:avLst/>
          </a:prstGeom>
          <a:solidFill>
            <a:srgbClr val="5B92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FA0032A-7D2E-7C40-A284-E45782BD617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00" r="17500"/>
          <a:stretch/>
        </p:blipFill>
        <p:spPr>
          <a:xfrm>
            <a:off x="8044543" y="310243"/>
            <a:ext cx="784949" cy="679283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EF9B2B-43A3-EB44-8E4E-69F1248070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859806" y="6356351"/>
            <a:ext cx="6555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7801D69-61EF-40E3-904E-777AA434B5C4}" type="slidenum">
              <a:rPr lang="en-US" smtClean="0"/>
              <a:pPr/>
              <a:t>33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9653399-257F-41E1-BD12-0C17664F95D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9161" b="57039"/>
          <a:stretch/>
        </p:blipFill>
        <p:spPr>
          <a:xfrm>
            <a:off x="1681841" y="2637063"/>
            <a:ext cx="5709555" cy="2812169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A243AC0B-580C-5D44-A1E8-07132CD8B7B1}"/>
              </a:ext>
            </a:extLst>
          </p:cNvPr>
          <p:cNvSpPr txBox="1">
            <a:spLocks/>
          </p:cNvSpPr>
          <p:nvPr/>
        </p:nvSpPr>
        <p:spPr>
          <a:xfrm>
            <a:off x="990600" y="1489022"/>
            <a:ext cx="7162800" cy="960437"/>
          </a:xfrm>
          <a:noFill/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440"/>
              </a:lnSpc>
            </a:pPr>
            <a:r>
              <a:rPr lang="en-US" sz="3200" b="1" dirty="0">
                <a:solidFill>
                  <a:schemeClr val="bg1"/>
                </a:solidFill>
                <a:latin typeface="Century Gothic"/>
              </a:rPr>
              <a:t>MMA Reporting </a:t>
            </a:r>
            <a:br>
              <a:rPr lang="en-US" sz="3200" b="1" dirty="0">
                <a:solidFill>
                  <a:schemeClr val="bg1"/>
                </a:solidFill>
                <a:latin typeface="Century Gothic"/>
              </a:rPr>
            </a:br>
            <a:r>
              <a:rPr lang="en-US" sz="3200" b="1" dirty="0">
                <a:solidFill>
                  <a:schemeClr val="bg1"/>
                </a:solidFill>
                <a:latin typeface="Century Gothic"/>
              </a:rPr>
              <a:t>and Documentation</a:t>
            </a:r>
          </a:p>
        </p:txBody>
      </p:sp>
    </p:spTree>
    <p:extLst>
      <p:ext uri="{BB962C8B-B14F-4D97-AF65-F5344CB8AC3E}">
        <p14:creationId xmlns:p14="http://schemas.microsoft.com/office/powerpoint/2010/main" val="973218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5B0D14-174B-40CC-B59C-9FD3C8A8FA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Learning Objective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5D81D2-44AC-435D-8F4B-5BF65DB06C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>
              <a:solidFill>
                <a:srgbClr val="8D9C36"/>
              </a:solidFill>
            </a:endParaRPr>
          </a:p>
          <a:p>
            <a:pPr marL="342900" lvl="1" indent="-342900" algn="l">
              <a:lnSpc>
                <a:spcPct val="114999"/>
              </a:lnSpc>
              <a:spcBef>
                <a:spcPts val="0"/>
              </a:spcBef>
              <a:spcAft>
                <a:spcPts val="1000"/>
              </a:spcAft>
              <a:buFont typeface="Wingdings" charset="2"/>
              <a:buChar char="§"/>
            </a:pPr>
            <a:r>
              <a:rPr lang="en-US" dirty="0">
                <a:solidFill>
                  <a:srgbClr val="8D9C36"/>
                </a:solidFill>
                <a:cs typeface="Times New Roman"/>
              </a:rPr>
              <a:t>Identify the elements of MMA reporting and documentation  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3C85E6-3969-4227-8587-9D0DFD8524F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488363" y="6356350"/>
            <a:ext cx="6556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7801D69-61EF-40E3-904E-777AA434B5C4}" type="slidenum">
              <a:rPr lang="en-US" smtClean="0"/>
              <a:pPr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9427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F5BC7EE9-7AD9-4D23-943C-6A14CEB4F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7162800" cy="960437"/>
          </a:xfrm>
        </p:spPr>
        <p:txBody>
          <a:bodyPr/>
          <a:lstStyle/>
          <a:p>
            <a:r>
              <a:rPr lang="en-US" dirty="0"/>
              <a:t>Round Robin Group Discussion: </a:t>
            </a:r>
            <a:r>
              <a:rPr lang="en-US" sz="2800" b="0" dirty="0"/>
              <a:t>MMA Documentation</a:t>
            </a:r>
            <a:endParaRPr lang="en-US" b="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B8B3B6F-2489-46CC-AA01-A8404680C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91399" y="6403423"/>
            <a:ext cx="1141343" cy="365125"/>
          </a:xfrm>
        </p:spPr>
        <p:txBody>
          <a:bodyPr/>
          <a:lstStyle/>
          <a:p>
            <a:fld id="{77801D69-61EF-40E3-904E-777AA434B5C4}" type="slidenum">
              <a:rPr lang="en-US" smtClean="0"/>
              <a:pPr/>
              <a:t>35</a:t>
            </a:fld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D515953-38D4-4A6D-93DD-C16942DBF22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3244" y="2282650"/>
            <a:ext cx="8037512" cy="3962400"/>
          </a:xfrm>
        </p:spPr>
        <p:txBody>
          <a:bodyPr>
            <a:normAutofit/>
          </a:bodyPr>
          <a:lstStyle/>
          <a:p>
            <a:r>
              <a:rPr lang="en-US" sz="2000" dirty="0"/>
              <a:t>Discuss your assigned question with your group</a:t>
            </a:r>
          </a:p>
          <a:p>
            <a:r>
              <a:rPr lang="en-US" sz="2000" dirty="0"/>
              <a:t>Record your ideas on the flipchart</a:t>
            </a:r>
          </a:p>
          <a:p>
            <a:r>
              <a:rPr lang="en-US" sz="2000" dirty="0"/>
              <a:t>After 5 minutes move to the next question, discuss and add your ideas to the flipchart</a:t>
            </a:r>
          </a:p>
          <a:p>
            <a:r>
              <a:rPr lang="en-US" sz="2000" dirty="0"/>
              <a:t>Participate in the plenary discussion and debrief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0F8058C-1324-4FDB-B041-7E476486C79D}"/>
              </a:ext>
            </a:extLst>
          </p:cNvPr>
          <p:cNvSpPr/>
          <p:nvPr/>
        </p:nvSpPr>
        <p:spPr>
          <a:xfrm>
            <a:off x="377313" y="1688697"/>
            <a:ext cx="3009900" cy="4571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57150">
              <a:lnSpc>
                <a:spcPct val="90000"/>
              </a:lnSpc>
              <a:spcAft>
                <a:spcPts val="1800"/>
              </a:spcAft>
            </a:pPr>
            <a:r>
              <a:rPr lang="en-US" sz="2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Instructions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848EB87-8A1D-4CB4-B35D-B6ACEDA25BFE}"/>
              </a:ext>
            </a:extLst>
          </p:cNvPr>
          <p:cNvCxnSpPr>
            <a:cxnSpLocks/>
          </p:cNvCxnSpPr>
          <p:nvPr/>
        </p:nvCxnSpPr>
        <p:spPr>
          <a:xfrm>
            <a:off x="529713" y="2057400"/>
            <a:ext cx="571500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2107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6DAA11-47F1-4B89-BF36-986A2A4E9E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MMA Documentation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6AAEB5-3C45-42E4-A2B2-95E52928C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7801D69-61EF-40E3-904E-777AA434B5C4}" type="slidenum">
              <a:rPr lang="en-US" smtClean="0"/>
              <a:pPr/>
              <a:t>36</a:t>
            </a:fld>
            <a:endParaRPr lang="en-US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2632CB1E-D582-4224-A558-DB1E278CD07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3245" y="1981200"/>
            <a:ext cx="6406356" cy="3962400"/>
          </a:xfrm>
        </p:spPr>
        <p:txBody>
          <a:bodyPr/>
          <a:lstStyle/>
          <a:p>
            <a:pPr marL="457200" lvl="1" indent="-342900">
              <a:spcBef>
                <a:spcPts val="1000"/>
              </a:spcBef>
              <a:buClr>
                <a:schemeClr val="tx1"/>
              </a:buClr>
            </a:pPr>
            <a:r>
              <a:rPr lang="en-US" sz="2800" dirty="0">
                <a:solidFill>
                  <a:schemeClr val="tx1"/>
                </a:solidFill>
                <a:cs typeface="Times New Roman"/>
              </a:rPr>
              <a:t>Handover notes</a:t>
            </a:r>
          </a:p>
          <a:p>
            <a:pPr marL="457200" lvl="1" indent="-342900">
              <a:spcBef>
                <a:spcPts val="1000"/>
              </a:spcBef>
              <a:buClr>
                <a:schemeClr val="tx1"/>
              </a:buClr>
            </a:pPr>
            <a:r>
              <a:rPr lang="en-US" sz="2800" dirty="0">
                <a:solidFill>
                  <a:schemeClr val="tx1"/>
                </a:solidFill>
                <a:cs typeface="Times New Roman"/>
              </a:rPr>
              <a:t>Capacity-building strategic plan</a:t>
            </a:r>
          </a:p>
          <a:p>
            <a:pPr marL="457200" lvl="1" indent="-342900">
              <a:spcBef>
                <a:spcPts val="1000"/>
              </a:spcBef>
              <a:buClr>
                <a:schemeClr val="tx1"/>
              </a:buClr>
            </a:pPr>
            <a:r>
              <a:rPr lang="en-US" sz="2800" dirty="0">
                <a:solidFill>
                  <a:schemeClr val="tx1"/>
                </a:solidFill>
                <a:cs typeface="Times New Roman"/>
              </a:rPr>
              <a:t>Monitoring checklist</a:t>
            </a:r>
          </a:p>
          <a:p>
            <a:pPr marL="457200" lvl="1" indent="-342900">
              <a:spcBef>
                <a:spcPts val="1000"/>
              </a:spcBef>
              <a:buClr>
                <a:schemeClr val="tx1"/>
              </a:buClr>
            </a:pPr>
            <a:r>
              <a:rPr lang="en-US" sz="2800" dirty="0">
                <a:solidFill>
                  <a:schemeClr val="tx1"/>
                </a:solidFill>
                <a:cs typeface="Times New Roman"/>
              </a:rPr>
              <a:t>Mapping of capacity and capability gaps</a:t>
            </a:r>
          </a:p>
          <a:p>
            <a:pPr marL="457200" lvl="1" indent="-342900">
              <a:spcBef>
                <a:spcPts val="1000"/>
              </a:spcBef>
              <a:buClr>
                <a:schemeClr val="tx1"/>
              </a:buClr>
            </a:pPr>
            <a:r>
              <a:rPr lang="en-US" sz="2800" dirty="0">
                <a:solidFill>
                  <a:schemeClr val="tx1"/>
                </a:solidFill>
                <a:cs typeface="Times New Roman"/>
              </a:rPr>
              <a:t>Mentoring and advising progress reports/logbook</a:t>
            </a:r>
          </a:p>
          <a:p>
            <a:pPr marL="457200" lvl="1" indent="-342900">
              <a:spcBef>
                <a:spcPts val="1000"/>
              </a:spcBef>
              <a:buClr>
                <a:schemeClr val="tx1"/>
              </a:buClr>
            </a:pPr>
            <a:r>
              <a:rPr lang="en-US" sz="2800" dirty="0">
                <a:solidFill>
                  <a:schemeClr val="tx1"/>
                </a:solidFill>
                <a:cs typeface="Times New Roman"/>
              </a:rPr>
              <a:t>End-of-mission report</a:t>
            </a:r>
          </a:p>
          <a:p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D7756B5-C869-485C-B905-A5985065E21E}"/>
              </a:ext>
            </a:extLst>
          </p:cNvPr>
          <p:cNvSpPr txBox="1">
            <a:spLocks/>
          </p:cNvSpPr>
          <p:nvPr/>
        </p:nvSpPr>
        <p:spPr>
          <a:xfrm>
            <a:off x="3801035" y="2391352"/>
            <a:ext cx="3818965" cy="42471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400" kern="1200" spc="600" dirty="0" smtClean="0">
                <a:solidFill>
                  <a:srgbClr val="8D9C36"/>
                </a:solidFill>
                <a:latin typeface="Century Gothic"/>
                <a:ea typeface="+mn-ea"/>
                <a:cs typeface="Times New Roman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lang="en-US" sz="2400" kern="1200" dirty="0" smtClean="0">
                <a:solidFill>
                  <a:srgbClr val="8D9C36"/>
                </a:solidFill>
                <a:latin typeface="Century Gothic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000" kern="1200" dirty="0" smtClean="0">
                <a:solidFill>
                  <a:srgbClr val="8D9C36"/>
                </a:solidFill>
                <a:latin typeface="Century Gothic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000" kern="1200" dirty="0" smtClean="0">
                <a:solidFill>
                  <a:srgbClr val="8D9C36"/>
                </a:solidFill>
                <a:latin typeface="Century Gothic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00100" lvl="2">
              <a:spcBef>
                <a:spcPts val="1000"/>
              </a:spcBef>
              <a:buClr>
                <a:srgbClr val="8BB8E1"/>
              </a:buClr>
            </a:pPr>
            <a:endParaRPr lang="en-US" sz="160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68214861-7A0A-BA4C-8155-3D29CD44290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51189" t="81489" r="39644"/>
          <a:stretch/>
        </p:blipFill>
        <p:spPr>
          <a:xfrm>
            <a:off x="6869042" y="2153413"/>
            <a:ext cx="1663700" cy="1275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225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8135F479-31E5-4C4F-9D45-CDB5FFE7381B}"/>
              </a:ext>
            </a:extLst>
          </p:cNvPr>
          <p:cNvSpPr/>
          <p:nvPr/>
        </p:nvSpPr>
        <p:spPr>
          <a:xfrm rot="5400000">
            <a:off x="1827433" y="3320397"/>
            <a:ext cx="3063433" cy="1460500"/>
          </a:xfrm>
          <a:prstGeom prst="triangle">
            <a:avLst/>
          </a:prstGeom>
          <a:gradFill flip="none" rotWithShape="1">
            <a:gsLst>
              <a:gs pos="0">
                <a:schemeClr val="bg1">
                  <a:lumMod val="50000"/>
                  <a:tint val="66000"/>
                  <a:satMod val="160000"/>
                </a:schemeClr>
              </a:gs>
              <a:gs pos="100000">
                <a:schemeClr val="bg1"/>
              </a:gs>
            </a:gsLst>
            <a:lin ang="5400000" scaled="0"/>
            <a:tileRect/>
          </a:gradFill>
          <a:ln>
            <a:noFill/>
          </a:ln>
          <a:effectLst>
            <a:outerShdw blurRad="331143" dist="100769" dir="600000" algn="t" rotWithShape="0">
              <a:prstClr val="black">
                <a:alpha val="11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C4B569-9D4F-DB49-B6E8-9A09B1F9B8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7162800" cy="960437"/>
          </a:xfrm>
        </p:spPr>
        <p:txBody>
          <a:bodyPr/>
          <a:lstStyle/>
          <a:p>
            <a:r>
              <a:rPr lang="en-US" dirty="0"/>
              <a:t>MMA Manual: Monitoring Checklist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4C69BD-4F63-5E40-B916-31B11EADF4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91399" y="6403423"/>
            <a:ext cx="1141343" cy="365125"/>
          </a:xfr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7801D69-61EF-40E3-904E-777AA434B5C4}" type="slidenum">
              <a:rPr lang="en-US" smtClean="0"/>
              <a:pPr/>
              <a:t>37</a:t>
            </a:fld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DA2B4E2-F9DB-4EAB-B26E-350C539E4961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784887" y="2544329"/>
            <a:ext cx="2209223" cy="3033000"/>
          </a:xfrm>
          <a:ln>
            <a:solidFill>
              <a:schemeClr val="accent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77BA0CF-8250-664E-85A8-51E99416592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53268" y="1775279"/>
            <a:ext cx="3323668" cy="4270502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526538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8B45FD32-5F8F-4E8E-93BE-D1BFEB47C8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679278"/>
          </a:xfrm>
        </p:spPr>
        <p:txBody>
          <a:bodyPr/>
          <a:lstStyle/>
          <a:p>
            <a:r>
              <a:rPr lang="en-US" dirty="0"/>
              <a:t>Summary of Key Messages 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C2D8C457-DE9B-4B19-BDDF-BF1ED2BD3B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4729" y="1738830"/>
            <a:ext cx="7694542" cy="4144963"/>
          </a:xfrm>
        </p:spPr>
        <p:txBody>
          <a:bodyPr/>
          <a:lstStyle/>
          <a:p>
            <a:r>
              <a:rPr lang="en-GB" dirty="0"/>
              <a:t>Every mentor/adviser leaving the mission, in addition to the end-of-mission report, should prepare a well-structured report to the mentoring and advising coordinator and detailed handover notes for his or her successor.</a:t>
            </a:r>
          </a:p>
          <a:p>
            <a:endParaRPr lang="en-US" dirty="0"/>
          </a:p>
          <a:p>
            <a:r>
              <a:rPr lang="en-GB" dirty="0"/>
              <a:t>The MMA Manual (2017) contains a monitoring and reporting checklist. Police components are required to use this checklist for monitoring reporting on police capacity-building and development activities.</a:t>
            </a:r>
            <a:endParaRPr lang="en-US" dirty="0"/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331BCD-F6F4-F64F-8B5D-23652DFD57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91399" y="6403423"/>
            <a:ext cx="1141343" cy="365125"/>
          </a:xfr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7801D69-61EF-40E3-904E-777AA434B5C4}" type="slidenum">
              <a:rPr lang="en-US" smtClean="0"/>
              <a:pPr/>
              <a:t>38</a:t>
            </a:fld>
            <a:endParaRPr lang="en-US" dirty="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53E93D65-78BA-48C4-B4C3-F5A3DD0DB8EB}"/>
              </a:ext>
            </a:extLst>
          </p:cNvPr>
          <p:cNvCxnSpPr/>
          <p:nvPr/>
        </p:nvCxnSpPr>
        <p:spPr>
          <a:xfrm>
            <a:off x="1181100" y="3883443"/>
            <a:ext cx="6781800" cy="0"/>
          </a:xfrm>
          <a:prstGeom prst="line">
            <a:avLst/>
          </a:prstGeom>
          <a:ln>
            <a:solidFill>
              <a:srgbClr val="DCE6F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4108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6C660B-35F2-4A8F-BC1D-5181A979BB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Lesson Overview 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319A3AB-1B3F-414F-8DD9-08AA0FF0BDC0}"/>
              </a:ext>
            </a:extLst>
          </p:cNvPr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/>
          </a:bodyPr>
          <a:lstStyle/>
          <a:p>
            <a:pPr marL="457200" lvl="1" indent="-344488" algn="l">
              <a:buFont typeface="Wingdings" panose="05000000000000000000" pitchFamily="2" charset="2"/>
              <a:buChar char="§"/>
            </a:pPr>
            <a:r>
              <a:rPr lang="en-GB" dirty="0">
                <a:solidFill>
                  <a:srgbClr val="8D9C36"/>
                </a:solidFill>
                <a:cs typeface="Times New Roman"/>
              </a:rPr>
              <a:t>Introduction to Monitoring, Mentoring and Advising</a:t>
            </a:r>
          </a:p>
          <a:p>
            <a:pPr marL="457200" lvl="1" indent="-344488" algn="l">
              <a:buFont typeface="Wingdings" panose="05000000000000000000" pitchFamily="2" charset="2"/>
              <a:buChar char="§"/>
            </a:pPr>
            <a:r>
              <a:rPr lang="en-GB" dirty="0">
                <a:solidFill>
                  <a:srgbClr val="8D9C36"/>
                </a:solidFill>
                <a:cs typeface="Times New Roman"/>
              </a:rPr>
              <a:t>MMA in UN Peace Operations</a:t>
            </a:r>
          </a:p>
          <a:p>
            <a:pPr marL="457200" lvl="1" indent="-401638" algn="l">
              <a:buFont typeface="Wingdings" panose="05000000000000000000" pitchFamily="2" charset="2"/>
              <a:buChar char="§"/>
            </a:pPr>
            <a:r>
              <a:rPr lang="en-GB" dirty="0">
                <a:solidFill>
                  <a:srgbClr val="8D9C36"/>
                </a:solidFill>
                <a:cs typeface="Times New Roman"/>
              </a:rPr>
              <a:t>Challenges Related to MMA</a:t>
            </a:r>
          </a:p>
          <a:p>
            <a:pPr marL="457200" lvl="1" indent="-344488" algn="l">
              <a:buFont typeface="Wingdings" panose="05000000000000000000" pitchFamily="2" charset="2"/>
              <a:buChar char="§"/>
            </a:pPr>
            <a:r>
              <a:rPr lang="en-GB" dirty="0">
                <a:solidFill>
                  <a:srgbClr val="8D9C36"/>
                </a:solidFill>
                <a:cs typeface="Times New Roman"/>
              </a:rPr>
              <a:t>MMA Reporting and Documentation</a:t>
            </a:r>
          </a:p>
          <a:p>
            <a:pPr lvl="1"/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ADAD963-5BD7-467B-ABEB-60904638F3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7801D69-61EF-40E3-904E-777AA434B5C4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6004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Box 8"/>
          <p:cNvSpPr txBox="1"/>
          <p:nvPr/>
        </p:nvSpPr>
        <p:spPr>
          <a:xfrm>
            <a:off x="685800" y="1828800"/>
            <a:ext cx="7772400" cy="1447800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600"/>
              </a:spcAft>
            </a:pPr>
            <a:r>
              <a:rPr lang="en-US" sz="3200" b="1" dirty="0">
                <a:solidFill>
                  <a:srgbClr val="002060"/>
                </a:solidFill>
                <a:effectLst/>
                <a:latin typeface="Century Gothic"/>
                <a:ea typeface="Calibri"/>
                <a:cs typeface="Century Gothic"/>
              </a:rPr>
              <a:t>Questions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3070D7B-D3E8-4768-B399-FB63FBD7B3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618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F86A342-8202-1246-BFD8-E7B3836C126F}"/>
              </a:ext>
            </a:extLst>
          </p:cNvPr>
          <p:cNvSpPr/>
          <p:nvPr/>
        </p:nvSpPr>
        <p:spPr>
          <a:xfrm>
            <a:off x="0" y="-1"/>
            <a:ext cx="9144000" cy="6356351"/>
          </a:xfrm>
          <a:prstGeom prst="rect">
            <a:avLst/>
          </a:prstGeom>
          <a:solidFill>
            <a:srgbClr val="5B92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 descr="A group of people looking at a paper&#10;&#10;Description automatically generated">
            <a:extLst>
              <a:ext uri="{FF2B5EF4-FFF2-40B4-BE49-F238E27FC236}">
                <a16:creationId xmlns:a16="http://schemas.microsoft.com/office/drawing/2014/main" id="{13043E7D-90BF-4F54-AB48-DA5C20B7CAF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1" t="5957" r="923" b="47808"/>
          <a:stretch/>
        </p:blipFill>
        <p:spPr>
          <a:xfrm>
            <a:off x="1681843" y="2709154"/>
            <a:ext cx="5709555" cy="2532487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A32734B-8388-48E5-934A-1F1DEE6196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600" y="1489022"/>
            <a:ext cx="7162800" cy="960437"/>
          </a:xfrm>
          <a:noFill/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Introduction to Monitoring, Mentoring and Advising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7A9C9C-F30C-4C18-91FD-3C3AE8B3CC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spcAft>
                <a:spcPts val="600"/>
              </a:spcAft>
              <a:defRPr/>
            </a:pPr>
            <a:fld id="{77801D69-61EF-40E3-904E-777AA434B5C4}" type="slidenum">
              <a:rPr lang="en-US" smtClean="0"/>
              <a:pPr defTabSz="914400">
                <a:spcAft>
                  <a:spcPts val="600"/>
                </a:spcAft>
                <a:defRPr/>
              </a:pPr>
              <a:t>4</a:t>
            </a:fld>
            <a:endParaRPr lang="en-US" dirty="0">
              <a:solidFill>
                <a:srgbClr val="FFFFFF"/>
              </a:solidFill>
              <a:latin typeface="Calibri" panose="020F0502020204030204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21997A9-6AC3-2A41-ABE1-21235BB12A4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00" r="17500"/>
          <a:stretch/>
        </p:blipFill>
        <p:spPr>
          <a:xfrm>
            <a:off x="8044543" y="310243"/>
            <a:ext cx="784949" cy="679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369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679F78-1461-A148-85E3-B97A29DA31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Learning 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9D4854-0BEA-1A45-9226-8AAB9C819E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en-US" b="1" dirty="0">
                <a:solidFill>
                  <a:srgbClr val="8D9C36"/>
                </a:solidFill>
              </a:rPr>
              <a:t>Learners will be able to:</a:t>
            </a:r>
          </a:p>
          <a:p>
            <a:pPr marL="342900" lvl="1" indent="-342900" algn="l">
              <a:lnSpc>
                <a:spcPct val="114999"/>
              </a:lnSpc>
              <a:spcBef>
                <a:spcPts val="600"/>
              </a:spcBef>
              <a:spcAft>
                <a:spcPts val="600"/>
              </a:spcAft>
              <a:buFont typeface="Wingdings" charset="2"/>
              <a:buChar char="§"/>
            </a:pPr>
            <a:r>
              <a:rPr lang="en-US" sz="2400" dirty="0">
                <a:solidFill>
                  <a:srgbClr val="8D9C36"/>
                </a:solidFill>
                <a:cs typeface="Times New Roman"/>
              </a:rPr>
              <a:t>Define Monitoring, Mentoring and Advising (MMA)</a:t>
            </a:r>
          </a:p>
          <a:p>
            <a:pPr marL="342900" lvl="1" indent="-342900" algn="l">
              <a:lnSpc>
                <a:spcPct val="114999"/>
              </a:lnSpc>
              <a:spcBef>
                <a:spcPts val="600"/>
              </a:spcBef>
              <a:spcAft>
                <a:spcPts val="600"/>
              </a:spcAft>
              <a:buFont typeface="Wingdings" charset="2"/>
              <a:buChar char="§"/>
            </a:pPr>
            <a:r>
              <a:rPr lang="en-US" sz="2400" dirty="0">
                <a:solidFill>
                  <a:srgbClr val="8D9C36"/>
                </a:solidFill>
                <a:cs typeface="Times New Roman"/>
              </a:rPr>
              <a:t>Identify the UN guidance and policy framework of MMA in UN Peace Operations</a:t>
            </a:r>
          </a:p>
          <a:p>
            <a:pPr marL="342900" lvl="1" indent="-342900" algn="l">
              <a:lnSpc>
                <a:spcPct val="114999"/>
              </a:lnSpc>
              <a:spcBef>
                <a:spcPts val="600"/>
              </a:spcBef>
              <a:spcAft>
                <a:spcPts val="600"/>
              </a:spcAft>
              <a:buFont typeface="Wingdings" charset="2"/>
              <a:buChar char="§"/>
            </a:pPr>
            <a:r>
              <a:rPr lang="en-US" sz="2400" dirty="0">
                <a:solidFill>
                  <a:srgbClr val="8D9C36"/>
                </a:solidFill>
                <a:cs typeface="Times New Roman"/>
              </a:rPr>
              <a:t>Explain the role of MMA in developing the capacities of national law enforcement agencies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82D915-B640-4249-9B9A-E76E353486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859806" y="6356351"/>
            <a:ext cx="6555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7801D69-61EF-40E3-904E-777AA434B5C4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6572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C5769ED1-2F27-494D-81B8-88A8E7A1A76B}"/>
              </a:ext>
            </a:extLst>
          </p:cNvPr>
          <p:cNvGrpSpPr/>
          <p:nvPr/>
        </p:nvGrpSpPr>
        <p:grpSpPr>
          <a:xfrm>
            <a:off x="699408" y="1665512"/>
            <a:ext cx="7810500" cy="4466252"/>
            <a:chOff x="147638" y="849313"/>
            <a:chExt cx="8843962" cy="5921375"/>
          </a:xfrm>
        </p:grpSpPr>
        <p:sp>
          <p:nvSpPr>
            <p:cNvPr id="39939" name="Line 4">
              <a:extLst>
                <a:ext uri="{FF2B5EF4-FFF2-40B4-BE49-F238E27FC236}">
                  <a16:creationId xmlns:a16="http://schemas.microsoft.com/office/drawing/2014/main" id="{087544E6-E3C0-4739-8C64-9C2E835E145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1000" y="6172200"/>
              <a:ext cx="8610600" cy="0"/>
            </a:xfrm>
            <a:prstGeom prst="line">
              <a:avLst/>
            </a:prstGeom>
            <a:noFill/>
            <a:ln w="76200">
              <a:solidFill>
                <a:srgbClr val="9933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940" name="Text Box 5">
              <a:extLst>
                <a:ext uri="{FF2B5EF4-FFF2-40B4-BE49-F238E27FC236}">
                  <a16:creationId xmlns:a16="http://schemas.microsoft.com/office/drawing/2014/main" id="{A9013FF9-0698-4D6F-BA6A-933CA7F9C1D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14400" y="6324600"/>
              <a:ext cx="1752600" cy="446088"/>
            </a:xfrm>
            <a:prstGeom prst="rect">
              <a:avLst/>
            </a:prstGeom>
            <a:solidFill>
              <a:schemeClr val="accent1">
                <a:alpha val="56862"/>
              </a:schemeClr>
            </a:solidFill>
            <a:ln w="9525" algn="ctr">
              <a:solidFill>
                <a:srgbClr val="000080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spcBef>
                  <a:spcPct val="20000"/>
                </a:spcBef>
                <a:buClr>
                  <a:srgbClr val="003399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entury Gothic" panose="020B0502020202020204" pitchFamily="34" charset="0"/>
                  <a:cs typeface="Arial" panose="020B0604020202020204" pitchFamily="34" charset="0"/>
                </a:rPr>
                <a:t>1962-1999</a:t>
              </a:r>
            </a:p>
          </p:txBody>
        </p:sp>
        <p:sp>
          <p:nvSpPr>
            <p:cNvPr id="39941" name="Text Box 6">
              <a:extLst>
                <a:ext uri="{FF2B5EF4-FFF2-40B4-BE49-F238E27FC236}">
                  <a16:creationId xmlns:a16="http://schemas.microsoft.com/office/drawing/2014/main" id="{79B07BEC-7291-44EC-8296-EA7935B86C7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67000" y="6324600"/>
              <a:ext cx="2590800" cy="446088"/>
            </a:xfrm>
            <a:prstGeom prst="rect">
              <a:avLst/>
            </a:prstGeom>
            <a:solidFill>
              <a:schemeClr val="accent1">
                <a:alpha val="56862"/>
              </a:schemeClr>
            </a:solidFill>
            <a:ln w="9525" algn="ctr">
              <a:solidFill>
                <a:srgbClr val="000080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spcBef>
                  <a:spcPct val="20000"/>
                </a:spcBef>
                <a:buClr>
                  <a:srgbClr val="003399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entury Gothic" panose="020B0502020202020204" pitchFamily="34" charset="0"/>
                  <a:cs typeface="Arial" panose="020B0604020202020204" pitchFamily="34" charset="0"/>
                </a:rPr>
                <a:t>1999 - 2002</a:t>
              </a:r>
            </a:p>
          </p:txBody>
        </p:sp>
        <p:sp>
          <p:nvSpPr>
            <p:cNvPr id="39942" name="Text Box 7">
              <a:extLst>
                <a:ext uri="{FF2B5EF4-FFF2-40B4-BE49-F238E27FC236}">
                  <a16:creationId xmlns:a16="http://schemas.microsoft.com/office/drawing/2014/main" id="{1E0EB566-BC0C-4EF0-851E-2B72A2B9A2A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57800" y="6324600"/>
              <a:ext cx="1752600" cy="446088"/>
            </a:xfrm>
            <a:prstGeom prst="rect">
              <a:avLst/>
            </a:prstGeom>
            <a:solidFill>
              <a:schemeClr val="accent1">
                <a:alpha val="56862"/>
              </a:schemeClr>
            </a:solidFill>
            <a:ln w="9525" algn="ctr">
              <a:solidFill>
                <a:srgbClr val="000080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spcBef>
                  <a:spcPct val="20000"/>
                </a:spcBef>
                <a:buClr>
                  <a:srgbClr val="003399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entury Gothic" panose="020B0502020202020204" pitchFamily="34" charset="0"/>
                  <a:cs typeface="Arial" panose="020B0604020202020204" pitchFamily="34" charset="0"/>
                </a:rPr>
                <a:t>2002 - 2008</a:t>
              </a:r>
            </a:p>
          </p:txBody>
        </p:sp>
        <p:sp>
          <p:nvSpPr>
            <p:cNvPr id="39943" name="Text Box 8">
              <a:extLst>
                <a:ext uri="{FF2B5EF4-FFF2-40B4-BE49-F238E27FC236}">
                  <a16:creationId xmlns:a16="http://schemas.microsoft.com/office/drawing/2014/main" id="{A3F3E10A-481C-4598-B588-DF83D2B78F7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16075" y="5551488"/>
              <a:ext cx="868363" cy="479425"/>
            </a:xfrm>
            <a:prstGeom prst="rect">
              <a:avLst/>
            </a:prstGeom>
            <a:solidFill>
              <a:srgbClr val="FFCC66">
                <a:alpha val="56862"/>
              </a:srgbClr>
            </a:solidFill>
            <a:ln w="9525" algn="ctr">
              <a:solidFill>
                <a:srgbClr val="000080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spcBef>
                  <a:spcPct val="20000"/>
                </a:spcBef>
                <a:buClr>
                  <a:srgbClr val="003399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7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entury Gothic" panose="020B0502020202020204" pitchFamily="34" charset="0"/>
                  <a:cs typeface="Arial" panose="020B0604020202020204" pitchFamily="34" charset="0"/>
                </a:rPr>
                <a:t>Monitoring</a:t>
              </a:r>
            </a:p>
          </p:txBody>
        </p:sp>
        <p:sp>
          <p:nvSpPr>
            <p:cNvPr id="39944" name="Text Box 9">
              <a:extLst>
                <a:ext uri="{FF2B5EF4-FFF2-40B4-BE49-F238E27FC236}">
                  <a16:creationId xmlns:a16="http://schemas.microsoft.com/office/drawing/2014/main" id="{62C104FD-D10E-432A-84DA-242FE85B39F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84438" y="5551488"/>
              <a:ext cx="868362" cy="479425"/>
            </a:xfrm>
            <a:prstGeom prst="rect">
              <a:avLst/>
            </a:prstGeom>
            <a:solidFill>
              <a:srgbClr val="FFCC66">
                <a:alpha val="56862"/>
              </a:srgbClr>
            </a:solidFill>
            <a:ln w="9525" algn="ctr">
              <a:solidFill>
                <a:srgbClr val="000080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spcBef>
                  <a:spcPct val="20000"/>
                </a:spcBef>
                <a:buClr>
                  <a:srgbClr val="003399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7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entury Gothic" panose="020B0502020202020204" pitchFamily="34" charset="0"/>
                  <a:cs typeface="Arial" panose="020B0604020202020204" pitchFamily="34" charset="0"/>
                </a:rPr>
                <a:t>Monitoring</a:t>
              </a:r>
            </a:p>
          </p:txBody>
        </p:sp>
        <p:sp>
          <p:nvSpPr>
            <p:cNvPr id="39945" name="Text Box 10">
              <a:extLst>
                <a:ext uri="{FF2B5EF4-FFF2-40B4-BE49-F238E27FC236}">
                  <a16:creationId xmlns:a16="http://schemas.microsoft.com/office/drawing/2014/main" id="{52E8F713-9ADA-4761-A7A8-46FD845AF22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59150" y="5551488"/>
              <a:ext cx="868363" cy="479425"/>
            </a:xfrm>
            <a:prstGeom prst="rect">
              <a:avLst/>
            </a:prstGeom>
            <a:solidFill>
              <a:srgbClr val="FFCC66">
                <a:alpha val="56862"/>
              </a:srgbClr>
            </a:solidFill>
            <a:ln w="9525" algn="ctr">
              <a:solidFill>
                <a:srgbClr val="000080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spcBef>
                  <a:spcPct val="20000"/>
                </a:spcBef>
                <a:buClr>
                  <a:srgbClr val="003399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7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entury Gothic" panose="020B0502020202020204" pitchFamily="34" charset="0"/>
                  <a:cs typeface="Arial" panose="020B0604020202020204" pitchFamily="34" charset="0"/>
                </a:rPr>
                <a:t>Monitoring</a:t>
              </a:r>
            </a:p>
          </p:txBody>
        </p:sp>
        <p:sp>
          <p:nvSpPr>
            <p:cNvPr id="39946" name="Text Box 11">
              <a:extLst>
                <a:ext uri="{FF2B5EF4-FFF2-40B4-BE49-F238E27FC236}">
                  <a16:creationId xmlns:a16="http://schemas.microsoft.com/office/drawing/2014/main" id="{57E4C931-B7CB-419D-B96C-2C468FDFFA4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08463" y="5551488"/>
              <a:ext cx="869950" cy="479425"/>
            </a:xfrm>
            <a:prstGeom prst="rect">
              <a:avLst/>
            </a:prstGeom>
            <a:solidFill>
              <a:srgbClr val="FFCC66">
                <a:alpha val="56862"/>
              </a:srgbClr>
            </a:solidFill>
            <a:ln w="9525" algn="ctr">
              <a:solidFill>
                <a:srgbClr val="000080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spcBef>
                  <a:spcPct val="20000"/>
                </a:spcBef>
                <a:buClr>
                  <a:srgbClr val="003399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7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entury Gothic" panose="020B0502020202020204" pitchFamily="34" charset="0"/>
                  <a:cs typeface="Arial" panose="020B0604020202020204" pitchFamily="34" charset="0"/>
                </a:rPr>
                <a:t>Monitoring</a:t>
              </a:r>
            </a:p>
          </p:txBody>
        </p:sp>
        <p:sp>
          <p:nvSpPr>
            <p:cNvPr id="39947" name="Text Box 12">
              <a:extLst>
                <a:ext uri="{FF2B5EF4-FFF2-40B4-BE49-F238E27FC236}">
                  <a16:creationId xmlns:a16="http://schemas.microsoft.com/office/drawing/2014/main" id="{E6374B02-C636-4318-9D7F-E2A398AEFA9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75238" y="5551488"/>
              <a:ext cx="914400" cy="479425"/>
            </a:xfrm>
            <a:prstGeom prst="rect">
              <a:avLst/>
            </a:prstGeom>
            <a:solidFill>
              <a:srgbClr val="FFCC66">
                <a:alpha val="56862"/>
              </a:srgbClr>
            </a:solidFill>
            <a:ln w="9525" algn="ctr">
              <a:solidFill>
                <a:srgbClr val="000080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spcBef>
                  <a:spcPct val="20000"/>
                </a:spcBef>
                <a:buClr>
                  <a:srgbClr val="003399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7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entury Gothic" panose="020B0502020202020204" pitchFamily="34" charset="0"/>
                  <a:cs typeface="Arial" panose="020B0604020202020204" pitchFamily="34" charset="0"/>
                </a:rPr>
                <a:t>Monitoring</a:t>
              </a:r>
            </a:p>
          </p:txBody>
        </p:sp>
        <p:sp>
          <p:nvSpPr>
            <p:cNvPr id="39948" name="Text Box 13">
              <a:extLst>
                <a:ext uri="{FF2B5EF4-FFF2-40B4-BE49-F238E27FC236}">
                  <a16:creationId xmlns:a16="http://schemas.microsoft.com/office/drawing/2014/main" id="{DAFAA663-97C6-4563-A6D4-EC605B90058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83288" y="5551488"/>
              <a:ext cx="914400" cy="479425"/>
            </a:xfrm>
            <a:prstGeom prst="rect">
              <a:avLst/>
            </a:prstGeom>
            <a:solidFill>
              <a:srgbClr val="FFCC66">
                <a:alpha val="56862"/>
              </a:srgbClr>
            </a:solidFill>
            <a:ln w="9525" algn="ctr">
              <a:solidFill>
                <a:srgbClr val="000080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spcBef>
                  <a:spcPct val="20000"/>
                </a:spcBef>
                <a:buClr>
                  <a:srgbClr val="003399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7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entury Gothic" panose="020B0502020202020204" pitchFamily="34" charset="0"/>
                  <a:cs typeface="Arial" panose="020B0604020202020204" pitchFamily="34" charset="0"/>
                </a:rPr>
                <a:t>Monitoring</a:t>
              </a:r>
            </a:p>
          </p:txBody>
        </p:sp>
        <p:sp>
          <p:nvSpPr>
            <p:cNvPr id="39949" name="Text Box 14">
              <a:extLst>
                <a:ext uri="{FF2B5EF4-FFF2-40B4-BE49-F238E27FC236}">
                  <a16:creationId xmlns:a16="http://schemas.microsoft.com/office/drawing/2014/main" id="{EB7D4854-BDDB-43D1-835D-B8017787B0C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31838" y="5080000"/>
              <a:ext cx="868362" cy="479425"/>
            </a:xfrm>
            <a:prstGeom prst="rect">
              <a:avLst/>
            </a:prstGeom>
            <a:solidFill>
              <a:srgbClr val="FFCC66">
                <a:alpha val="56862"/>
              </a:srgbClr>
            </a:solidFill>
            <a:ln w="9525" algn="ctr">
              <a:solidFill>
                <a:srgbClr val="000080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spcBef>
                  <a:spcPct val="20000"/>
                </a:spcBef>
                <a:buClr>
                  <a:srgbClr val="003399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7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entury Gothic" panose="020B0502020202020204" pitchFamily="34" charset="0"/>
                  <a:cs typeface="Arial" panose="020B0604020202020204" pitchFamily="34" charset="0"/>
                </a:rPr>
                <a:t>Humanitarian Assistance</a:t>
              </a:r>
            </a:p>
          </p:txBody>
        </p:sp>
        <p:sp>
          <p:nvSpPr>
            <p:cNvPr id="39950" name="Text Box 15">
              <a:extLst>
                <a:ext uri="{FF2B5EF4-FFF2-40B4-BE49-F238E27FC236}">
                  <a16:creationId xmlns:a16="http://schemas.microsoft.com/office/drawing/2014/main" id="{191A3547-4933-444A-8C2F-02DA0295C9E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16075" y="5080000"/>
              <a:ext cx="868363" cy="479425"/>
            </a:xfrm>
            <a:prstGeom prst="rect">
              <a:avLst/>
            </a:prstGeom>
            <a:solidFill>
              <a:srgbClr val="FFCC66">
                <a:alpha val="56862"/>
              </a:srgbClr>
            </a:solidFill>
            <a:ln w="9525" algn="ctr">
              <a:solidFill>
                <a:srgbClr val="000080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spcBef>
                  <a:spcPct val="20000"/>
                </a:spcBef>
                <a:buClr>
                  <a:srgbClr val="003399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7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entury Gothic" panose="020B0502020202020204" pitchFamily="34" charset="0"/>
                  <a:cs typeface="Arial" panose="020B0604020202020204" pitchFamily="34" charset="0"/>
                </a:rPr>
                <a:t>Humanitarian Assistance</a:t>
              </a:r>
            </a:p>
          </p:txBody>
        </p:sp>
        <p:sp>
          <p:nvSpPr>
            <p:cNvPr id="39951" name="Text Box 16">
              <a:extLst>
                <a:ext uri="{FF2B5EF4-FFF2-40B4-BE49-F238E27FC236}">
                  <a16:creationId xmlns:a16="http://schemas.microsoft.com/office/drawing/2014/main" id="{56DBF199-ECF9-412F-BB8C-7401FA70BBC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84438" y="5080000"/>
              <a:ext cx="868362" cy="479425"/>
            </a:xfrm>
            <a:prstGeom prst="rect">
              <a:avLst/>
            </a:prstGeom>
            <a:solidFill>
              <a:srgbClr val="FFCC66">
                <a:alpha val="56862"/>
              </a:srgbClr>
            </a:solidFill>
            <a:ln w="9525" algn="ctr">
              <a:solidFill>
                <a:srgbClr val="000080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spcBef>
                  <a:spcPct val="20000"/>
                </a:spcBef>
                <a:buClr>
                  <a:srgbClr val="003399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7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entury Gothic" panose="020B0502020202020204" pitchFamily="34" charset="0"/>
                  <a:cs typeface="Arial" panose="020B0604020202020204" pitchFamily="34" charset="0"/>
                </a:rPr>
                <a:t>Humanitarian Assistance/ Protections</a:t>
              </a:r>
            </a:p>
          </p:txBody>
        </p:sp>
        <p:sp>
          <p:nvSpPr>
            <p:cNvPr id="39952" name="Text Box 17">
              <a:extLst>
                <a:ext uri="{FF2B5EF4-FFF2-40B4-BE49-F238E27FC236}">
                  <a16:creationId xmlns:a16="http://schemas.microsoft.com/office/drawing/2014/main" id="{30F2B204-CE5A-423A-958F-ED2644E0E04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59150" y="5080000"/>
              <a:ext cx="868363" cy="479425"/>
            </a:xfrm>
            <a:prstGeom prst="rect">
              <a:avLst/>
            </a:prstGeom>
            <a:solidFill>
              <a:srgbClr val="FFCC66">
                <a:alpha val="56862"/>
              </a:srgbClr>
            </a:solidFill>
            <a:ln w="9525" algn="ctr">
              <a:solidFill>
                <a:srgbClr val="000080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spcBef>
                  <a:spcPct val="20000"/>
                </a:spcBef>
                <a:buClr>
                  <a:srgbClr val="003399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7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entury Gothic" panose="020B0502020202020204" pitchFamily="34" charset="0"/>
                  <a:cs typeface="Arial" panose="020B0604020202020204" pitchFamily="34" charset="0"/>
                </a:rPr>
                <a:t>Humanitarian Assistance/  Protection</a:t>
              </a:r>
            </a:p>
          </p:txBody>
        </p:sp>
        <p:sp>
          <p:nvSpPr>
            <p:cNvPr id="39953" name="Text Box 18">
              <a:extLst>
                <a:ext uri="{FF2B5EF4-FFF2-40B4-BE49-F238E27FC236}">
                  <a16:creationId xmlns:a16="http://schemas.microsoft.com/office/drawing/2014/main" id="{FF47E8FA-063D-4C3D-AAED-3E67619882C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08463" y="5080000"/>
              <a:ext cx="869950" cy="479425"/>
            </a:xfrm>
            <a:prstGeom prst="rect">
              <a:avLst/>
            </a:prstGeom>
            <a:solidFill>
              <a:srgbClr val="FFCC66">
                <a:alpha val="56862"/>
              </a:srgbClr>
            </a:solidFill>
            <a:ln w="9525" algn="ctr">
              <a:solidFill>
                <a:srgbClr val="000080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spcBef>
                  <a:spcPct val="20000"/>
                </a:spcBef>
                <a:buClr>
                  <a:srgbClr val="003399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7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entury Gothic" panose="020B0502020202020204" pitchFamily="34" charset="0"/>
                  <a:cs typeface="Arial" panose="020B0604020202020204" pitchFamily="34" charset="0"/>
                </a:rPr>
                <a:t>Humanitarian Assistance/ Protection</a:t>
              </a:r>
            </a:p>
          </p:txBody>
        </p:sp>
        <p:sp>
          <p:nvSpPr>
            <p:cNvPr id="39954" name="Text Box 19">
              <a:extLst>
                <a:ext uri="{FF2B5EF4-FFF2-40B4-BE49-F238E27FC236}">
                  <a16:creationId xmlns:a16="http://schemas.microsoft.com/office/drawing/2014/main" id="{2F63E564-CE89-4188-B421-82D0D3A5D3A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75238" y="5080000"/>
              <a:ext cx="914400" cy="479425"/>
            </a:xfrm>
            <a:prstGeom prst="rect">
              <a:avLst/>
            </a:prstGeom>
            <a:solidFill>
              <a:srgbClr val="FFCC66">
                <a:alpha val="56862"/>
              </a:srgbClr>
            </a:solidFill>
            <a:ln w="9525" algn="ctr">
              <a:solidFill>
                <a:srgbClr val="000080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spcBef>
                  <a:spcPct val="20000"/>
                </a:spcBef>
                <a:buClr>
                  <a:srgbClr val="003399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7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entury Gothic" panose="020B0502020202020204" pitchFamily="34" charset="0"/>
                  <a:cs typeface="Arial" panose="020B0604020202020204" pitchFamily="34" charset="0"/>
                </a:rPr>
                <a:t>Humanitarian Assistance/ Protection</a:t>
              </a:r>
            </a:p>
          </p:txBody>
        </p:sp>
        <p:sp>
          <p:nvSpPr>
            <p:cNvPr id="39955" name="Text Box 20">
              <a:extLst>
                <a:ext uri="{FF2B5EF4-FFF2-40B4-BE49-F238E27FC236}">
                  <a16:creationId xmlns:a16="http://schemas.microsoft.com/office/drawing/2014/main" id="{20674C50-1E15-4440-A5D0-41D4EC0C26C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83288" y="5080000"/>
              <a:ext cx="914400" cy="479425"/>
            </a:xfrm>
            <a:prstGeom prst="rect">
              <a:avLst/>
            </a:prstGeom>
            <a:solidFill>
              <a:srgbClr val="FFCC66">
                <a:alpha val="56862"/>
              </a:srgbClr>
            </a:solidFill>
            <a:ln w="9525" algn="ctr">
              <a:solidFill>
                <a:srgbClr val="000080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spcBef>
                  <a:spcPct val="20000"/>
                </a:spcBef>
                <a:buClr>
                  <a:srgbClr val="003399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entury Gothic" panose="020B0502020202020204" pitchFamily="34" charset="0"/>
                  <a:cs typeface="Arial" panose="020B0604020202020204" pitchFamily="34" charset="0"/>
                </a:rPr>
                <a:t>Humanitarian Assistance/  Protection</a:t>
              </a:r>
            </a:p>
          </p:txBody>
        </p:sp>
        <p:sp>
          <p:nvSpPr>
            <p:cNvPr id="39956" name="Text Box 21">
              <a:extLst>
                <a:ext uri="{FF2B5EF4-FFF2-40B4-BE49-F238E27FC236}">
                  <a16:creationId xmlns:a16="http://schemas.microsoft.com/office/drawing/2014/main" id="{8472DE21-C12C-4A19-9637-F94AC3EBE7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-5400000">
              <a:off x="-92075" y="5324475"/>
              <a:ext cx="950913" cy="461963"/>
            </a:xfrm>
            <a:prstGeom prst="rect">
              <a:avLst/>
            </a:prstGeom>
            <a:solidFill>
              <a:srgbClr val="FFCC66">
                <a:alpha val="56862"/>
              </a:srgbClr>
            </a:solidFill>
            <a:ln w="9525" algn="ctr">
              <a:solidFill>
                <a:srgbClr val="000080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spcBef>
                  <a:spcPct val="20000"/>
                </a:spcBef>
                <a:buClr>
                  <a:srgbClr val="003399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7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entury Gothic" panose="020B0502020202020204" pitchFamily="34" charset="0"/>
                  <a:cs typeface="Arial" panose="020B0604020202020204" pitchFamily="34" charset="0"/>
                </a:rPr>
                <a:t>EMERGENNCY RESPONSE</a:t>
              </a:r>
            </a:p>
          </p:txBody>
        </p:sp>
        <p:sp>
          <p:nvSpPr>
            <p:cNvPr id="39957" name="Text Box 22">
              <a:extLst>
                <a:ext uri="{FF2B5EF4-FFF2-40B4-BE49-F238E27FC236}">
                  <a16:creationId xmlns:a16="http://schemas.microsoft.com/office/drawing/2014/main" id="{9D5ECAB1-D2C0-42F7-8A12-BFFC2EBFA1C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-5400000">
              <a:off x="-556418" y="3909218"/>
              <a:ext cx="1879600" cy="461963"/>
            </a:xfrm>
            <a:prstGeom prst="rect">
              <a:avLst/>
            </a:prstGeom>
            <a:solidFill>
              <a:srgbClr val="FFFF99">
                <a:alpha val="56862"/>
              </a:srgbClr>
            </a:solidFill>
            <a:ln w="9525" algn="ctr">
              <a:solidFill>
                <a:srgbClr val="000080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spcBef>
                  <a:spcPct val="20000"/>
                </a:spcBef>
                <a:buClr>
                  <a:srgbClr val="003399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7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entury Gothic" panose="020B0502020202020204" pitchFamily="34" charset="0"/>
                  <a:cs typeface="Arial" panose="020B0604020202020204" pitchFamily="34" charset="0"/>
                </a:rPr>
                <a:t>STABILIZATION AND IMPROVEMENT</a:t>
              </a:r>
            </a:p>
          </p:txBody>
        </p:sp>
        <p:sp>
          <p:nvSpPr>
            <p:cNvPr id="39958" name="Text Box 23">
              <a:extLst>
                <a:ext uri="{FF2B5EF4-FFF2-40B4-BE49-F238E27FC236}">
                  <a16:creationId xmlns:a16="http://schemas.microsoft.com/office/drawing/2014/main" id="{3B76A77C-C819-49E4-9075-E431B35443E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-5400000">
              <a:off x="-340518" y="2256631"/>
              <a:ext cx="1447800" cy="461963"/>
            </a:xfrm>
            <a:prstGeom prst="rect">
              <a:avLst/>
            </a:prstGeom>
            <a:solidFill>
              <a:srgbClr val="CCFFCC">
                <a:alpha val="56862"/>
              </a:srgbClr>
            </a:solidFill>
            <a:ln w="9525" algn="ctr">
              <a:solidFill>
                <a:srgbClr val="000080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spcBef>
                  <a:spcPct val="20000"/>
                </a:spcBef>
                <a:buClr>
                  <a:srgbClr val="003399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7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entury Gothic" panose="020B0502020202020204" pitchFamily="34" charset="0"/>
                  <a:cs typeface="Arial" panose="020B0604020202020204" pitchFamily="34" charset="0"/>
                </a:rPr>
                <a:t>DEVELOPMENT</a:t>
              </a:r>
            </a:p>
          </p:txBody>
        </p:sp>
        <p:sp>
          <p:nvSpPr>
            <p:cNvPr id="39959" name="Text Box 24">
              <a:extLst>
                <a:ext uri="{FF2B5EF4-FFF2-40B4-BE49-F238E27FC236}">
                  <a16:creationId xmlns:a16="http://schemas.microsoft.com/office/drawing/2014/main" id="{FB820F17-B679-4374-AA72-8A103C3F5CF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84438" y="4622800"/>
              <a:ext cx="868362" cy="457200"/>
            </a:xfrm>
            <a:prstGeom prst="rect">
              <a:avLst/>
            </a:prstGeom>
            <a:solidFill>
              <a:srgbClr val="FFFF99">
                <a:alpha val="56862"/>
              </a:srgbClr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spcBef>
                  <a:spcPct val="20000"/>
                </a:spcBef>
                <a:buClr>
                  <a:srgbClr val="003399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7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entury Gothic" panose="020B0502020202020204" pitchFamily="34" charset="0"/>
                  <a:cs typeface="Arial" panose="020B0604020202020204" pitchFamily="34" charset="0"/>
                </a:rPr>
                <a:t>Interim Law Enforcement </a:t>
              </a:r>
            </a:p>
          </p:txBody>
        </p:sp>
        <p:sp>
          <p:nvSpPr>
            <p:cNvPr id="39960" name="Text Box 25">
              <a:extLst>
                <a:ext uri="{FF2B5EF4-FFF2-40B4-BE49-F238E27FC236}">
                  <a16:creationId xmlns:a16="http://schemas.microsoft.com/office/drawing/2014/main" id="{C7535460-35FF-499E-B7C7-8935A8670BE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08463" y="4622800"/>
              <a:ext cx="869950" cy="457200"/>
            </a:xfrm>
            <a:prstGeom prst="rect">
              <a:avLst/>
            </a:prstGeom>
            <a:solidFill>
              <a:srgbClr val="FFFF99">
                <a:alpha val="56862"/>
              </a:srgbClr>
            </a:solidFill>
            <a:ln w="9525" algn="ctr">
              <a:solidFill>
                <a:srgbClr val="000080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spcBef>
                  <a:spcPct val="20000"/>
                </a:spcBef>
                <a:buClr>
                  <a:srgbClr val="003399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7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entury Gothic" panose="020B0502020202020204" pitchFamily="34" charset="0"/>
                  <a:cs typeface="Arial" panose="020B0604020202020204" pitchFamily="34" charset="0"/>
                </a:rPr>
                <a:t>Interim Law Enforcement</a:t>
              </a:r>
            </a:p>
          </p:txBody>
        </p:sp>
        <p:sp>
          <p:nvSpPr>
            <p:cNvPr id="39961" name="Text Box 26">
              <a:extLst>
                <a:ext uri="{FF2B5EF4-FFF2-40B4-BE49-F238E27FC236}">
                  <a16:creationId xmlns:a16="http://schemas.microsoft.com/office/drawing/2014/main" id="{0BB57637-EF27-43D0-BE96-7D74BAC1123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75238" y="4622800"/>
              <a:ext cx="914400" cy="457200"/>
            </a:xfrm>
            <a:prstGeom prst="rect">
              <a:avLst/>
            </a:prstGeom>
            <a:solidFill>
              <a:srgbClr val="FFFF99">
                <a:alpha val="56862"/>
              </a:srgbClr>
            </a:solidFill>
            <a:ln w="9525" algn="ctr">
              <a:solidFill>
                <a:srgbClr val="000080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spcBef>
                  <a:spcPct val="20000"/>
                </a:spcBef>
                <a:buClr>
                  <a:srgbClr val="003399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7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entury Gothic" panose="020B0502020202020204" pitchFamily="34" charset="0"/>
                  <a:cs typeface="Arial" panose="020B0604020202020204" pitchFamily="34" charset="0"/>
                </a:rPr>
                <a:t>Interim Law Enforcement </a:t>
              </a:r>
            </a:p>
          </p:txBody>
        </p:sp>
        <p:sp>
          <p:nvSpPr>
            <p:cNvPr id="39962" name="Text Box 27">
              <a:extLst>
                <a:ext uri="{FF2B5EF4-FFF2-40B4-BE49-F238E27FC236}">
                  <a16:creationId xmlns:a16="http://schemas.microsoft.com/office/drawing/2014/main" id="{44276130-9BCE-47CE-B7C5-A65699C2388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83288" y="4622800"/>
              <a:ext cx="914400" cy="457200"/>
            </a:xfrm>
            <a:prstGeom prst="rect">
              <a:avLst/>
            </a:prstGeom>
            <a:solidFill>
              <a:srgbClr val="FFFF99">
                <a:alpha val="56862"/>
              </a:srgbClr>
            </a:solidFill>
            <a:ln w="9525" algn="ctr">
              <a:solidFill>
                <a:srgbClr val="000080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spcBef>
                  <a:spcPct val="20000"/>
                </a:spcBef>
                <a:buClr>
                  <a:srgbClr val="003399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7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entury Gothic" panose="020B0502020202020204" pitchFamily="34" charset="0"/>
                  <a:cs typeface="Arial" panose="020B0604020202020204" pitchFamily="34" charset="0"/>
                </a:rPr>
                <a:t>Interim Law Enforcement</a:t>
              </a:r>
            </a:p>
          </p:txBody>
        </p:sp>
        <p:sp>
          <p:nvSpPr>
            <p:cNvPr id="39963" name="Text Box 28">
              <a:extLst>
                <a:ext uri="{FF2B5EF4-FFF2-40B4-BE49-F238E27FC236}">
                  <a16:creationId xmlns:a16="http://schemas.microsoft.com/office/drawing/2014/main" id="{D623C9F6-4191-447B-9877-B9D01A5FE3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83288" y="2738438"/>
              <a:ext cx="914400" cy="473075"/>
            </a:xfrm>
            <a:prstGeom prst="rect">
              <a:avLst/>
            </a:prstGeom>
            <a:solidFill>
              <a:srgbClr val="CCFFCC">
                <a:alpha val="56862"/>
              </a:srgbClr>
            </a:solidFill>
            <a:ln w="9525" algn="ctr">
              <a:solidFill>
                <a:srgbClr val="000080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spcBef>
                  <a:spcPct val="20000"/>
                </a:spcBef>
                <a:buClr>
                  <a:srgbClr val="003399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7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entury Gothic" panose="020B0502020202020204" pitchFamily="34" charset="0"/>
                  <a:cs typeface="Arial" panose="020B0604020202020204" pitchFamily="34" charset="0"/>
                </a:rPr>
                <a:t>Reform and Restructuring &amp; Rebuilding</a:t>
              </a:r>
            </a:p>
          </p:txBody>
        </p:sp>
        <p:sp>
          <p:nvSpPr>
            <p:cNvPr id="39964" name="Text Box 29">
              <a:extLst>
                <a:ext uri="{FF2B5EF4-FFF2-40B4-BE49-F238E27FC236}">
                  <a16:creationId xmlns:a16="http://schemas.microsoft.com/office/drawing/2014/main" id="{9DD887A8-3629-485A-A216-44B875A235F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08463" y="2738438"/>
              <a:ext cx="869950" cy="473075"/>
            </a:xfrm>
            <a:prstGeom prst="rect">
              <a:avLst/>
            </a:prstGeom>
            <a:solidFill>
              <a:srgbClr val="CCFFCC">
                <a:alpha val="56862"/>
              </a:srgbClr>
            </a:solidFill>
            <a:ln w="9525" algn="ctr">
              <a:solidFill>
                <a:srgbClr val="000080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spcBef>
                  <a:spcPct val="20000"/>
                </a:spcBef>
                <a:buClr>
                  <a:srgbClr val="003399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7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entury Gothic" panose="020B0502020202020204" pitchFamily="34" charset="0"/>
                  <a:cs typeface="Arial" panose="020B0604020202020204" pitchFamily="34" charset="0"/>
                </a:rPr>
                <a:t>Reform, Restructuring &amp; Rebuilding</a:t>
              </a:r>
            </a:p>
          </p:txBody>
        </p:sp>
        <p:sp>
          <p:nvSpPr>
            <p:cNvPr id="39965" name="Text Box 30">
              <a:extLst>
                <a:ext uri="{FF2B5EF4-FFF2-40B4-BE49-F238E27FC236}">
                  <a16:creationId xmlns:a16="http://schemas.microsoft.com/office/drawing/2014/main" id="{4E11EF4F-5BA3-42DA-8415-A5DE05CFFCD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75238" y="2738438"/>
              <a:ext cx="914400" cy="473075"/>
            </a:xfrm>
            <a:prstGeom prst="rect">
              <a:avLst/>
            </a:prstGeom>
            <a:solidFill>
              <a:srgbClr val="CCFFCC">
                <a:alpha val="56862"/>
              </a:srgbClr>
            </a:solidFill>
            <a:ln w="9525" algn="ctr">
              <a:solidFill>
                <a:srgbClr val="000080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spcBef>
                  <a:spcPct val="20000"/>
                </a:spcBef>
                <a:buClr>
                  <a:srgbClr val="003399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7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entury Gothic" panose="020B0502020202020204" pitchFamily="34" charset="0"/>
                  <a:cs typeface="Arial" panose="020B0604020202020204" pitchFamily="34" charset="0"/>
                </a:rPr>
                <a:t>Reform and Restructuring &amp; Rebuilding </a:t>
              </a:r>
            </a:p>
          </p:txBody>
        </p:sp>
        <p:sp>
          <p:nvSpPr>
            <p:cNvPr id="39966" name="Text Box 31">
              <a:extLst>
                <a:ext uri="{FF2B5EF4-FFF2-40B4-BE49-F238E27FC236}">
                  <a16:creationId xmlns:a16="http://schemas.microsoft.com/office/drawing/2014/main" id="{2BC68CBB-1654-48B7-89F1-960F79E963F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83288" y="2252663"/>
              <a:ext cx="914400" cy="473075"/>
            </a:xfrm>
            <a:prstGeom prst="rect">
              <a:avLst/>
            </a:prstGeom>
            <a:solidFill>
              <a:srgbClr val="CCFFCC">
                <a:alpha val="56862"/>
              </a:srgbClr>
            </a:solidFill>
            <a:ln w="9525" algn="ctr">
              <a:solidFill>
                <a:srgbClr val="000080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spcBef>
                  <a:spcPct val="20000"/>
                </a:spcBef>
                <a:buClr>
                  <a:srgbClr val="003399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7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entury Gothic" panose="020B0502020202020204" pitchFamily="34" charset="0"/>
                  <a:cs typeface="Arial" panose="020B0604020202020204" pitchFamily="34" charset="0"/>
                </a:rPr>
                <a:t>Law Enforcement  Capacity Building </a:t>
              </a:r>
            </a:p>
          </p:txBody>
        </p:sp>
        <p:sp>
          <p:nvSpPr>
            <p:cNvPr id="39967" name="Text Box 32">
              <a:extLst>
                <a:ext uri="{FF2B5EF4-FFF2-40B4-BE49-F238E27FC236}">
                  <a16:creationId xmlns:a16="http://schemas.microsoft.com/office/drawing/2014/main" id="{E8F6AC0C-6271-48E2-A83F-2CD1D450721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21250" y="2252663"/>
              <a:ext cx="1068388" cy="473075"/>
            </a:xfrm>
            <a:prstGeom prst="rect">
              <a:avLst/>
            </a:prstGeom>
            <a:solidFill>
              <a:srgbClr val="CCFFCC">
                <a:alpha val="56862"/>
              </a:srgbClr>
            </a:solidFill>
            <a:ln w="9525" algn="ctr">
              <a:solidFill>
                <a:srgbClr val="000080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spcBef>
                  <a:spcPct val="20000"/>
                </a:spcBef>
                <a:buClr>
                  <a:srgbClr val="003399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7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entury Gothic" panose="020B0502020202020204" pitchFamily="34" charset="0"/>
                  <a:cs typeface="Arial" panose="020B0604020202020204" pitchFamily="34" charset="0"/>
                </a:rPr>
                <a:t>Law Enforcement  Capacity Building </a:t>
              </a:r>
            </a:p>
          </p:txBody>
        </p:sp>
        <p:sp>
          <p:nvSpPr>
            <p:cNvPr id="39968" name="Text Box 33">
              <a:extLst>
                <a:ext uri="{FF2B5EF4-FFF2-40B4-BE49-F238E27FC236}">
                  <a16:creationId xmlns:a16="http://schemas.microsoft.com/office/drawing/2014/main" id="{1CEACD9D-7638-4D87-99F2-D7007B82CF6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67400" y="1763713"/>
              <a:ext cx="1030288" cy="473075"/>
            </a:xfrm>
            <a:prstGeom prst="rect">
              <a:avLst/>
            </a:prstGeom>
            <a:solidFill>
              <a:srgbClr val="CCFFCC">
                <a:alpha val="56862"/>
              </a:srgbClr>
            </a:solidFill>
            <a:ln w="9525" algn="ctr">
              <a:solidFill>
                <a:srgbClr val="000080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spcBef>
                  <a:spcPct val="20000"/>
                </a:spcBef>
                <a:buClr>
                  <a:srgbClr val="003399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7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entury Gothic" panose="020B0502020202020204" pitchFamily="34" charset="0"/>
                  <a:cs typeface="Arial" panose="020B0604020202020204" pitchFamily="34" charset="0"/>
                </a:rPr>
                <a:t>Integrated 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7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entury Gothic" panose="020B0502020202020204" pitchFamily="34" charset="0"/>
                  <a:cs typeface="Arial" panose="020B0604020202020204" pitchFamily="34" charset="0"/>
                </a:rPr>
                <a:t>approach 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7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entury Gothic" panose="020B0502020202020204" pitchFamily="34" charset="0"/>
                  <a:cs typeface="Arial" panose="020B0604020202020204" pitchFamily="34" charset="0"/>
                </a:rPr>
                <a:t> (RoL, SSR)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969" name="Text Box 34">
              <a:extLst>
                <a:ext uri="{FF2B5EF4-FFF2-40B4-BE49-F238E27FC236}">
                  <a16:creationId xmlns:a16="http://schemas.microsoft.com/office/drawing/2014/main" id="{0E6CB15D-A335-43B7-9FE2-FC16ACBC713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96100" y="5551488"/>
              <a:ext cx="914400" cy="479425"/>
            </a:xfrm>
            <a:prstGeom prst="rect">
              <a:avLst/>
            </a:prstGeom>
            <a:solidFill>
              <a:srgbClr val="FFCC66">
                <a:alpha val="56862"/>
              </a:srgbClr>
            </a:solidFill>
            <a:ln w="9525" algn="ctr">
              <a:solidFill>
                <a:srgbClr val="000080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spcBef>
                  <a:spcPct val="20000"/>
                </a:spcBef>
                <a:buClr>
                  <a:srgbClr val="003399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7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entury Gothic" panose="020B0502020202020204" pitchFamily="34" charset="0"/>
                  <a:cs typeface="Arial" panose="020B0604020202020204" pitchFamily="34" charset="0"/>
                </a:rPr>
                <a:t>Monitoring</a:t>
              </a:r>
            </a:p>
          </p:txBody>
        </p:sp>
        <p:sp>
          <p:nvSpPr>
            <p:cNvPr id="39970" name="Text Box 35">
              <a:extLst>
                <a:ext uri="{FF2B5EF4-FFF2-40B4-BE49-F238E27FC236}">
                  <a16:creationId xmlns:a16="http://schemas.microsoft.com/office/drawing/2014/main" id="{17A765D2-8348-47A6-AAA5-FC1F0049488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96100" y="5080000"/>
              <a:ext cx="914400" cy="479425"/>
            </a:xfrm>
            <a:prstGeom prst="rect">
              <a:avLst/>
            </a:prstGeom>
            <a:solidFill>
              <a:srgbClr val="FFCC66">
                <a:alpha val="56862"/>
              </a:srgbClr>
            </a:solidFill>
            <a:ln w="9525" algn="ctr">
              <a:solidFill>
                <a:srgbClr val="000080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spcBef>
                  <a:spcPct val="20000"/>
                </a:spcBef>
                <a:buClr>
                  <a:srgbClr val="003399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7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entury Gothic" panose="020B0502020202020204" pitchFamily="34" charset="0"/>
                  <a:cs typeface="Arial" panose="020B0604020202020204" pitchFamily="34" charset="0"/>
                </a:rPr>
                <a:t>Humanitarian Assistance/  Protection</a:t>
              </a:r>
            </a:p>
          </p:txBody>
        </p:sp>
        <p:sp>
          <p:nvSpPr>
            <p:cNvPr id="39971" name="Text Box 36">
              <a:extLst>
                <a:ext uri="{FF2B5EF4-FFF2-40B4-BE49-F238E27FC236}">
                  <a16:creationId xmlns:a16="http://schemas.microsoft.com/office/drawing/2014/main" id="{37AC96F7-4EAD-4031-BCC1-0D746E0A3D2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96100" y="4622800"/>
              <a:ext cx="914400" cy="457200"/>
            </a:xfrm>
            <a:prstGeom prst="rect">
              <a:avLst/>
            </a:prstGeom>
            <a:solidFill>
              <a:srgbClr val="FFFF99">
                <a:alpha val="56862"/>
              </a:srgbClr>
            </a:solidFill>
            <a:ln w="9525" algn="ctr">
              <a:solidFill>
                <a:srgbClr val="000080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spcBef>
                  <a:spcPct val="20000"/>
                </a:spcBef>
                <a:buClr>
                  <a:srgbClr val="003399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7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entury Gothic" panose="020B0502020202020204" pitchFamily="34" charset="0"/>
                  <a:cs typeface="Arial" panose="020B0604020202020204" pitchFamily="34" charset="0"/>
                </a:rPr>
                <a:t>Interim Law Enforcement </a:t>
              </a:r>
            </a:p>
          </p:txBody>
        </p:sp>
        <p:sp>
          <p:nvSpPr>
            <p:cNvPr id="39972" name="Text Box 37">
              <a:extLst>
                <a:ext uri="{FF2B5EF4-FFF2-40B4-BE49-F238E27FC236}">
                  <a16:creationId xmlns:a16="http://schemas.microsoft.com/office/drawing/2014/main" id="{EE6F5CDE-81A4-4AD2-814F-F76D9D087D9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96100" y="2738438"/>
              <a:ext cx="914400" cy="473075"/>
            </a:xfrm>
            <a:prstGeom prst="rect">
              <a:avLst/>
            </a:prstGeom>
            <a:solidFill>
              <a:srgbClr val="CCFFCC">
                <a:alpha val="56862"/>
              </a:srgbClr>
            </a:solidFill>
            <a:ln w="9525" algn="ctr">
              <a:solidFill>
                <a:srgbClr val="000080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spcBef>
                  <a:spcPct val="20000"/>
                </a:spcBef>
                <a:buClr>
                  <a:srgbClr val="003399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7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entury Gothic" panose="020B0502020202020204" pitchFamily="34" charset="0"/>
                  <a:cs typeface="Arial" panose="020B0604020202020204" pitchFamily="34" charset="0"/>
                </a:rPr>
                <a:t>Reform and Restructuring &amp; Rebuilding </a:t>
              </a:r>
            </a:p>
          </p:txBody>
        </p:sp>
        <p:sp>
          <p:nvSpPr>
            <p:cNvPr id="39973" name="Text Box 38">
              <a:extLst>
                <a:ext uri="{FF2B5EF4-FFF2-40B4-BE49-F238E27FC236}">
                  <a16:creationId xmlns:a16="http://schemas.microsoft.com/office/drawing/2014/main" id="{04D5EF3F-C113-4FF6-AB2F-9512B96682F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96100" y="2252663"/>
              <a:ext cx="914400" cy="473075"/>
            </a:xfrm>
            <a:prstGeom prst="rect">
              <a:avLst/>
            </a:prstGeom>
            <a:solidFill>
              <a:srgbClr val="CCFFCC">
                <a:alpha val="56862"/>
              </a:srgbClr>
            </a:solidFill>
            <a:ln w="9525" algn="ctr">
              <a:solidFill>
                <a:srgbClr val="000080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spcBef>
                  <a:spcPct val="20000"/>
                </a:spcBef>
                <a:buClr>
                  <a:srgbClr val="003399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7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entury Gothic" panose="020B0502020202020204" pitchFamily="34" charset="0"/>
                  <a:cs typeface="Arial" panose="020B0604020202020204" pitchFamily="34" charset="0"/>
                </a:rPr>
                <a:t>Law Enforcement  Capacity Building</a:t>
              </a:r>
            </a:p>
          </p:txBody>
        </p:sp>
        <p:sp>
          <p:nvSpPr>
            <p:cNvPr id="39974" name="Text Box 39">
              <a:extLst>
                <a:ext uri="{FF2B5EF4-FFF2-40B4-BE49-F238E27FC236}">
                  <a16:creationId xmlns:a16="http://schemas.microsoft.com/office/drawing/2014/main" id="{E343C118-11D5-4F12-B117-037E72F744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96100" y="1763713"/>
              <a:ext cx="914400" cy="473075"/>
            </a:xfrm>
            <a:prstGeom prst="rect">
              <a:avLst/>
            </a:prstGeom>
            <a:solidFill>
              <a:srgbClr val="CCFFCC">
                <a:alpha val="56862"/>
              </a:srgbClr>
            </a:solidFill>
            <a:ln w="9525" algn="ctr">
              <a:solidFill>
                <a:srgbClr val="000080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spcBef>
                  <a:spcPct val="20000"/>
                </a:spcBef>
                <a:buClr>
                  <a:srgbClr val="003399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7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entury Gothic" panose="020B0502020202020204" pitchFamily="34" charset="0"/>
                  <a:cs typeface="Arial" panose="020B0604020202020204" pitchFamily="34" charset="0"/>
                </a:rPr>
                <a:t>Integrated approach  (RoL, SSR)</a:t>
              </a:r>
            </a:p>
          </p:txBody>
        </p:sp>
        <p:sp>
          <p:nvSpPr>
            <p:cNvPr id="39975" name="Text Box 40">
              <a:extLst>
                <a:ext uri="{FF2B5EF4-FFF2-40B4-BE49-F238E27FC236}">
                  <a16:creationId xmlns:a16="http://schemas.microsoft.com/office/drawing/2014/main" id="{B9E7B18F-6471-44FA-B5DB-99C87FF58E7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26375" y="5551488"/>
              <a:ext cx="914400" cy="479425"/>
            </a:xfrm>
            <a:prstGeom prst="rect">
              <a:avLst/>
            </a:prstGeom>
            <a:solidFill>
              <a:srgbClr val="FFCC66">
                <a:alpha val="56862"/>
              </a:srgbClr>
            </a:solidFill>
            <a:ln w="9525" algn="ctr">
              <a:solidFill>
                <a:srgbClr val="000080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spcBef>
                  <a:spcPct val="20000"/>
                </a:spcBef>
                <a:buClr>
                  <a:srgbClr val="003399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7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entury Gothic" panose="020B0502020202020204" pitchFamily="34" charset="0"/>
                  <a:cs typeface="Arial" panose="020B0604020202020204" pitchFamily="34" charset="0"/>
                </a:rPr>
                <a:t>Monitoring</a:t>
              </a:r>
            </a:p>
          </p:txBody>
        </p:sp>
        <p:sp>
          <p:nvSpPr>
            <p:cNvPr id="39976" name="Text Box 41">
              <a:extLst>
                <a:ext uri="{FF2B5EF4-FFF2-40B4-BE49-F238E27FC236}">
                  <a16:creationId xmlns:a16="http://schemas.microsoft.com/office/drawing/2014/main" id="{B55EABC1-EF5A-4BAF-A16B-142137D33B5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26375" y="5080000"/>
              <a:ext cx="914400" cy="479425"/>
            </a:xfrm>
            <a:prstGeom prst="rect">
              <a:avLst/>
            </a:prstGeom>
            <a:solidFill>
              <a:srgbClr val="FFCC66">
                <a:alpha val="56862"/>
              </a:srgbClr>
            </a:solidFill>
            <a:ln w="9525" algn="ctr">
              <a:solidFill>
                <a:srgbClr val="000080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spcBef>
                  <a:spcPct val="20000"/>
                </a:spcBef>
                <a:buClr>
                  <a:srgbClr val="003399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7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entury Gothic" panose="020B0502020202020204" pitchFamily="34" charset="0"/>
                  <a:cs typeface="Arial" panose="020B0604020202020204" pitchFamily="34" charset="0"/>
                </a:rPr>
                <a:t>Humanitarian Assistance/  Protection</a:t>
              </a:r>
            </a:p>
          </p:txBody>
        </p:sp>
        <p:sp>
          <p:nvSpPr>
            <p:cNvPr id="39977" name="Text Box 42">
              <a:extLst>
                <a:ext uri="{FF2B5EF4-FFF2-40B4-BE49-F238E27FC236}">
                  <a16:creationId xmlns:a16="http://schemas.microsoft.com/office/drawing/2014/main" id="{C23969B5-25B5-46DE-920A-F04937959E9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26375" y="4622800"/>
              <a:ext cx="909638" cy="457200"/>
            </a:xfrm>
            <a:prstGeom prst="rect">
              <a:avLst/>
            </a:prstGeom>
            <a:solidFill>
              <a:srgbClr val="FFFF99">
                <a:alpha val="56862"/>
              </a:srgbClr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spcBef>
                  <a:spcPct val="20000"/>
                </a:spcBef>
                <a:buClr>
                  <a:srgbClr val="003399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7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entury Gothic" panose="020B0502020202020204" pitchFamily="34" charset="0"/>
                  <a:cs typeface="Arial" panose="020B0604020202020204" pitchFamily="34" charset="0"/>
                </a:rPr>
                <a:t>Interim Law Enforcement </a:t>
              </a:r>
            </a:p>
          </p:txBody>
        </p:sp>
        <p:sp>
          <p:nvSpPr>
            <p:cNvPr id="39978" name="Text Box 43">
              <a:extLst>
                <a:ext uri="{FF2B5EF4-FFF2-40B4-BE49-F238E27FC236}">
                  <a16:creationId xmlns:a16="http://schemas.microsoft.com/office/drawing/2014/main" id="{43F85484-1D74-45B2-8A64-F9744D36588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26375" y="2738438"/>
              <a:ext cx="914400" cy="473075"/>
            </a:xfrm>
            <a:prstGeom prst="rect">
              <a:avLst/>
            </a:prstGeom>
            <a:solidFill>
              <a:srgbClr val="CCFFCC">
                <a:alpha val="56862"/>
              </a:srgbClr>
            </a:solidFill>
            <a:ln w="9525" algn="ctr">
              <a:solidFill>
                <a:srgbClr val="000080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spcBef>
                  <a:spcPct val="20000"/>
                </a:spcBef>
                <a:buClr>
                  <a:srgbClr val="003399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7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entury Gothic" panose="020B0502020202020204" pitchFamily="34" charset="0"/>
                  <a:cs typeface="Arial" panose="020B0604020202020204" pitchFamily="34" charset="0"/>
                </a:rPr>
                <a:t>Reform  Restructuring &amp; Rebuilding</a:t>
              </a:r>
            </a:p>
          </p:txBody>
        </p:sp>
        <p:sp>
          <p:nvSpPr>
            <p:cNvPr id="39979" name="Text Box 44">
              <a:extLst>
                <a:ext uri="{FF2B5EF4-FFF2-40B4-BE49-F238E27FC236}">
                  <a16:creationId xmlns:a16="http://schemas.microsoft.com/office/drawing/2014/main" id="{0DF00FCF-C00D-46DD-9C03-0E0D6501A58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26375" y="2252663"/>
              <a:ext cx="914400" cy="473075"/>
            </a:xfrm>
            <a:prstGeom prst="rect">
              <a:avLst/>
            </a:prstGeom>
            <a:solidFill>
              <a:srgbClr val="CCFFCC">
                <a:alpha val="56862"/>
              </a:srgbClr>
            </a:solidFill>
            <a:ln w="9525" algn="ctr">
              <a:solidFill>
                <a:srgbClr val="000080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spcBef>
                  <a:spcPct val="20000"/>
                </a:spcBef>
                <a:buClr>
                  <a:srgbClr val="003399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7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entury Gothic" panose="020B0502020202020204" pitchFamily="34" charset="0"/>
                  <a:cs typeface="Arial" panose="020B0604020202020204" pitchFamily="34" charset="0"/>
                </a:rPr>
                <a:t>Law Enforcement  Capacity Building</a:t>
              </a:r>
            </a:p>
          </p:txBody>
        </p:sp>
        <p:sp>
          <p:nvSpPr>
            <p:cNvPr id="39980" name="Text Box 45">
              <a:extLst>
                <a:ext uri="{FF2B5EF4-FFF2-40B4-BE49-F238E27FC236}">
                  <a16:creationId xmlns:a16="http://schemas.microsoft.com/office/drawing/2014/main" id="{5F80BB56-7690-4824-B777-A925C7479F8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26375" y="1763713"/>
              <a:ext cx="914400" cy="473075"/>
            </a:xfrm>
            <a:prstGeom prst="rect">
              <a:avLst/>
            </a:prstGeom>
            <a:solidFill>
              <a:srgbClr val="CCFFCC">
                <a:alpha val="56862"/>
              </a:srgbClr>
            </a:solidFill>
            <a:ln w="9525" algn="ctr">
              <a:solidFill>
                <a:srgbClr val="000080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spcBef>
                  <a:spcPct val="20000"/>
                </a:spcBef>
                <a:buClr>
                  <a:srgbClr val="003399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7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entury Gothic" panose="020B0502020202020204" pitchFamily="34" charset="0"/>
                  <a:cs typeface="Arial" panose="020B0604020202020204" pitchFamily="34" charset="0"/>
                </a:rPr>
                <a:t>Integrated approach  (RoL, SSR)</a:t>
              </a:r>
            </a:p>
          </p:txBody>
        </p:sp>
        <p:sp>
          <p:nvSpPr>
            <p:cNvPr id="39981" name="Text Box 47">
              <a:extLst>
                <a:ext uri="{FF2B5EF4-FFF2-40B4-BE49-F238E27FC236}">
                  <a16:creationId xmlns:a16="http://schemas.microsoft.com/office/drawing/2014/main" id="{61285AF0-B505-424A-8A20-44038132244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-5400000">
              <a:off x="-42068" y="1115219"/>
              <a:ext cx="846137" cy="466725"/>
            </a:xfrm>
            <a:prstGeom prst="rect">
              <a:avLst/>
            </a:prstGeom>
            <a:solidFill>
              <a:srgbClr val="C0C0C0"/>
            </a:solidFill>
            <a:ln w="9525" algn="ctr">
              <a:solidFill>
                <a:srgbClr val="000080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spcBef>
                  <a:spcPct val="20000"/>
                </a:spcBef>
                <a:buClr>
                  <a:srgbClr val="003399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7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entury Gothic" panose="020B0502020202020204" pitchFamily="34" charset="0"/>
                  <a:cs typeface="Arial" panose="020B0604020202020204" pitchFamily="34" charset="0"/>
                </a:rPr>
                <a:t>UNFORSEEN</a:t>
              </a:r>
            </a:p>
          </p:txBody>
        </p:sp>
        <p:sp>
          <p:nvSpPr>
            <p:cNvPr id="39982" name="Text Box 48">
              <a:extLst>
                <a:ext uri="{FF2B5EF4-FFF2-40B4-BE49-F238E27FC236}">
                  <a16:creationId xmlns:a16="http://schemas.microsoft.com/office/drawing/2014/main" id="{E2D527FB-4224-4F76-B860-C96C038988E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44863" y="4125913"/>
              <a:ext cx="846137" cy="493712"/>
            </a:xfrm>
            <a:prstGeom prst="rect">
              <a:avLst/>
            </a:prstGeom>
            <a:solidFill>
              <a:srgbClr val="FFFF99">
                <a:alpha val="56862"/>
              </a:srgbClr>
            </a:solidFill>
            <a:ln w="9525" algn="ctr">
              <a:solidFill>
                <a:srgbClr val="000080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spcBef>
                  <a:spcPct val="20000"/>
                </a:spcBef>
                <a:buClr>
                  <a:srgbClr val="003399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7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entury Gothic" panose="020B0502020202020204" pitchFamily="34" charset="0"/>
                  <a:cs typeface="Arial" panose="020B0604020202020204" pitchFamily="34" charset="0"/>
                </a:rPr>
                <a:t>Training and Mentoring</a:t>
              </a:r>
            </a:p>
          </p:txBody>
        </p:sp>
        <p:sp>
          <p:nvSpPr>
            <p:cNvPr id="39983" name="Text Box 49">
              <a:extLst>
                <a:ext uri="{FF2B5EF4-FFF2-40B4-BE49-F238E27FC236}">
                  <a16:creationId xmlns:a16="http://schemas.microsoft.com/office/drawing/2014/main" id="{6B2DA377-B8EC-4EEF-9951-6B426185169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08463" y="4125913"/>
              <a:ext cx="869950" cy="493712"/>
            </a:xfrm>
            <a:prstGeom prst="rect">
              <a:avLst/>
            </a:prstGeom>
            <a:solidFill>
              <a:srgbClr val="FFFF99">
                <a:alpha val="56862"/>
              </a:srgbClr>
            </a:solidFill>
            <a:ln w="9525" algn="ctr">
              <a:solidFill>
                <a:srgbClr val="000080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spcBef>
                  <a:spcPct val="20000"/>
                </a:spcBef>
                <a:buClr>
                  <a:srgbClr val="003399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7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entury Gothic" panose="020B0502020202020204" pitchFamily="34" charset="0"/>
                  <a:cs typeface="Arial" panose="020B0604020202020204" pitchFamily="34" charset="0"/>
                </a:rPr>
                <a:t>Training and Mentoring</a:t>
              </a:r>
            </a:p>
          </p:txBody>
        </p:sp>
        <p:sp>
          <p:nvSpPr>
            <p:cNvPr id="39984" name="Text Box 50">
              <a:extLst>
                <a:ext uri="{FF2B5EF4-FFF2-40B4-BE49-F238E27FC236}">
                  <a16:creationId xmlns:a16="http://schemas.microsoft.com/office/drawing/2014/main" id="{C863CC56-D51E-4705-88E1-B26015D6FE1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75238" y="4125913"/>
              <a:ext cx="914400" cy="493712"/>
            </a:xfrm>
            <a:prstGeom prst="rect">
              <a:avLst/>
            </a:prstGeom>
            <a:solidFill>
              <a:srgbClr val="FFFF99">
                <a:alpha val="56862"/>
              </a:srgbClr>
            </a:solidFill>
            <a:ln w="9525" algn="ctr">
              <a:solidFill>
                <a:srgbClr val="000080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spcBef>
                  <a:spcPct val="20000"/>
                </a:spcBef>
                <a:buClr>
                  <a:srgbClr val="003399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7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entury Gothic" panose="020B0502020202020204" pitchFamily="34" charset="0"/>
                  <a:cs typeface="Arial" panose="020B0604020202020204" pitchFamily="34" charset="0"/>
                </a:rPr>
                <a:t>Training and Mentoring</a:t>
              </a:r>
            </a:p>
          </p:txBody>
        </p:sp>
        <p:sp>
          <p:nvSpPr>
            <p:cNvPr id="39985" name="Text Box 51">
              <a:extLst>
                <a:ext uri="{FF2B5EF4-FFF2-40B4-BE49-F238E27FC236}">
                  <a16:creationId xmlns:a16="http://schemas.microsoft.com/office/drawing/2014/main" id="{BF566B50-5FA5-4270-9E0B-B3FF0878CD7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83288" y="4125913"/>
              <a:ext cx="914400" cy="493712"/>
            </a:xfrm>
            <a:prstGeom prst="rect">
              <a:avLst/>
            </a:prstGeom>
            <a:solidFill>
              <a:srgbClr val="FFFF99">
                <a:alpha val="56862"/>
              </a:srgbClr>
            </a:solidFill>
            <a:ln w="9525" algn="ctr">
              <a:solidFill>
                <a:srgbClr val="000080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spcBef>
                  <a:spcPct val="20000"/>
                </a:spcBef>
                <a:buClr>
                  <a:srgbClr val="003399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7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entury Gothic" panose="020B0502020202020204" pitchFamily="34" charset="0"/>
                  <a:cs typeface="Arial" panose="020B0604020202020204" pitchFamily="34" charset="0"/>
                </a:rPr>
                <a:t>Training and Mentoring</a:t>
              </a:r>
            </a:p>
          </p:txBody>
        </p:sp>
        <p:sp>
          <p:nvSpPr>
            <p:cNvPr id="39986" name="Text Box 52">
              <a:extLst>
                <a:ext uri="{FF2B5EF4-FFF2-40B4-BE49-F238E27FC236}">
                  <a16:creationId xmlns:a16="http://schemas.microsoft.com/office/drawing/2014/main" id="{C117FC71-7808-48F0-BA27-607EF68D92B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96100" y="4125913"/>
              <a:ext cx="914400" cy="493712"/>
            </a:xfrm>
            <a:prstGeom prst="rect">
              <a:avLst/>
            </a:prstGeom>
            <a:solidFill>
              <a:srgbClr val="FFFF99">
                <a:alpha val="56862"/>
              </a:srgbClr>
            </a:solidFill>
            <a:ln w="9525" algn="ctr">
              <a:solidFill>
                <a:srgbClr val="000080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spcBef>
                  <a:spcPct val="20000"/>
                </a:spcBef>
                <a:buClr>
                  <a:srgbClr val="003399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7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entury Gothic" panose="020B0502020202020204" pitchFamily="34" charset="0"/>
                  <a:cs typeface="Arial" panose="020B0604020202020204" pitchFamily="34" charset="0"/>
                </a:rPr>
                <a:t>Training and Mentoring</a:t>
              </a:r>
            </a:p>
          </p:txBody>
        </p:sp>
        <p:sp>
          <p:nvSpPr>
            <p:cNvPr id="39987" name="Text Box 53">
              <a:extLst>
                <a:ext uri="{FF2B5EF4-FFF2-40B4-BE49-F238E27FC236}">
                  <a16:creationId xmlns:a16="http://schemas.microsoft.com/office/drawing/2014/main" id="{FE3C1B73-4374-405A-897B-D13CD5974D3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26375" y="4125913"/>
              <a:ext cx="914400" cy="493712"/>
            </a:xfrm>
            <a:prstGeom prst="rect">
              <a:avLst/>
            </a:prstGeom>
            <a:solidFill>
              <a:srgbClr val="FFFF99">
                <a:alpha val="56862"/>
              </a:srgbClr>
            </a:solidFill>
            <a:ln w="9525" algn="ctr">
              <a:solidFill>
                <a:srgbClr val="000080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spcBef>
                  <a:spcPct val="20000"/>
                </a:spcBef>
                <a:buClr>
                  <a:srgbClr val="003399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7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entury Gothic" panose="020B0502020202020204" pitchFamily="34" charset="0"/>
                  <a:cs typeface="Arial" panose="020B0604020202020204" pitchFamily="34" charset="0"/>
                </a:rPr>
                <a:t>Training and Mentoring</a:t>
              </a:r>
            </a:p>
          </p:txBody>
        </p:sp>
        <p:sp>
          <p:nvSpPr>
            <p:cNvPr id="39988" name="Text Box 54">
              <a:extLst>
                <a:ext uri="{FF2B5EF4-FFF2-40B4-BE49-F238E27FC236}">
                  <a16:creationId xmlns:a16="http://schemas.microsoft.com/office/drawing/2014/main" id="{85AC2EAC-9DB6-483F-9EAB-A5D9DAFD198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84438" y="4125913"/>
              <a:ext cx="868362" cy="496887"/>
            </a:xfrm>
            <a:prstGeom prst="rect">
              <a:avLst/>
            </a:prstGeom>
            <a:solidFill>
              <a:srgbClr val="FFFF99">
                <a:alpha val="56862"/>
              </a:srgbClr>
            </a:solidFill>
            <a:ln w="9525" algn="ctr">
              <a:solidFill>
                <a:srgbClr val="000080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spcBef>
                  <a:spcPct val="20000"/>
                </a:spcBef>
                <a:buClr>
                  <a:srgbClr val="003399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7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entury Gothic" panose="020B0502020202020204" pitchFamily="34" charset="0"/>
                  <a:cs typeface="Arial" panose="020B0604020202020204" pitchFamily="34" charset="0"/>
                </a:rPr>
                <a:t>Training and Mentoring</a:t>
              </a:r>
            </a:p>
          </p:txBody>
        </p:sp>
        <p:sp>
          <p:nvSpPr>
            <p:cNvPr id="39989" name="AutoShape 55">
              <a:extLst>
                <a:ext uri="{FF2B5EF4-FFF2-40B4-BE49-F238E27FC236}">
                  <a16:creationId xmlns:a16="http://schemas.microsoft.com/office/drawing/2014/main" id="{88116136-AC98-4306-8A6D-B063C042A5E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2484438" y="4622800"/>
              <a:ext cx="868362" cy="457200"/>
            </a:xfrm>
            <a:prstGeom prst="rtTriangle">
              <a:avLst/>
            </a:prstGeom>
            <a:solidFill>
              <a:srgbClr val="0000FF">
                <a:alpha val="23921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rgbClr val="003399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990" name="AutoShape 56">
              <a:extLst>
                <a:ext uri="{FF2B5EF4-FFF2-40B4-BE49-F238E27FC236}">
                  <a16:creationId xmlns:a16="http://schemas.microsoft.com/office/drawing/2014/main" id="{2E239B29-1231-4063-AA58-81787598B51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4210050" y="4622800"/>
              <a:ext cx="868363" cy="457200"/>
            </a:xfrm>
            <a:prstGeom prst="rtTriangle">
              <a:avLst/>
            </a:prstGeom>
            <a:solidFill>
              <a:srgbClr val="0000FF">
                <a:alpha val="23921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rgbClr val="003399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991" name="AutoShape 57">
              <a:extLst>
                <a:ext uri="{FF2B5EF4-FFF2-40B4-BE49-F238E27FC236}">
                  <a16:creationId xmlns:a16="http://schemas.microsoft.com/office/drawing/2014/main" id="{31394A60-3DB8-4FE0-AE14-289C46D3FE3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5075238" y="4622800"/>
              <a:ext cx="914400" cy="457200"/>
            </a:xfrm>
            <a:prstGeom prst="rtTriangle">
              <a:avLst/>
            </a:prstGeom>
            <a:solidFill>
              <a:srgbClr val="0000FF">
                <a:alpha val="23921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rgbClr val="003399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992" name="AutoShape 58">
              <a:extLst>
                <a:ext uri="{FF2B5EF4-FFF2-40B4-BE49-F238E27FC236}">
                  <a16:creationId xmlns:a16="http://schemas.microsoft.com/office/drawing/2014/main" id="{0682F72C-C854-4F3F-9955-5AE92A0051F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5983288" y="4622800"/>
              <a:ext cx="914400" cy="457200"/>
            </a:xfrm>
            <a:prstGeom prst="rtTriangle">
              <a:avLst/>
            </a:prstGeom>
            <a:solidFill>
              <a:srgbClr val="0000FF">
                <a:alpha val="23921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rgbClr val="003399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993" name="AutoShape 59">
              <a:extLst>
                <a:ext uri="{FF2B5EF4-FFF2-40B4-BE49-F238E27FC236}">
                  <a16:creationId xmlns:a16="http://schemas.microsoft.com/office/drawing/2014/main" id="{7B9864AB-76C6-4019-8A05-731198D324F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6896100" y="4622800"/>
              <a:ext cx="914400" cy="457200"/>
            </a:xfrm>
            <a:prstGeom prst="rtTriangle">
              <a:avLst/>
            </a:prstGeom>
            <a:solidFill>
              <a:srgbClr val="0000FF">
                <a:alpha val="23921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rgbClr val="003399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994" name="AutoShape 60">
              <a:extLst>
                <a:ext uri="{FF2B5EF4-FFF2-40B4-BE49-F238E27FC236}">
                  <a16:creationId xmlns:a16="http://schemas.microsoft.com/office/drawing/2014/main" id="{DBFE6795-ADAC-4686-B7B0-AD5B7C35B1A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7826375" y="4622800"/>
              <a:ext cx="914400" cy="457200"/>
            </a:xfrm>
            <a:prstGeom prst="rtTriangle">
              <a:avLst/>
            </a:prstGeom>
            <a:solidFill>
              <a:srgbClr val="0000FF">
                <a:alpha val="23921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rgbClr val="003399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995" name="Text Box 61">
              <a:extLst>
                <a:ext uri="{FF2B5EF4-FFF2-40B4-BE49-F238E27FC236}">
                  <a16:creationId xmlns:a16="http://schemas.microsoft.com/office/drawing/2014/main" id="{5E49B1EF-A022-4579-94E1-C87C5C65FE2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83288" y="3668713"/>
              <a:ext cx="914400" cy="460375"/>
            </a:xfrm>
            <a:prstGeom prst="rect">
              <a:avLst/>
            </a:prstGeom>
            <a:solidFill>
              <a:srgbClr val="FFFF99">
                <a:alpha val="56862"/>
              </a:srgbClr>
            </a:solidFill>
            <a:ln w="9525" algn="ctr">
              <a:solidFill>
                <a:srgbClr val="000080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spcBef>
                  <a:spcPct val="20000"/>
                </a:spcBef>
                <a:buClr>
                  <a:srgbClr val="003399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7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entury Gothic" panose="020B0502020202020204" pitchFamily="34" charset="0"/>
                  <a:cs typeface="Arial" panose="020B0604020202020204" pitchFamily="34" charset="0"/>
                </a:rPr>
                <a:t>Advisory Support</a:t>
              </a:r>
            </a:p>
          </p:txBody>
        </p:sp>
        <p:sp>
          <p:nvSpPr>
            <p:cNvPr id="39996" name="Text Box 62">
              <a:extLst>
                <a:ext uri="{FF2B5EF4-FFF2-40B4-BE49-F238E27FC236}">
                  <a16:creationId xmlns:a16="http://schemas.microsoft.com/office/drawing/2014/main" id="{1E0BFE94-0F74-4A9F-8D7A-E4390399F4A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96100" y="3668713"/>
              <a:ext cx="914400" cy="460375"/>
            </a:xfrm>
            <a:prstGeom prst="rect">
              <a:avLst/>
            </a:prstGeom>
            <a:solidFill>
              <a:srgbClr val="FFFF99">
                <a:alpha val="56862"/>
              </a:srgbClr>
            </a:solidFill>
            <a:ln w="9525" algn="ctr">
              <a:solidFill>
                <a:srgbClr val="000080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spcBef>
                  <a:spcPct val="20000"/>
                </a:spcBef>
                <a:buClr>
                  <a:srgbClr val="003399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7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entury Gothic" panose="020B0502020202020204" pitchFamily="34" charset="0"/>
                  <a:cs typeface="Arial" panose="020B0604020202020204" pitchFamily="34" charset="0"/>
                </a:rPr>
                <a:t>Advisory Support</a:t>
              </a:r>
            </a:p>
          </p:txBody>
        </p:sp>
        <p:sp>
          <p:nvSpPr>
            <p:cNvPr id="39997" name="Text Box 63">
              <a:extLst>
                <a:ext uri="{FF2B5EF4-FFF2-40B4-BE49-F238E27FC236}">
                  <a16:creationId xmlns:a16="http://schemas.microsoft.com/office/drawing/2014/main" id="{7CE4685C-400A-4FF6-BF78-89DFEC4769A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26375" y="3668713"/>
              <a:ext cx="914400" cy="460375"/>
            </a:xfrm>
            <a:prstGeom prst="rect">
              <a:avLst/>
            </a:prstGeom>
            <a:solidFill>
              <a:srgbClr val="FFFF99">
                <a:alpha val="56862"/>
              </a:srgbClr>
            </a:solidFill>
            <a:ln w="9525" algn="ctr">
              <a:solidFill>
                <a:srgbClr val="000080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spcBef>
                  <a:spcPct val="20000"/>
                </a:spcBef>
                <a:buClr>
                  <a:srgbClr val="003399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7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entury Gothic" panose="020B0502020202020204" pitchFamily="34" charset="0"/>
                  <a:cs typeface="Arial" panose="020B0604020202020204" pitchFamily="34" charset="0"/>
                </a:rPr>
                <a:t>Advisory Support</a:t>
              </a:r>
            </a:p>
          </p:txBody>
        </p:sp>
        <p:sp>
          <p:nvSpPr>
            <p:cNvPr id="39998" name="Text Box 64">
              <a:extLst>
                <a:ext uri="{FF2B5EF4-FFF2-40B4-BE49-F238E27FC236}">
                  <a16:creationId xmlns:a16="http://schemas.microsoft.com/office/drawing/2014/main" id="{68E2C1C1-4F8F-4418-BA4C-8ED4254BB8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08463" y="3211513"/>
              <a:ext cx="869950" cy="457200"/>
            </a:xfrm>
            <a:prstGeom prst="rect">
              <a:avLst/>
            </a:prstGeom>
            <a:solidFill>
              <a:srgbClr val="FFFF99">
                <a:alpha val="56862"/>
              </a:srgbClr>
            </a:solidFill>
            <a:ln w="9525" algn="ctr">
              <a:solidFill>
                <a:srgbClr val="000080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spcBef>
                  <a:spcPct val="20000"/>
                </a:spcBef>
                <a:buClr>
                  <a:srgbClr val="003399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7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entury Gothic" panose="020B0502020202020204" pitchFamily="34" charset="0"/>
                  <a:cs typeface="Arial" panose="020B0604020202020204" pitchFamily="34" charset="0"/>
                </a:rPr>
                <a:t>Operational Support</a:t>
              </a:r>
            </a:p>
          </p:txBody>
        </p:sp>
        <p:sp>
          <p:nvSpPr>
            <p:cNvPr id="39999" name="Text Box 65">
              <a:extLst>
                <a:ext uri="{FF2B5EF4-FFF2-40B4-BE49-F238E27FC236}">
                  <a16:creationId xmlns:a16="http://schemas.microsoft.com/office/drawing/2014/main" id="{D7030D90-A3C6-4CAF-9097-0B579E47A59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68888" y="3211513"/>
              <a:ext cx="914400" cy="457200"/>
            </a:xfrm>
            <a:prstGeom prst="rect">
              <a:avLst/>
            </a:prstGeom>
            <a:solidFill>
              <a:srgbClr val="FFFF99">
                <a:alpha val="56862"/>
              </a:srgbClr>
            </a:solidFill>
            <a:ln w="9525" algn="ctr">
              <a:solidFill>
                <a:srgbClr val="000080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spcBef>
                  <a:spcPct val="20000"/>
                </a:spcBef>
                <a:buClr>
                  <a:srgbClr val="003399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7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entury Gothic" panose="020B0502020202020204" pitchFamily="34" charset="0"/>
                  <a:cs typeface="Arial" panose="020B0604020202020204" pitchFamily="34" charset="0"/>
                </a:rPr>
                <a:t>Operational Support</a:t>
              </a:r>
            </a:p>
          </p:txBody>
        </p:sp>
        <p:sp>
          <p:nvSpPr>
            <p:cNvPr id="40000" name="Text Box 66">
              <a:extLst>
                <a:ext uri="{FF2B5EF4-FFF2-40B4-BE49-F238E27FC236}">
                  <a16:creationId xmlns:a16="http://schemas.microsoft.com/office/drawing/2014/main" id="{50FBD430-5626-422A-B4F0-5568B0723BF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83288" y="3211513"/>
              <a:ext cx="914400" cy="457200"/>
            </a:xfrm>
            <a:prstGeom prst="rect">
              <a:avLst/>
            </a:prstGeom>
            <a:solidFill>
              <a:srgbClr val="FFFF99">
                <a:alpha val="56862"/>
              </a:srgbClr>
            </a:solidFill>
            <a:ln w="9525" algn="ctr">
              <a:solidFill>
                <a:srgbClr val="000080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spcBef>
                  <a:spcPct val="20000"/>
                </a:spcBef>
                <a:buClr>
                  <a:srgbClr val="003399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7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entury Gothic" panose="020B0502020202020204" pitchFamily="34" charset="0"/>
                  <a:cs typeface="Arial" panose="020B0604020202020204" pitchFamily="34" charset="0"/>
                </a:rPr>
                <a:t>Operational Support</a:t>
              </a:r>
            </a:p>
          </p:txBody>
        </p:sp>
        <p:sp>
          <p:nvSpPr>
            <p:cNvPr id="40001" name="Text Box 67">
              <a:extLst>
                <a:ext uri="{FF2B5EF4-FFF2-40B4-BE49-F238E27FC236}">
                  <a16:creationId xmlns:a16="http://schemas.microsoft.com/office/drawing/2014/main" id="{6C39E76C-CCFC-4328-AAE3-736A5D291B8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96100" y="3211513"/>
              <a:ext cx="914400" cy="457200"/>
            </a:xfrm>
            <a:prstGeom prst="rect">
              <a:avLst/>
            </a:prstGeom>
            <a:solidFill>
              <a:srgbClr val="FFFF99">
                <a:alpha val="56862"/>
              </a:srgbClr>
            </a:solidFill>
            <a:ln w="9525" algn="ctr">
              <a:solidFill>
                <a:srgbClr val="000080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spcBef>
                  <a:spcPct val="20000"/>
                </a:spcBef>
                <a:buClr>
                  <a:srgbClr val="003399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7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entury Gothic" panose="020B0502020202020204" pitchFamily="34" charset="0"/>
                  <a:cs typeface="Arial" panose="020B0604020202020204" pitchFamily="34" charset="0"/>
                </a:rPr>
                <a:t>Operational Support</a:t>
              </a:r>
            </a:p>
          </p:txBody>
        </p:sp>
        <p:sp>
          <p:nvSpPr>
            <p:cNvPr id="40002" name="Text Box 68">
              <a:extLst>
                <a:ext uri="{FF2B5EF4-FFF2-40B4-BE49-F238E27FC236}">
                  <a16:creationId xmlns:a16="http://schemas.microsoft.com/office/drawing/2014/main" id="{319E8FA7-120B-4BE2-B322-FF99499946E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26375" y="3211513"/>
              <a:ext cx="914400" cy="457200"/>
            </a:xfrm>
            <a:prstGeom prst="rect">
              <a:avLst/>
            </a:prstGeom>
            <a:solidFill>
              <a:srgbClr val="FFFF99">
                <a:alpha val="56862"/>
              </a:srgbClr>
            </a:solidFill>
            <a:ln w="9525" algn="ctr">
              <a:solidFill>
                <a:srgbClr val="000080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spcBef>
                  <a:spcPct val="20000"/>
                </a:spcBef>
                <a:buClr>
                  <a:srgbClr val="003399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7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entury Gothic" panose="020B0502020202020204" pitchFamily="34" charset="0"/>
                  <a:cs typeface="Arial" panose="020B0604020202020204" pitchFamily="34" charset="0"/>
                </a:rPr>
                <a:t>Operational Support</a:t>
              </a:r>
            </a:p>
          </p:txBody>
        </p:sp>
        <p:sp>
          <p:nvSpPr>
            <p:cNvPr id="40003" name="AutoShape 69">
              <a:extLst>
                <a:ext uri="{FF2B5EF4-FFF2-40B4-BE49-F238E27FC236}">
                  <a16:creationId xmlns:a16="http://schemas.microsoft.com/office/drawing/2014/main" id="{18E3B751-3AA9-4F20-8AE6-982D4466EF3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4208463" y="3211513"/>
              <a:ext cx="869950" cy="457200"/>
            </a:xfrm>
            <a:prstGeom prst="rtTriangle">
              <a:avLst/>
            </a:prstGeom>
            <a:solidFill>
              <a:srgbClr val="0000FF">
                <a:alpha val="23921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rgbClr val="003399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004" name="AutoShape 70">
              <a:extLst>
                <a:ext uri="{FF2B5EF4-FFF2-40B4-BE49-F238E27FC236}">
                  <a16:creationId xmlns:a16="http://schemas.microsoft.com/office/drawing/2014/main" id="{57C8E545-E975-4348-B07E-558CA46B07B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5068888" y="3211513"/>
              <a:ext cx="914400" cy="457200"/>
            </a:xfrm>
            <a:prstGeom prst="rtTriangle">
              <a:avLst/>
            </a:prstGeom>
            <a:solidFill>
              <a:srgbClr val="0000FF">
                <a:alpha val="23921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rgbClr val="003399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005" name="AutoShape 71">
              <a:extLst>
                <a:ext uri="{FF2B5EF4-FFF2-40B4-BE49-F238E27FC236}">
                  <a16:creationId xmlns:a16="http://schemas.microsoft.com/office/drawing/2014/main" id="{95E53ACE-26B0-4C0A-BEB2-A058F1284D1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6096000" y="3211513"/>
              <a:ext cx="838200" cy="457200"/>
            </a:xfrm>
            <a:prstGeom prst="rtTriangle">
              <a:avLst/>
            </a:prstGeom>
            <a:solidFill>
              <a:srgbClr val="0000FF">
                <a:alpha val="23921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rgbClr val="003399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006" name="AutoShape 72">
              <a:extLst>
                <a:ext uri="{FF2B5EF4-FFF2-40B4-BE49-F238E27FC236}">
                  <a16:creationId xmlns:a16="http://schemas.microsoft.com/office/drawing/2014/main" id="{4633A88B-CD96-4885-B2A6-4849C3D1E09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6934200" y="3211513"/>
              <a:ext cx="914400" cy="457200"/>
            </a:xfrm>
            <a:prstGeom prst="rtTriangle">
              <a:avLst/>
            </a:prstGeom>
            <a:solidFill>
              <a:srgbClr val="0000FF">
                <a:alpha val="23921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rgbClr val="003399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007" name="AutoShape 73">
              <a:extLst>
                <a:ext uri="{FF2B5EF4-FFF2-40B4-BE49-F238E27FC236}">
                  <a16:creationId xmlns:a16="http://schemas.microsoft.com/office/drawing/2014/main" id="{51440960-832A-464F-BAB2-861A702F482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7826375" y="3211513"/>
              <a:ext cx="914400" cy="457200"/>
            </a:xfrm>
            <a:prstGeom prst="rtTriangle">
              <a:avLst/>
            </a:prstGeom>
            <a:solidFill>
              <a:srgbClr val="0000FF">
                <a:alpha val="23921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rgbClr val="003399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008" name="Text Box 74">
              <a:extLst>
                <a:ext uri="{FF2B5EF4-FFF2-40B4-BE49-F238E27FC236}">
                  <a16:creationId xmlns:a16="http://schemas.microsoft.com/office/drawing/2014/main" id="{52762251-9ADD-405C-A18C-66211C35914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52800" y="3668713"/>
              <a:ext cx="838200" cy="460375"/>
            </a:xfrm>
            <a:prstGeom prst="rect">
              <a:avLst/>
            </a:prstGeom>
            <a:solidFill>
              <a:srgbClr val="FFFF99">
                <a:alpha val="56862"/>
              </a:srgbClr>
            </a:solidFill>
            <a:ln w="9525" algn="ctr">
              <a:solidFill>
                <a:srgbClr val="000080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spcBef>
                  <a:spcPct val="20000"/>
                </a:spcBef>
                <a:buClr>
                  <a:srgbClr val="003399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7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entury Gothic" panose="020B0502020202020204" pitchFamily="34" charset="0"/>
                  <a:cs typeface="Arial" panose="020B0604020202020204" pitchFamily="34" charset="0"/>
                </a:rPr>
                <a:t>Advisory Support</a:t>
              </a:r>
            </a:p>
          </p:txBody>
        </p:sp>
        <p:sp>
          <p:nvSpPr>
            <p:cNvPr id="40009" name="AutoShape 75">
              <a:extLst>
                <a:ext uri="{FF2B5EF4-FFF2-40B4-BE49-F238E27FC236}">
                  <a16:creationId xmlns:a16="http://schemas.microsoft.com/office/drawing/2014/main" id="{3C2C1B97-D24B-42EA-AD37-065B6D1D497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609600" y="3211513"/>
              <a:ext cx="914400" cy="457200"/>
            </a:xfrm>
            <a:prstGeom prst="rtTriangle">
              <a:avLst/>
            </a:prstGeom>
            <a:solidFill>
              <a:srgbClr val="0000FF">
                <a:alpha val="23921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wrap="none" anchor="ctr"/>
            <a:lstStyle>
              <a:lvl1pPr>
                <a:spcBef>
                  <a:spcPct val="20000"/>
                </a:spcBef>
                <a:buClr>
                  <a:srgbClr val="003399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en-US" sz="9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entury Gothic" panose="020B0502020202020204" pitchFamily="34" charset="0"/>
                  <a:cs typeface="Arial" panose="020B0604020202020204" pitchFamily="34" charset="0"/>
                </a:rPr>
                <a:t>FPU</a:t>
              </a:r>
            </a:p>
          </p:txBody>
        </p:sp>
        <p:sp>
          <p:nvSpPr>
            <p:cNvPr id="40010" name="Text Box 76">
              <a:extLst>
                <a:ext uri="{FF2B5EF4-FFF2-40B4-BE49-F238E27FC236}">
                  <a16:creationId xmlns:a16="http://schemas.microsoft.com/office/drawing/2014/main" id="{A35D3C95-3699-4A35-80EF-8B856FCE665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31838" y="5551488"/>
              <a:ext cx="868362" cy="479425"/>
            </a:xfrm>
            <a:prstGeom prst="rect">
              <a:avLst/>
            </a:prstGeom>
            <a:solidFill>
              <a:srgbClr val="FFCC66">
                <a:alpha val="56862"/>
              </a:srgbClr>
            </a:solidFill>
            <a:ln w="9525" algn="ctr">
              <a:solidFill>
                <a:srgbClr val="000080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spcBef>
                  <a:spcPct val="20000"/>
                </a:spcBef>
                <a:buClr>
                  <a:srgbClr val="003399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7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entury Gothic" panose="020B0502020202020204" pitchFamily="34" charset="0"/>
                  <a:cs typeface="Arial" panose="020B0604020202020204" pitchFamily="34" charset="0"/>
                </a:rPr>
                <a:t>Monitoring</a:t>
              </a:r>
            </a:p>
          </p:txBody>
        </p:sp>
        <p:sp>
          <p:nvSpPr>
            <p:cNvPr id="40011" name="Text Box 77">
              <a:extLst>
                <a:ext uri="{FF2B5EF4-FFF2-40B4-BE49-F238E27FC236}">
                  <a16:creationId xmlns:a16="http://schemas.microsoft.com/office/drawing/2014/main" id="{C2EC86C4-AFB3-46C8-8D85-2BBE170321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52800" y="4622800"/>
              <a:ext cx="838200" cy="457200"/>
            </a:xfrm>
            <a:prstGeom prst="rect">
              <a:avLst/>
            </a:prstGeom>
            <a:solidFill>
              <a:srgbClr val="FFFF99">
                <a:alpha val="56862"/>
              </a:srgbClr>
            </a:solidFill>
            <a:ln w="9525" algn="ctr">
              <a:solidFill>
                <a:srgbClr val="000080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spcBef>
                  <a:spcPct val="20000"/>
                </a:spcBef>
                <a:buClr>
                  <a:srgbClr val="003399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7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entury Gothic" panose="020B0502020202020204" pitchFamily="34" charset="0"/>
                  <a:cs typeface="Arial" panose="020B0604020202020204" pitchFamily="34" charset="0"/>
                </a:rPr>
                <a:t>Interim Law Enforcement </a:t>
              </a:r>
            </a:p>
          </p:txBody>
        </p:sp>
        <p:sp>
          <p:nvSpPr>
            <p:cNvPr id="40012" name="AutoShape 78">
              <a:extLst>
                <a:ext uri="{FF2B5EF4-FFF2-40B4-BE49-F238E27FC236}">
                  <a16:creationId xmlns:a16="http://schemas.microsoft.com/office/drawing/2014/main" id="{B91D8782-E89D-4D5F-91A3-48D85A990DA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3352800" y="4622800"/>
              <a:ext cx="838200" cy="457200"/>
            </a:xfrm>
            <a:prstGeom prst="rtTriangle">
              <a:avLst/>
            </a:prstGeom>
            <a:solidFill>
              <a:srgbClr val="0000FF">
                <a:alpha val="23921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rgbClr val="003399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013" name="Text Box 79">
              <a:extLst>
                <a:ext uri="{FF2B5EF4-FFF2-40B4-BE49-F238E27FC236}">
                  <a16:creationId xmlns:a16="http://schemas.microsoft.com/office/drawing/2014/main" id="{D43245A6-D3A5-4C15-AADF-EDF7B9AEB9A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08463" y="3668713"/>
              <a:ext cx="869950" cy="457200"/>
            </a:xfrm>
            <a:prstGeom prst="rect">
              <a:avLst/>
            </a:prstGeom>
            <a:solidFill>
              <a:srgbClr val="FFFF99">
                <a:alpha val="56862"/>
              </a:srgbClr>
            </a:solidFill>
            <a:ln w="9525" algn="ctr">
              <a:solidFill>
                <a:srgbClr val="000080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spcBef>
                  <a:spcPct val="20000"/>
                </a:spcBef>
                <a:buClr>
                  <a:srgbClr val="003399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7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entury Gothic" panose="020B0502020202020204" pitchFamily="34" charset="0"/>
                  <a:cs typeface="Arial" panose="020B0604020202020204" pitchFamily="34" charset="0"/>
                </a:rPr>
                <a:t>Advisory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7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entury Gothic" panose="020B0502020202020204" pitchFamily="34" charset="0"/>
                  <a:cs typeface="Arial" panose="020B0604020202020204" pitchFamily="34" charset="0"/>
                </a:rPr>
                <a:t>Support</a:t>
              </a:r>
            </a:p>
          </p:txBody>
        </p:sp>
        <p:sp>
          <p:nvSpPr>
            <p:cNvPr id="40014" name="Text Box 80">
              <a:extLst>
                <a:ext uri="{FF2B5EF4-FFF2-40B4-BE49-F238E27FC236}">
                  <a16:creationId xmlns:a16="http://schemas.microsoft.com/office/drawing/2014/main" id="{08B7AC86-D478-48FC-8F5B-2A79E7877AE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75238" y="3668713"/>
              <a:ext cx="914400" cy="457200"/>
            </a:xfrm>
            <a:prstGeom prst="rect">
              <a:avLst/>
            </a:prstGeom>
            <a:solidFill>
              <a:srgbClr val="FFFF99">
                <a:alpha val="56862"/>
              </a:srgbClr>
            </a:solidFill>
            <a:ln w="9525" algn="ctr">
              <a:solidFill>
                <a:srgbClr val="000080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spcBef>
                  <a:spcPct val="20000"/>
                </a:spcBef>
                <a:buClr>
                  <a:srgbClr val="003399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7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entury Gothic" panose="020B0502020202020204" pitchFamily="34" charset="0"/>
                  <a:cs typeface="Arial" panose="020B0604020202020204" pitchFamily="34" charset="0"/>
                </a:rPr>
                <a:t>Advisory 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7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entury Gothic" panose="020B0502020202020204" pitchFamily="34" charset="0"/>
                  <a:cs typeface="Arial" panose="020B0604020202020204" pitchFamily="34" charset="0"/>
                </a:rPr>
                <a:t>Support</a:t>
              </a:r>
            </a:p>
          </p:txBody>
        </p:sp>
        <p:sp>
          <p:nvSpPr>
            <p:cNvPr id="40015" name="Text Box 82">
              <a:extLst>
                <a:ext uri="{FF2B5EF4-FFF2-40B4-BE49-F238E27FC236}">
                  <a16:creationId xmlns:a16="http://schemas.microsoft.com/office/drawing/2014/main" id="{28589B31-62FD-4979-980F-D4A9EFA77E1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10400" y="6324600"/>
              <a:ext cx="1752600" cy="446088"/>
            </a:xfrm>
            <a:prstGeom prst="rect">
              <a:avLst/>
            </a:prstGeom>
            <a:solidFill>
              <a:schemeClr val="accent1">
                <a:alpha val="56862"/>
              </a:schemeClr>
            </a:solidFill>
            <a:ln w="9525" algn="ctr">
              <a:solidFill>
                <a:srgbClr val="000080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spcBef>
                  <a:spcPct val="20000"/>
                </a:spcBef>
                <a:buClr>
                  <a:srgbClr val="003399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entury Gothic" panose="020B0502020202020204" pitchFamily="34" charset="0"/>
                  <a:cs typeface="Arial" panose="020B0604020202020204" pitchFamily="34" charset="0"/>
                </a:rPr>
                <a:t>2008 - 2019</a:t>
              </a:r>
            </a:p>
          </p:txBody>
        </p:sp>
        <p:sp>
          <p:nvSpPr>
            <p:cNvPr id="40016" name="Text Box 84">
              <a:extLst>
                <a:ext uri="{FF2B5EF4-FFF2-40B4-BE49-F238E27FC236}">
                  <a16:creationId xmlns:a16="http://schemas.microsoft.com/office/drawing/2014/main" id="{2D64074F-DCB5-47AD-9D06-2493DDDB720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96100" y="1306513"/>
              <a:ext cx="914400" cy="457200"/>
            </a:xfrm>
            <a:prstGeom prst="rect">
              <a:avLst/>
            </a:prstGeom>
            <a:solidFill>
              <a:srgbClr val="FFCCCC">
                <a:alpha val="56862"/>
              </a:srgbClr>
            </a:solidFill>
            <a:ln w="9525" algn="ctr">
              <a:solidFill>
                <a:srgbClr val="000080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spcBef>
                  <a:spcPct val="20000"/>
                </a:spcBef>
                <a:buClr>
                  <a:srgbClr val="003399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7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entury Gothic" panose="020B0502020202020204" pitchFamily="34" charset="0"/>
                  <a:cs typeface="Arial" panose="020B0604020202020204" pitchFamily="34" charset="0"/>
                </a:rPr>
                <a:t>Transnational crime</a:t>
              </a:r>
            </a:p>
          </p:txBody>
        </p:sp>
        <p:sp>
          <p:nvSpPr>
            <p:cNvPr id="40017" name="Text Box 85">
              <a:extLst>
                <a:ext uri="{FF2B5EF4-FFF2-40B4-BE49-F238E27FC236}">
                  <a16:creationId xmlns:a16="http://schemas.microsoft.com/office/drawing/2014/main" id="{9D530E09-6600-46B0-AC29-48450BE16E1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26375" y="1306513"/>
              <a:ext cx="914400" cy="457200"/>
            </a:xfrm>
            <a:prstGeom prst="rect">
              <a:avLst/>
            </a:prstGeom>
            <a:solidFill>
              <a:srgbClr val="FFCCCC">
                <a:alpha val="56862"/>
              </a:srgbClr>
            </a:solidFill>
            <a:ln w="9525" algn="ctr">
              <a:solidFill>
                <a:srgbClr val="000080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spcBef>
                  <a:spcPct val="20000"/>
                </a:spcBef>
                <a:buClr>
                  <a:srgbClr val="003399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7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entury Gothic" panose="020B0502020202020204" pitchFamily="34" charset="0"/>
                  <a:cs typeface="Arial" panose="020B0604020202020204" pitchFamily="34" charset="0"/>
                </a:rPr>
                <a:t>Transnational crime</a:t>
              </a:r>
            </a:p>
          </p:txBody>
        </p:sp>
        <p:sp>
          <p:nvSpPr>
            <p:cNvPr id="40018" name="Text Box 87">
              <a:extLst>
                <a:ext uri="{FF2B5EF4-FFF2-40B4-BE49-F238E27FC236}">
                  <a16:creationId xmlns:a16="http://schemas.microsoft.com/office/drawing/2014/main" id="{B9F1CAB0-E59B-4AF3-8989-122A81F9276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26375" y="849313"/>
              <a:ext cx="914400" cy="457200"/>
            </a:xfrm>
            <a:prstGeom prst="rect">
              <a:avLst/>
            </a:prstGeom>
            <a:solidFill>
              <a:srgbClr val="99CCFF">
                <a:alpha val="56862"/>
              </a:srgbClr>
            </a:solidFill>
            <a:ln w="9525" algn="ctr">
              <a:solidFill>
                <a:srgbClr val="000080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spcBef>
                  <a:spcPct val="20000"/>
                </a:spcBef>
                <a:buClr>
                  <a:srgbClr val="003399"/>
                </a:buClr>
                <a:buFont typeface="Wingdings" panose="05000000000000000000" pitchFamily="2" charset="2"/>
                <a:buChar char="§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7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entury Gothic" panose="020B0502020202020204" pitchFamily="34" charset="0"/>
                  <a:cs typeface="Arial" panose="020B0604020202020204" pitchFamily="34" charset="0"/>
                </a:rPr>
                <a:t>Protection of Civilians and others</a:t>
              </a:r>
            </a:p>
          </p:txBody>
        </p:sp>
      </p:grpSp>
      <p:sp>
        <p:nvSpPr>
          <p:cNvPr id="10323" name="Title 1">
            <a:extLst>
              <a:ext uri="{FF2B5EF4-FFF2-40B4-BE49-F238E27FC236}">
                <a16:creationId xmlns:a16="http://schemas.microsoft.com/office/drawing/2014/main" id="{97681670-2670-4733-B98B-29AB38D6F058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002060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n-US" dirty="0"/>
              <a:t>Growing Complexity of Police Tasks</a:t>
            </a:r>
            <a:endParaRPr lang="en-US" altLang="en-US" b="1" kern="1200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648529133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5AABB3D-9C10-4FCD-A7E0-C55484AB2E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7162800" cy="960437"/>
          </a:xfrm>
        </p:spPr>
        <p:txBody>
          <a:bodyPr/>
          <a:lstStyle/>
          <a:p>
            <a:r>
              <a:rPr lang="en-US" dirty="0"/>
              <a:t>Purpose of Monitoring, Mentoring, and Advising (MMA)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3C85E6-3969-4227-8587-9D0DFD8524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91399" y="6403423"/>
            <a:ext cx="1141343" cy="365125"/>
          </a:xfr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7801D69-61EF-40E3-904E-777AA434B5C4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5D81D2-44AC-435D-8F4B-5BF65DB06C6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9730" y="2048079"/>
            <a:ext cx="4422977" cy="3962400"/>
          </a:xfrm>
        </p:spPr>
        <p:txBody>
          <a:bodyPr/>
          <a:lstStyle/>
          <a:p>
            <a:r>
              <a:rPr lang="en-US" sz="2400" dirty="0"/>
              <a:t>Key methods in capacity-building and the wider police development process</a:t>
            </a:r>
          </a:p>
          <a:p>
            <a:r>
              <a:rPr lang="en-US" sz="2400" dirty="0"/>
              <a:t>Fundamental to UNPOL’s ability to anchor police development truly within national ownership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93602089-D353-A641-AB20-866639CC735B}"/>
              </a:ext>
            </a:extLst>
          </p:cNvPr>
          <p:cNvGrpSpPr/>
          <p:nvPr/>
        </p:nvGrpSpPr>
        <p:grpSpPr>
          <a:xfrm>
            <a:off x="5126465" y="1923434"/>
            <a:ext cx="3490066" cy="3490066"/>
            <a:chOff x="668829" y="270064"/>
            <a:chExt cx="3490066" cy="3490066"/>
          </a:xfrm>
        </p:grpSpPr>
        <p:sp>
          <p:nvSpPr>
            <p:cNvPr id="15" name="Pie 14">
              <a:extLst>
                <a:ext uri="{FF2B5EF4-FFF2-40B4-BE49-F238E27FC236}">
                  <a16:creationId xmlns:a16="http://schemas.microsoft.com/office/drawing/2014/main" id="{2BB8D6EF-E06A-724D-9D71-7A43F5E5EA54}"/>
                </a:ext>
              </a:extLst>
            </p:cNvPr>
            <p:cNvSpPr/>
            <p:nvPr/>
          </p:nvSpPr>
          <p:spPr>
            <a:xfrm>
              <a:off x="668829" y="270064"/>
              <a:ext cx="3490066" cy="3490066"/>
            </a:xfrm>
            <a:prstGeom prst="pie">
              <a:avLst>
                <a:gd name="adj1" fmla="val 16200000"/>
                <a:gd name="adj2" fmla="val 1800000"/>
              </a:avLst>
            </a:prstGeom>
            <a:solidFill>
              <a:srgbClr val="5B9BD5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Pie 4">
              <a:extLst>
                <a:ext uri="{FF2B5EF4-FFF2-40B4-BE49-F238E27FC236}">
                  <a16:creationId xmlns:a16="http://schemas.microsoft.com/office/drawing/2014/main" id="{292EEA69-F74F-7540-BD4B-8219F919A332}"/>
                </a:ext>
              </a:extLst>
            </p:cNvPr>
            <p:cNvSpPr txBox="1"/>
            <p:nvPr/>
          </p:nvSpPr>
          <p:spPr>
            <a:xfrm>
              <a:off x="2632940" y="1009626"/>
              <a:ext cx="1246452" cy="103871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22860" rIns="0" bIns="2286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800" b="1" kern="1200" dirty="0">
                  <a:latin typeface="Century Gothic" panose="020B0502020202020204" pitchFamily="34" charset="0"/>
                </a:rPr>
                <a:t>Monitoring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D4AF380C-CBE8-6147-AC1E-A4C210B67E66}"/>
              </a:ext>
            </a:extLst>
          </p:cNvPr>
          <p:cNvGrpSpPr/>
          <p:nvPr/>
        </p:nvGrpSpPr>
        <p:grpSpPr>
          <a:xfrm>
            <a:off x="5054586" y="2048079"/>
            <a:ext cx="3490066" cy="3490066"/>
            <a:chOff x="596950" y="394709"/>
            <a:chExt cx="3490066" cy="3490066"/>
          </a:xfrm>
        </p:grpSpPr>
        <p:sp>
          <p:nvSpPr>
            <p:cNvPr id="13" name="Pie 12">
              <a:extLst>
                <a:ext uri="{FF2B5EF4-FFF2-40B4-BE49-F238E27FC236}">
                  <a16:creationId xmlns:a16="http://schemas.microsoft.com/office/drawing/2014/main" id="{D90B8720-DC88-1645-A201-7B39C8DA2C39}"/>
                </a:ext>
              </a:extLst>
            </p:cNvPr>
            <p:cNvSpPr/>
            <p:nvPr/>
          </p:nvSpPr>
          <p:spPr>
            <a:xfrm>
              <a:off x="596950" y="394709"/>
              <a:ext cx="3490066" cy="3490066"/>
            </a:xfrm>
            <a:prstGeom prst="pie">
              <a:avLst>
                <a:gd name="adj1" fmla="val 1800000"/>
                <a:gd name="adj2" fmla="val 9000000"/>
              </a:avLst>
            </a:prstGeom>
            <a:solidFill>
              <a:srgbClr val="5B92E5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3379271"/>
                <a:satOff val="-8710"/>
                <a:lumOff val="-5883"/>
                <a:alphaOff val="0"/>
              </a:schemeClr>
            </a:fillRef>
            <a:effectRef idx="0">
              <a:schemeClr val="accent5">
                <a:hueOff val="-3379271"/>
                <a:satOff val="-8710"/>
                <a:lumOff val="-5883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Pie 6">
              <a:extLst>
                <a:ext uri="{FF2B5EF4-FFF2-40B4-BE49-F238E27FC236}">
                  <a16:creationId xmlns:a16="http://schemas.microsoft.com/office/drawing/2014/main" id="{E6776761-BA87-374E-B91B-B71ACBD71DEC}"/>
                </a:ext>
              </a:extLst>
            </p:cNvPr>
            <p:cNvSpPr txBox="1"/>
            <p:nvPr/>
          </p:nvSpPr>
          <p:spPr>
            <a:xfrm>
              <a:off x="1427918" y="2659098"/>
              <a:ext cx="1869678" cy="91406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2860" tIns="22860" rIns="22860" bIns="2286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800" b="1" kern="1200" dirty="0">
                  <a:latin typeface="Century Gothic" panose="020B0502020202020204" pitchFamily="34" charset="0"/>
                </a:rPr>
                <a:t>Mentoring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E0AA9583-0C92-7F4E-8505-0713E42B512B}"/>
              </a:ext>
            </a:extLst>
          </p:cNvPr>
          <p:cNvGrpSpPr/>
          <p:nvPr/>
        </p:nvGrpSpPr>
        <p:grpSpPr>
          <a:xfrm>
            <a:off x="4982707" y="1923434"/>
            <a:ext cx="3490066" cy="3490066"/>
            <a:chOff x="525071" y="270064"/>
            <a:chExt cx="3490066" cy="3490066"/>
          </a:xfrm>
        </p:grpSpPr>
        <p:sp>
          <p:nvSpPr>
            <p:cNvPr id="11" name="Pie 10">
              <a:extLst>
                <a:ext uri="{FF2B5EF4-FFF2-40B4-BE49-F238E27FC236}">
                  <a16:creationId xmlns:a16="http://schemas.microsoft.com/office/drawing/2014/main" id="{F6DEC790-AEFB-B446-B15F-CF75B15CF8C5}"/>
                </a:ext>
              </a:extLst>
            </p:cNvPr>
            <p:cNvSpPr/>
            <p:nvPr/>
          </p:nvSpPr>
          <p:spPr>
            <a:xfrm>
              <a:off x="525071" y="270064"/>
              <a:ext cx="3490066" cy="3490066"/>
            </a:xfrm>
            <a:prstGeom prst="pie">
              <a:avLst>
                <a:gd name="adj1" fmla="val 9000000"/>
                <a:gd name="adj2" fmla="val 16200000"/>
              </a:avLst>
            </a:prstGeom>
            <a:solidFill>
              <a:srgbClr val="8FD6FD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5">
                <a:hueOff val="-6758543"/>
                <a:satOff val="-17419"/>
                <a:lumOff val="-11765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Pie 8">
              <a:extLst>
                <a:ext uri="{FF2B5EF4-FFF2-40B4-BE49-F238E27FC236}">
                  <a16:creationId xmlns:a16="http://schemas.microsoft.com/office/drawing/2014/main" id="{89C5D0A8-1913-C148-B269-ADD5D682AFDA}"/>
                </a:ext>
              </a:extLst>
            </p:cNvPr>
            <p:cNvSpPr txBox="1"/>
            <p:nvPr/>
          </p:nvSpPr>
          <p:spPr>
            <a:xfrm>
              <a:off x="864652" y="1009626"/>
              <a:ext cx="1246452" cy="103871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2860" tIns="22860" rIns="22860" bIns="2286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800" b="1" kern="1200" dirty="0">
                  <a:latin typeface="Century Gothic" panose="020B0502020202020204" pitchFamily="34" charset="0"/>
                </a:rPr>
                <a:t>Advising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97499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hevron 8">
            <a:extLst>
              <a:ext uri="{FF2B5EF4-FFF2-40B4-BE49-F238E27FC236}">
                <a16:creationId xmlns:a16="http://schemas.microsoft.com/office/drawing/2014/main" id="{7BEAF3EA-0721-8C40-8ED4-BFB9ED40C6EE}"/>
              </a:ext>
            </a:extLst>
          </p:cNvPr>
          <p:cNvSpPr/>
          <p:nvPr/>
        </p:nvSpPr>
        <p:spPr>
          <a:xfrm>
            <a:off x="4410776" y="3088510"/>
            <a:ext cx="4331971" cy="493174"/>
          </a:xfrm>
          <a:custGeom>
            <a:avLst/>
            <a:gdLst>
              <a:gd name="connsiteX0" fmla="*/ 0 w 4114800"/>
              <a:gd name="connsiteY0" fmla="*/ 0 h 483235"/>
              <a:gd name="connsiteX1" fmla="*/ 3873183 w 4114800"/>
              <a:gd name="connsiteY1" fmla="*/ 0 h 483235"/>
              <a:gd name="connsiteX2" fmla="*/ 4114800 w 4114800"/>
              <a:gd name="connsiteY2" fmla="*/ 241618 h 483235"/>
              <a:gd name="connsiteX3" fmla="*/ 3873183 w 4114800"/>
              <a:gd name="connsiteY3" fmla="*/ 483235 h 483235"/>
              <a:gd name="connsiteX4" fmla="*/ 0 w 4114800"/>
              <a:gd name="connsiteY4" fmla="*/ 483235 h 483235"/>
              <a:gd name="connsiteX5" fmla="*/ 241618 w 4114800"/>
              <a:gd name="connsiteY5" fmla="*/ 241618 h 483235"/>
              <a:gd name="connsiteX6" fmla="*/ 0 w 4114800"/>
              <a:gd name="connsiteY6" fmla="*/ 0 h 483235"/>
              <a:gd name="connsiteX0" fmla="*/ 0 w 3873183"/>
              <a:gd name="connsiteY0" fmla="*/ 0 h 483235"/>
              <a:gd name="connsiteX1" fmla="*/ 3873183 w 3873183"/>
              <a:gd name="connsiteY1" fmla="*/ 0 h 483235"/>
              <a:gd name="connsiteX2" fmla="*/ 3873183 w 3873183"/>
              <a:gd name="connsiteY2" fmla="*/ 483235 h 483235"/>
              <a:gd name="connsiteX3" fmla="*/ 0 w 3873183"/>
              <a:gd name="connsiteY3" fmla="*/ 483235 h 483235"/>
              <a:gd name="connsiteX4" fmla="*/ 241618 w 3873183"/>
              <a:gd name="connsiteY4" fmla="*/ 241618 h 483235"/>
              <a:gd name="connsiteX5" fmla="*/ 0 w 3873183"/>
              <a:gd name="connsiteY5" fmla="*/ 0 h 483235"/>
              <a:gd name="connsiteX0" fmla="*/ 0 w 3873183"/>
              <a:gd name="connsiteY0" fmla="*/ 0 h 483235"/>
              <a:gd name="connsiteX1" fmla="*/ 3873183 w 3873183"/>
              <a:gd name="connsiteY1" fmla="*/ 0 h 483235"/>
              <a:gd name="connsiteX2" fmla="*/ 3873183 w 3873183"/>
              <a:gd name="connsiteY2" fmla="*/ 483235 h 483235"/>
              <a:gd name="connsiteX3" fmla="*/ 0 w 3873183"/>
              <a:gd name="connsiteY3" fmla="*/ 483235 h 483235"/>
              <a:gd name="connsiteX4" fmla="*/ 214456 w 3873183"/>
              <a:gd name="connsiteY4" fmla="*/ 244931 h 483235"/>
              <a:gd name="connsiteX5" fmla="*/ 0 w 3873183"/>
              <a:gd name="connsiteY5" fmla="*/ 0 h 483235"/>
              <a:gd name="connsiteX0" fmla="*/ 0 w 3873183"/>
              <a:gd name="connsiteY0" fmla="*/ 0 h 483235"/>
              <a:gd name="connsiteX1" fmla="*/ 3873183 w 3873183"/>
              <a:gd name="connsiteY1" fmla="*/ 0 h 483235"/>
              <a:gd name="connsiteX2" fmla="*/ 3873183 w 3873183"/>
              <a:gd name="connsiteY2" fmla="*/ 483235 h 483235"/>
              <a:gd name="connsiteX3" fmla="*/ 0 w 3873183"/>
              <a:gd name="connsiteY3" fmla="*/ 483235 h 483235"/>
              <a:gd name="connsiteX4" fmla="*/ 217390 w 3873183"/>
              <a:gd name="connsiteY4" fmla="*/ 235193 h 483235"/>
              <a:gd name="connsiteX5" fmla="*/ 0 w 3873183"/>
              <a:gd name="connsiteY5" fmla="*/ 0 h 483235"/>
              <a:gd name="connsiteX0" fmla="*/ 0 w 3873183"/>
              <a:gd name="connsiteY0" fmla="*/ 0 h 483235"/>
              <a:gd name="connsiteX1" fmla="*/ 3873183 w 3873183"/>
              <a:gd name="connsiteY1" fmla="*/ 0 h 483235"/>
              <a:gd name="connsiteX2" fmla="*/ 3873183 w 3873183"/>
              <a:gd name="connsiteY2" fmla="*/ 483235 h 483235"/>
              <a:gd name="connsiteX3" fmla="*/ 0 w 3873183"/>
              <a:gd name="connsiteY3" fmla="*/ 483235 h 483235"/>
              <a:gd name="connsiteX4" fmla="*/ 217390 w 3873183"/>
              <a:gd name="connsiteY4" fmla="*/ 250748 h 483235"/>
              <a:gd name="connsiteX5" fmla="*/ 0 w 3873183"/>
              <a:gd name="connsiteY5" fmla="*/ 0 h 483235"/>
              <a:gd name="connsiteX0" fmla="*/ 0 w 3873183"/>
              <a:gd name="connsiteY0" fmla="*/ 0 h 483235"/>
              <a:gd name="connsiteX1" fmla="*/ 3873183 w 3873183"/>
              <a:gd name="connsiteY1" fmla="*/ 0 h 483235"/>
              <a:gd name="connsiteX2" fmla="*/ 3873183 w 3873183"/>
              <a:gd name="connsiteY2" fmla="*/ 483235 h 483235"/>
              <a:gd name="connsiteX3" fmla="*/ 0 w 3873183"/>
              <a:gd name="connsiteY3" fmla="*/ 483235 h 483235"/>
              <a:gd name="connsiteX4" fmla="*/ 220201 w 3873183"/>
              <a:gd name="connsiteY4" fmla="*/ 241415 h 483235"/>
              <a:gd name="connsiteX5" fmla="*/ 0 w 3873183"/>
              <a:gd name="connsiteY5" fmla="*/ 0 h 483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873183" h="483235">
                <a:moveTo>
                  <a:pt x="0" y="0"/>
                </a:moveTo>
                <a:lnTo>
                  <a:pt x="3873183" y="0"/>
                </a:lnTo>
                <a:lnTo>
                  <a:pt x="3873183" y="483235"/>
                </a:lnTo>
                <a:lnTo>
                  <a:pt x="0" y="483235"/>
                </a:lnTo>
                <a:lnTo>
                  <a:pt x="220201" y="241415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Pentagon 6">
            <a:extLst>
              <a:ext uri="{FF2B5EF4-FFF2-40B4-BE49-F238E27FC236}">
                <a16:creationId xmlns:a16="http://schemas.microsoft.com/office/drawing/2014/main" id="{605532C4-F086-8F4E-9AE5-3854D4E5291C}"/>
              </a:ext>
            </a:extLst>
          </p:cNvPr>
          <p:cNvSpPr/>
          <p:nvPr/>
        </p:nvSpPr>
        <p:spPr>
          <a:xfrm>
            <a:off x="444567" y="3088509"/>
            <a:ext cx="4103370" cy="491490"/>
          </a:xfrm>
          <a:prstGeom prst="homePlat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32F597-AA89-4546-8A32-B461FA6559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Different Contexts of Monitoring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780497F-7F0D-4CA1-8A80-474B02610B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7801D69-61EF-40E3-904E-777AA434B5C4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BA15BF-CB2A-4300-BB4D-E3A4694F5D2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13621" y="3132367"/>
            <a:ext cx="3295267" cy="3043238"/>
          </a:xfrm>
          <a:ln>
            <a:noFill/>
          </a:ln>
        </p:spPr>
        <p:txBody>
          <a:bodyPr>
            <a:normAutofit/>
          </a:bodyPr>
          <a:lstStyle/>
          <a:p>
            <a:pPr marL="11430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000" b="1" spc="0" dirty="0">
                <a:solidFill>
                  <a:schemeClr val="bg1"/>
                </a:solidFill>
              </a:rPr>
              <a:t>Traditional Monitoring</a:t>
            </a:r>
          </a:p>
          <a:p>
            <a:pPr marL="346075" lvl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tx1"/>
              </a:buClr>
            </a:pPr>
            <a:r>
              <a:rPr lang="en-US" sz="2000" dirty="0">
                <a:solidFill>
                  <a:schemeClr val="tx1"/>
                </a:solidFill>
              </a:rPr>
              <a:t>Ensuring respect for human rights</a:t>
            </a:r>
          </a:p>
          <a:p>
            <a:pPr marL="346075" lvl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tx1"/>
              </a:buClr>
            </a:pPr>
            <a:r>
              <a:rPr lang="en-US" sz="2000" dirty="0">
                <a:solidFill>
                  <a:schemeClr val="tx1"/>
                </a:solidFill>
              </a:rPr>
              <a:t>Historically a core task for UN Police</a:t>
            </a:r>
          </a:p>
          <a:p>
            <a:pPr marL="346075" lvl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tx1"/>
              </a:buClr>
            </a:pPr>
            <a:r>
              <a:rPr lang="en-US" sz="2000" dirty="0">
                <a:solidFill>
                  <a:schemeClr val="tx1"/>
                </a:solidFill>
              </a:rPr>
              <a:t>Observing</a:t>
            </a:r>
          </a:p>
          <a:p>
            <a:pPr marL="346075" lvl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tx1"/>
              </a:buClr>
            </a:pPr>
            <a:r>
              <a:rPr lang="en-US" sz="2000" dirty="0">
                <a:solidFill>
                  <a:schemeClr val="tx1"/>
                </a:solidFill>
              </a:rPr>
              <a:t>Reporting</a:t>
            </a:r>
          </a:p>
          <a:p>
            <a:pPr marL="346075" lvl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8FD6FD"/>
              </a:buClr>
            </a:pPr>
            <a:endParaRPr lang="en-US" sz="2000" dirty="0">
              <a:solidFill>
                <a:srgbClr val="002060"/>
              </a:solidFill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BF2558D-DB1C-4A60-9935-17795D275961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4949826" y="3132367"/>
            <a:ext cx="3932918" cy="3043238"/>
          </a:xfrm>
          <a:prstGeom prst="rect">
            <a:avLst/>
          </a:prstGeom>
          <a:ln>
            <a:noFill/>
          </a:ln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000" b="1" spc="0" dirty="0">
                <a:solidFill>
                  <a:schemeClr val="bg1"/>
                </a:solidFill>
                <a:latin typeface="Century Gothic" panose="020B0502020202020204" pitchFamily="34" charset="0"/>
              </a:rPr>
              <a:t>    Monitoring within MMA </a:t>
            </a:r>
          </a:p>
          <a:p>
            <a:pPr marL="346075" lvl="1">
              <a:spcBef>
                <a:spcPts val="0"/>
              </a:spcBef>
              <a:spcAft>
                <a:spcPts val="1200"/>
              </a:spcAft>
              <a:buClr>
                <a:schemeClr val="tx1"/>
              </a:buClr>
              <a:buFont typeface="Wingdings" pitchFamily="2" charset="2"/>
              <a:buChar char="§"/>
            </a:pPr>
            <a:r>
              <a:rPr lang="en-US" sz="2000" dirty="0">
                <a:latin typeface="Century Gothic" panose="020B0502020202020204" pitchFamily="34" charset="0"/>
              </a:rPr>
              <a:t>Observing performance and conduct to improve performance through mentoring and advising </a:t>
            </a:r>
          </a:p>
          <a:p>
            <a:pPr marL="346075" lvl="1">
              <a:spcBef>
                <a:spcPts val="0"/>
              </a:spcBef>
              <a:spcAft>
                <a:spcPts val="1200"/>
              </a:spcAft>
              <a:buClr>
                <a:schemeClr val="tx1"/>
              </a:buClr>
              <a:buFont typeface="Wingdings" pitchFamily="2" charset="2"/>
              <a:buChar char="§"/>
            </a:pPr>
            <a:r>
              <a:rPr lang="en-US" sz="2000" dirty="0">
                <a:latin typeface="Century Gothic" panose="020B0502020202020204" pitchFamily="34" charset="0"/>
              </a:rPr>
              <a:t>Continuing to ensure respect for human rights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A1AAB232-4529-4D43-BBC3-D22D2E5A03F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7805" t="-2204" r="81964" b="77859"/>
          <a:stretch/>
        </p:blipFill>
        <p:spPr>
          <a:xfrm>
            <a:off x="1263331" y="1772176"/>
            <a:ext cx="1784651" cy="1612339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EFA8AF8C-A67E-4B48-A228-8C2230BDB75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-2337" t="25221" r="92106" b="50434"/>
          <a:stretch/>
        </p:blipFill>
        <p:spPr>
          <a:xfrm>
            <a:off x="5576247" y="1674433"/>
            <a:ext cx="2001027" cy="1807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283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756f3f7a-cc20-4157-bc78-ddc9769d8db6">
      <UserInfo>
        <DisplayName>Yue Xin</DisplayName>
        <AccountId>34</AccountId>
        <AccountType/>
      </UserInfo>
      <UserInfo>
        <DisplayName>Jaime Cuenca</DisplayName>
        <AccountId>35</AccountId>
        <AccountType/>
      </UserInfo>
      <UserInfo>
        <DisplayName>Katharina Waczek</DisplayName>
        <AccountId>12</AccountId>
        <AccountType/>
      </UserInfo>
      <UserInfo>
        <DisplayName>Stefan Schwarz</DisplayName>
        <AccountId>9</AccountId>
        <AccountType/>
      </UserInfo>
    </SharedWithUsers>
    <_Flow_SignoffStatus xmlns="ffaef953-2cda-4d9d-b070-85228d2d3b5f" xsi:nil="true"/>
    <_x0023_ xmlns="ffaef953-2cda-4d9d-b070-85228d2d3b5f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52591365DD56D4D8750E674CD62EF32" ma:contentTypeVersion="15" ma:contentTypeDescription="Create a new document." ma:contentTypeScope="" ma:versionID="b705d44036b8c209ba60c04a3e72a81a">
  <xsd:schema xmlns:xsd="http://www.w3.org/2001/XMLSchema" xmlns:xs="http://www.w3.org/2001/XMLSchema" xmlns:p="http://schemas.microsoft.com/office/2006/metadata/properties" xmlns:ns2="ffaef953-2cda-4d9d-b070-85228d2d3b5f" xmlns:ns3="756f3f7a-cc20-4157-bc78-ddc9769d8db6" targetNamespace="http://schemas.microsoft.com/office/2006/metadata/properties" ma:root="true" ma:fieldsID="4834ab69a471149cc6084602625b200b" ns2:_="" ns3:_="">
    <xsd:import namespace="ffaef953-2cda-4d9d-b070-85228d2d3b5f"/>
    <xsd:import namespace="756f3f7a-cc20-4157-bc78-ddc9769d8db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_x0023_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_Flow_SignoffStatu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faef953-2cda-4d9d-b070-85228d2d3b5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_x0023_" ma:index="12" nillable="true" ma:displayName="#" ma:format="Dropdown" ma:internalName="_x0023_" ma:percentage="FALSE">
      <xsd:simpleType>
        <xsd:restriction base="dms:Number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_Flow_SignoffStatus" ma:index="21" nillable="true" ma:displayName="Sign-off status" ma:internalName="Sign_x002d_off_x0020_status">
      <xsd:simpleType>
        <xsd:restriction base="dms:Text"/>
      </xsd:simpleType>
    </xsd:element>
    <xsd:element name="MediaLengthInSeconds" ma:index="22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6f3f7a-cc20-4157-bc78-ddc9769d8db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13CE0D4-818B-4ACC-A606-C45A4FC2B206}">
  <ds:schemaRefs>
    <ds:schemaRef ds:uri="http://schemas.microsoft.com/office/infopath/2007/PartnerControls"/>
    <ds:schemaRef ds:uri="756f3f7a-cc20-4157-bc78-ddc9769d8db6"/>
    <ds:schemaRef ds:uri="http://www.w3.org/XML/1998/namespace"/>
    <ds:schemaRef ds:uri="http://purl.org/dc/elements/1.1/"/>
    <ds:schemaRef ds:uri="http://schemas.microsoft.com/office/2006/documentManagement/types"/>
    <ds:schemaRef ds:uri="ffaef953-2cda-4d9d-b070-85228d2d3b5f"/>
    <ds:schemaRef ds:uri="http://schemas.openxmlformats.org/package/2006/metadata/core-properties"/>
    <ds:schemaRef ds:uri="http://purl.org/dc/dcmitype/"/>
    <ds:schemaRef ds:uri="http://schemas.microsoft.com/office/2006/metadata/propertie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DFA17F5E-B723-42A9-966F-C686494841B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C153EA8-C2C8-44B2-AAB9-ED8503D5655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faef953-2cda-4d9d-b070-85228d2d3b5f"/>
    <ds:schemaRef ds:uri="756f3f7a-cc20-4157-bc78-ddc9769d8db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6639</TotalTime>
  <Words>1605</Words>
  <Application>Microsoft Macintosh PowerPoint</Application>
  <PresentationFormat>On-screen Show (4:3)</PresentationFormat>
  <Paragraphs>333</Paragraphs>
  <Slides>40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5" baseType="lpstr">
      <vt:lpstr>Arial</vt:lpstr>
      <vt:lpstr>Calibri</vt:lpstr>
      <vt:lpstr>Century Gothic</vt:lpstr>
      <vt:lpstr>Wingdings</vt:lpstr>
      <vt:lpstr>Office Theme</vt:lpstr>
      <vt:lpstr>PowerPoint Presentation</vt:lpstr>
      <vt:lpstr>Aim</vt:lpstr>
      <vt:lpstr>Relevance</vt:lpstr>
      <vt:lpstr>Lesson Overview </vt:lpstr>
      <vt:lpstr>Introduction to Monitoring, Mentoring and Advising </vt:lpstr>
      <vt:lpstr>Learning Objectives</vt:lpstr>
      <vt:lpstr>Growing Complexity of Police Tasks</vt:lpstr>
      <vt:lpstr>Purpose of Monitoring, Mentoring, and Advising (MMA)</vt:lpstr>
      <vt:lpstr>Different Contexts of Monitoring</vt:lpstr>
      <vt:lpstr>Definition of Mentoring</vt:lpstr>
      <vt:lpstr>Definition of Advising</vt:lpstr>
      <vt:lpstr>Learning Activity 8.1:  Identifying MMA Mandates</vt:lpstr>
      <vt:lpstr>MMA Guidance  and Policy Framework</vt:lpstr>
      <vt:lpstr>MMA Cross-Cutting Topics </vt:lpstr>
      <vt:lpstr>Summary of Key Messages </vt:lpstr>
      <vt:lpstr>PowerPoint Presentation</vt:lpstr>
      <vt:lpstr>Learning Objectives</vt:lpstr>
      <vt:lpstr>Role of a Mentor/Advisor  in Peace Operations</vt:lpstr>
      <vt:lpstr>Principles of MMA</vt:lpstr>
      <vt:lpstr>Success Factors for MMA</vt:lpstr>
      <vt:lpstr>Stages of MMA </vt:lpstr>
      <vt:lpstr>Stage 1: Identification of Needs</vt:lpstr>
      <vt:lpstr>Stage 2: Agreement on Objectives</vt:lpstr>
      <vt:lpstr>Stage 3: Plan of Action and Implementation</vt:lpstr>
      <vt:lpstr>Stage 4:  Evaluation and Adjustment</vt:lpstr>
      <vt:lpstr>Summary of Key Messages </vt:lpstr>
      <vt:lpstr>PowerPoint Presentation</vt:lpstr>
      <vt:lpstr>Learning Objectives</vt:lpstr>
      <vt:lpstr>Learning Activity 8.2:  MMA Challenges and Solutions</vt:lpstr>
      <vt:lpstr>Debrief: Challenges in MMA</vt:lpstr>
      <vt:lpstr>Debrief:  Overcoming MMA Challenges</vt:lpstr>
      <vt:lpstr>Benchmarks Towards Mandate Implementation</vt:lpstr>
      <vt:lpstr>Summary of Key Messages </vt:lpstr>
      <vt:lpstr>PowerPoint Presentation</vt:lpstr>
      <vt:lpstr>Learning Objective</vt:lpstr>
      <vt:lpstr>Round Robin Group Discussion: MMA Documentation</vt:lpstr>
      <vt:lpstr>MMA Documentation</vt:lpstr>
      <vt:lpstr>MMA Manual: Monitoring Checklist</vt:lpstr>
      <vt:lpstr>Summary of Key Messages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Katharina Waczek</dc:creator>
  <cp:lastModifiedBy>Katharina Waczek</cp:lastModifiedBy>
  <cp:revision>116</cp:revision>
  <dcterms:created xsi:type="dcterms:W3CDTF">2021-01-14T18:48:35Z</dcterms:created>
  <dcterms:modified xsi:type="dcterms:W3CDTF">2022-01-18T18:46:55Z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0x010100E52591365DD56D4D8750E674CD62EF32</vt:lpwstr>
  </property>
</Properties>
</file>