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2" r:id="rId7"/>
    <p:sldId id="277" r:id="rId8"/>
    <p:sldId id="278" r:id="rId9"/>
    <p:sldId id="263" r:id="rId10"/>
    <p:sldId id="264" r:id="rId11"/>
    <p:sldId id="265" r:id="rId12"/>
    <p:sldId id="266" r:id="rId13"/>
    <p:sldId id="271" r:id="rId14"/>
    <p:sldId id="279" r:id="rId15"/>
    <p:sldId id="267" r:id="rId16"/>
    <p:sldId id="272" r:id="rId17"/>
    <p:sldId id="268" r:id="rId18"/>
    <p:sldId id="274" r:id="rId19"/>
    <p:sldId id="276" r:id="rId20"/>
    <p:sldId id="275" r:id="rId21"/>
    <p:sldId id="269" r:id="rId22"/>
  </p:sldIdLst>
  <p:sldSz cx="9144000" cy="6858000" type="screen4x3"/>
  <p:notesSz cx="6797675" cy="9928225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5B740-DD73-4BBE-865B-99AB6FB10B3F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C821B-7D22-4515-9E51-EE710A8DE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0771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C821B-7D22-4515-9E51-EE710A8DE77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1164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0515E-BC0D-420A-A1A0-ED59B64F51C1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27E4C-6E08-41E5-9E81-C4AD4EE9B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369" y="-152400"/>
            <a:ext cx="6193431" cy="2438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8000" b="1" dirty="0" smtClean="0"/>
              <a:t>CHOLERA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362200"/>
            <a:ext cx="4495800" cy="55662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</a:rPr>
              <a:t>SIERRA LEONE 2012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5486400"/>
            <a:ext cx="381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 </a:t>
            </a:r>
            <a:r>
              <a:rPr lang="en-US" dirty="0">
                <a:solidFill>
                  <a:schemeClr val="bg1"/>
                </a:solidFill>
              </a:rPr>
              <a:t>Sam Kanyili </a:t>
            </a:r>
            <a:r>
              <a:rPr lang="en-US" b="1" dirty="0" smtClean="0">
                <a:solidFill>
                  <a:schemeClr val="bg1"/>
                </a:solidFill>
              </a:rPr>
              <a:t>Mathiu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Chief </a:t>
            </a:r>
            <a:r>
              <a:rPr lang="en-US" dirty="0">
                <a:solidFill>
                  <a:schemeClr val="bg1"/>
                </a:solidFill>
              </a:rPr>
              <a:t>Medical </a:t>
            </a:r>
            <a:r>
              <a:rPr lang="en-US" dirty="0" smtClean="0">
                <a:solidFill>
                  <a:schemeClr val="bg1"/>
                </a:solidFill>
              </a:rPr>
              <a:t>Officer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UN Joint Medical Services     UNIPSIL, Sierra </a:t>
            </a:r>
            <a:r>
              <a:rPr lang="en-US" dirty="0">
                <a:solidFill>
                  <a:schemeClr val="bg1"/>
                </a:solidFill>
              </a:rPr>
              <a:t>Leone</a:t>
            </a:r>
          </a:p>
        </p:txBody>
      </p:sp>
    </p:spTree>
    <p:extLst>
      <p:ext uri="{BB962C8B-B14F-4D97-AF65-F5344CB8AC3E}">
        <p14:creationId xmlns:p14="http://schemas.microsoft.com/office/powerpoint/2010/main" xmlns="" val="1036315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846177"/>
            <a:ext cx="8001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                             </a:t>
            </a:r>
            <a:r>
              <a:rPr lang="en-US" sz="2200" b="1" u="sng" dirty="0" smtClean="0">
                <a:solidFill>
                  <a:srgbClr val="FFFF00"/>
                </a:solidFill>
              </a:rPr>
              <a:t>How </a:t>
            </a:r>
            <a:r>
              <a:rPr lang="en-US" sz="2200" b="1" u="sng" dirty="0">
                <a:solidFill>
                  <a:srgbClr val="FFFF00"/>
                </a:solidFill>
              </a:rPr>
              <a:t>is Cholera diagnosed</a:t>
            </a:r>
            <a:r>
              <a:rPr lang="en-US" sz="2200" b="1" u="sng" dirty="0" smtClean="0">
                <a:solidFill>
                  <a:srgbClr val="FFFF00"/>
                </a:solidFill>
              </a:rPr>
              <a:t>?</a:t>
            </a:r>
          </a:p>
          <a:p>
            <a:endParaRPr lang="en-US" sz="2200" u="sng" dirty="0">
              <a:solidFill>
                <a:srgbClr val="FF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Clinical Signs and Symptoms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Laboratory tests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Although </a:t>
            </a:r>
            <a:r>
              <a:rPr lang="en-US" dirty="0"/>
              <a:t>the signs and symptoms of severe cholera may be unmistakable in endemic areas, the </a:t>
            </a:r>
            <a:r>
              <a:rPr lang="en-US" b="1" dirty="0">
                <a:solidFill>
                  <a:srgbClr val="FFFF00"/>
                </a:solidFill>
              </a:rPr>
              <a:t>only way to confirm a diagnosis is to identify the bacteria in a stool sample. </a:t>
            </a:r>
            <a:endParaRPr lang="en-US" b="1" dirty="0" smtClean="0">
              <a:solidFill>
                <a:srgbClr val="FFFF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 smtClean="0">
              <a:solidFill>
                <a:srgbClr val="FFFF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But </a:t>
            </a:r>
            <a:r>
              <a:rPr lang="en-US" dirty="0"/>
              <a:t>because cholera needs immediate treatment and because all cases of watery diarrhea are treated in the same way, doctors are likely to </a:t>
            </a:r>
            <a:r>
              <a:rPr lang="en-US" b="1" dirty="0">
                <a:solidFill>
                  <a:srgbClr val="FFFF00"/>
                </a:solidFill>
              </a:rPr>
              <a:t>begin rehydration without a definitive diagnosis. </a:t>
            </a:r>
            <a:endParaRPr lang="en-US" b="1" dirty="0" smtClean="0">
              <a:solidFill>
                <a:srgbClr val="FFFF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 smtClean="0">
              <a:solidFill>
                <a:srgbClr val="FFFF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They're </a:t>
            </a:r>
            <a:r>
              <a:rPr lang="en-US" dirty="0"/>
              <a:t>also likely to carefully monitor vital signs such as </a:t>
            </a:r>
            <a:r>
              <a:rPr lang="en-US" b="1" dirty="0">
                <a:solidFill>
                  <a:srgbClr val="FFFF00"/>
                </a:solidFill>
              </a:rPr>
              <a:t>blood pressure </a:t>
            </a:r>
            <a:r>
              <a:rPr lang="en-US" dirty="0">
                <a:solidFill>
                  <a:srgbClr val="FFFF00"/>
                </a:solidFill>
              </a:rPr>
              <a:t>and </a:t>
            </a:r>
            <a:r>
              <a:rPr lang="en-US" b="1" dirty="0">
                <a:solidFill>
                  <a:srgbClr val="FFFF00"/>
                </a:solidFill>
              </a:rPr>
              <a:t>pulse </a:t>
            </a:r>
            <a:r>
              <a:rPr lang="en-US" dirty="0">
                <a:solidFill>
                  <a:srgbClr val="FFFF00"/>
                </a:solidFill>
              </a:rPr>
              <a:t>as well as </a:t>
            </a:r>
            <a:r>
              <a:rPr lang="en-US" b="1" dirty="0">
                <a:solidFill>
                  <a:srgbClr val="FFFF00"/>
                </a:solidFill>
              </a:rPr>
              <a:t>blood sugar levels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electrolytes</a:t>
            </a:r>
            <a:r>
              <a:rPr lang="en-US" dirty="0"/>
              <a:t>, and the amount of </a:t>
            </a:r>
            <a:r>
              <a:rPr lang="en-US" b="1" dirty="0">
                <a:solidFill>
                  <a:srgbClr val="FFFF00"/>
                </a:solidFill>
              </a:rPr>
              <a:t>oxygen and carbon dioxide</a:t>
            </a:r>
            <a:r>
              <a:rPr lang="en-US" dirty="0"/>
              <a:t> in the blood — all of which can be affected by the severely dehydrating effects of cholera</a:t>
            </a:r>
          </a:p>
        </p:txBody>
      </p:sp>
    </p:spTree>
    <p:extLst>
      <p:ext uri="{BB962C8B-B14F-4D97-AF65-F5344CB8AC3E}">
        <p14:creationId xmlns:p14="http://schemas.microsoft.com/office/powerpoint/2010/main" xmlns="" val="3497071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14263" y="167045"/>
            <a:ext cx="49199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Prevention at a personal level</a:t>
            </a:r>
            <a:endParaRPr kumimoji="0" lang="en-US" sz="2200" b="0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1414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3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6835" y="762000"/>
            <a:ext cx="1919565" cy="2838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3733800"/>
            <a:ext cx="7162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Always </a:t>
            </a:r>
            <a:r>
              <a:rPr lang="en-US" b="1" dirty="0">
                <a:solidFill>
                  <a:srgbClr val="FFFF00"/>
                </a:solidFill>
              </a:rPr>
              <a:t>wash your hands with soap </a:t>
            </a:r>
            <a:r>
              <a:rPr lang="en-US" dirty="0"/>
              <a:t>after using the toilet, after cleaning a baby’s bottom, before handling or eating food, and before feeding a child.</a:t>
            </a:r>
          </a:p>
          <a:p>
            <a:r>
              <a:rPr lang="en-US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FF00"/>
                </a:solidFill>
              </a:rPr>
              <a:t>Avoid </a:t>
            </a:r>
            <a:r>
              <a:rPr lang="en-US" b="1" dirty="0">
                <a:solidFill>
                  <a:srgbClr val="FFFF00"/>
                </a:solidFill>
              </a:rPr>
              <a:t>eating raw food </a:t>
            </a:r>
            <a:r>
              <a:rPr lang="en-US" dirty="0"/>
              <a:t>or food from sources whose cleanness you cannot verify</a:t>
            </a:r>
          </a:p>
          <a:p>
            <a:r>
              <a:rPr lang="en-US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Use </a:t>
            </a:r>
            <a:r>
              <a:rPr lang="en-US" b="1" dirty="0">
                <a:solidFill>
                  <a:srgbClr val="FFFF00"/>
                </a:solidFill>
              </a:rPr>
              <a:t>only boiled water from a safe water sources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piped or from protected well, to drink and to wash your food</a:t>
            </a:r>
          </a:p>
        </p:txBody>
      </p:sp>
    </p:spTree>
    <p:extLst>
      <p:ext uri="{BB962C8B-B14F-4D97-AF65-F5344CB8AC3E}">
        <p14:creationId xmlns:p14="http://schemas.microsoft.com/office/powerpoint/2010/main" xmlns="" val="1867452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92289"/>
            <a:ext cx="8534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FF00"/>
                </a:solidFill>
              </a:rPr>
              <a:t>Wash </a:t>
            </a:r>
            <a:r>
              <a:rPr lang="en-US" b="1" dirty="0">
                <a:solidFill>
                  <a:srgbClr val="FFFF00"/>
                </a:solidFill>
              </a:rPr>
              <a:t>all fruits and vegetables </a:t>
            </a:r>
            <a:r>
              <a:rPr lang="en-US" b="1" dirty="0"/>
              <a:t>well with safe boiled water, and/or peel</a:t>
            </a:r>
            <a:r>
              <a:rPr lang="en-US" dirty="0"/>
              <a:t> them with clean hands before eating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Keep </a:t>
            </a:r>
            <a:r>
              <a:rPr lang="en-US" dirty="0"/>
              <a:t>boiled </a:t>
            </a:r>
            <a:r>
              <a:rPr lang="en-US" b="1" dirty="0"/>
              <a:t>drinking water in a </a:t>
            </a:r>
            <a:r>
              <a:rPr lang="en-US" b="1" dirty="0">
                <a:solidFill>
                  <a:srgbClr val="FFFF00"/>
                </a:solidFill>
              </a:rPr>
              <a:t>clean covered container </a:t>
            </a:r>
            <a:r>
              <a:rPr lang="en-US" dirty="0"/>
              <a:t>and always keep your </a:t>
            </a:r>
            <a:r>
              <a:rPr lang="en-US" b="1" dirty="0">
                <a:solidFill>
                  <a:srgbClr val="FFFF00"/>
                </a:solidFill>
              </a:rPr>
              <a:t>food covered </a:t>
            </a:r>
            <a:r>
              <a:rPr lang="en-US" dirty="0"/>
              <a:t>to protect it from </a:t>
            </a:r>
            <a:r>
              <a:rPr lang="en-US" dirty="0" smtClean="0"/>
              <a:t>flies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Always </a:t>
            </a:r>
            <a:r>
              <a:rPr lang="en-US" dirty="0"/>
              <a:t>use a </a:t>
            </a:r>
            <a:r>
              <a:rPr lang="en-US" b="1" dirty="0">
                <a:solidFill>
                  <a:srgbClr val="FFFF00"/>
                </a:solidFill>
              </a:rPr>
              <a:t>clean cup </a:t>
            </a:r>
            <a:r>
              <a:rPr lang="en-US" b="1" dirty="0"/>
              <a:t>to collect drinking water </a:t>
            </a:r>
            <a:r>
              <a:rPr lang="en-US" dirty="0"/>
              <a:t>from the container and do not touch the water with your hands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Always </a:t>
            </a:r>
            <a:r>
              <a:rPr lang="en-US" b="1" dirty="0">
                <a:solidFill>
                  <a:srgbClr val="FFFF00"/>
                </a:solidFill>
              </a:rPr>
              <a:t>use a toilet/latrine </a:t>
            </a:r>
            <a:r>
              <a:rPr lang="en-US" dirty="0"/>
              <a:t>when you have to use the toilet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Keep </a:t>
            </a:r>
            <a:r>
              <a:rPr lang="en-US" dirty="0"/>
              <a:t>the </a:t>
            </a:r>
            <a:r>
              <a:rPr lang="en-US" b="1" dirty="0">
                <a:solidFill>
                  <a:srgbClr val="FFFF00"/>
                </a:solidFill>
              </a:rPr>
              <a:t>toilets/latrines clean </a:t>
            </a:r>
            <a:r>
              <a:rPr lang="en-US" dirty="0"/>
              <a:t>at all times and always </a:t>
            </a:r>
            <a:r>
              <a:rPr lang="en-US" b="1" dirty="0">
                <a:solidFill>
                  <a:srgbClr val="FFFF00"/>
                </a:solidFill>
              </a:rPr>
              <a:t>cover them </a:t>
            </a:r>
            <a:r>
              <a:rPr lang="en-US" dirty="0"/>
              <a:t>to avoid flies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Stay </a:t>
            </a:r>
            <a:r>
              <a:rPr lang="en-US" dirty="0"/>
              <a:t>away from </a:t>
            </a:r>
            <a:r>
              <a:rPr lang="en-US" b="1" dirty="0">
                <a:solidFill>
                  <a:srgbClr val="FFFF00"/>
                </a:solidFill>
              </a:rPr>
              <a:t>Fish / Seafood </a:t>
            </a:r>
            <a:r>
              <a:rPr lang="en-US" b="1" dirty="0"/>
              <a:t>particularly taken from contaminated water and eaten raw or insufficiently cooked</a:t>
            </a:r>
            <a:r>
              <a:rPr lang="en-US" b="1" dirty="0" smtClean="0"/>
              <a:t>.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Stay </a:t>
            </a:r>
            <a:r>
              <a:rPr lang="en-US" dirty="0"/>
              <a:t>away from fruits and vegetables grown at or near ground level, irrigated with water</a:t>
            </a:r>
            <a:r>
              <a:rPr lang="en-US" b="1" dirty="0">
                <a:solidFill>
                  <a:srgbClr val="FFFF00"/>
                </a:solidFill>
              </a:rPr>
              <a:t> containing human waste</a:t>
            </a:r>
            <a:r>
              <a:rPr lang="en-US" dirty="0"/>
              <a:t>, or "freshened" with contaminated water, and eaten raw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54878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64488"/>
            <a:ext cx="85344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/>
              <a:t>                    </a:t>
            </a:r>
            <a:r>
              <a:rPr lang="en-US" sz="2200" b="1" u="sng" dirty="0" smtClean="0">
                <a:solidFill>
                  <a:srgbClr val="FFFF00"/>
                </a:solidFill>
              </a:rPr>
              <a:t>Community-wide </a:t>
            </a:r>
            <a:r>
              <a:rPr lang="en-US" sz="2200" b="1" u="sng" dirty="0">
                <a:solidFill>
                  <a:srgbClr val="FFFF00"/>
                </a:solidFill>
              </a:rPr>
              <a:t>prevention</a:t>
            </a:r>
            <a:endParaRPr lang="en-US" sz="2200" u="sng" dirty="0">
              <a:solidFill>
                <a:srgbClr val="FFFF00"/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Any community affected by cholera is in urgent need of clean, safe food and drinking </a:t>
            </a:r>
            <a:r>
              <a:rPr lang="en-US" b="1" dirty="0">
                <a:solidFill>
                  <a:srgbClr val="FFFF00"/>
                </a:solidFill>
              </a:rPr>
              <a:t>water</a:t>
            </a:r>
            <a:r>
              <a:rPr lang="en-US" dirty="0"/>
              <a:t> and an effective and </a:t>
            </a:r>
            <a:r>
              <a:rPr lang="en-US" b="1" dirty="0">
                <a:solidFill>
                  <a:srgbClr val="FFFF00"/>
                </a:solidFill>
              </a:rPr>
              <a:t>sanitary </a:t>
            </a:r>
            <a:r>
              <a:rPr lang="en-US" dirty="0"/>
              <a:t>method of waste disposal.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Mobile </a:t>
            </a:r>
            <a:r>
              <a:rPr lang="en-US" dirty="0"/>
              <a:t>water purification plants, for instance — simple systems in which contaminated </a:t>
            </a:r>
            <a:r>
              <a:rPr lang="en-US" b="1" dirty="0">
                <a:solidFill>
                  <a:srgbClr val="FFFF00"/>
                </a:solidFill>
              </a:rPr>
              <a:t>water is chlorinated, </a:t>
            </a:r>
            <a:r>
              <a:rPr lang="en-US" dirty="0"/>
              <a:t>filtered and then trucked — may have helped prevent diarrheal disease following the December 2004 Indian Ocean earthquake and tsunami.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Also </a:t>
            </a:r>
            <a:r>
              <a:rPr lang="en-US" dirty="0"/>
              <a:t>key is providing </a:t>
            </a:r>
            <a:r>
              <a:rPr lang="en-US" b="1" dirty="0">
                <a:solidFill>
                  <a:srgbClr val="FFFF00"/>
                </a:solidFill>
              </a:rPr>
              <a:t>sanitary facilities </a:t>
            </a:r>
            <a:r>
              <a:rPr lang="en-US" dirty="0"/>
              <a:t>that respect local beliefs about privacy and cleanliness.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Mass </a:t>
            </a:r>
            <a:r>
              <a:rPr lang="en-US" b="1" dirty="0"/>
              <a:t>vaccinations </a:t>
            </a:r>
            <a:r>
              <a:rPr lang="en-US" dirty="0"/>
              <a:t>and </a:t>
            </a:r>
            <a:r>
              <a:rPr lang="en-US" b="1" dirty="0"/>
              <a:t>routine treatment </a:t>
            </a:r>
            <a:r>
              <a:rPr lang="en-US" dirty="0"/>
              <a:t>of a population with antibiotics </a:t>
            </a:r>
            <a:r>
              <a:rPr lang="en-US" b="1" dirty="0">
                <a:solidFill>
                  <a:srgbClr val="FFFF00"/>
                </a:solidFill>
              </a:rPr>
              <a:t>won't stop</a:t>
            </a:r>
            <a:r>
              <a:rPr lang="en-US" b="1" dirty="0"/>
              <a:t> the spread of the disease. </a:t>
            </a:r>
            <a:endParaRPr lang="en-US" b="1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Travel </a:t>
            </a:r>
            <a:r>
              <a:rPr lang="en-US" b="1" dirty="0"/>
              <a:t>restrictions</a:t>
            </a:r>
            <a:r>
              <a:rPr lang="en-US" dirty="0"/>
              <a:t> between countries or between affected </a:t>
            </a:r>
            <a:r>
              <a:rPr lang="en-US" dirty="0" smtClean="0"/>
              <a:t>areas will also </a:t>
            </a:r>
            <a:r>
              <a:rPr lang="en-US" b="1" dirty="0" smtClean="0">
                <a:solidFill>
                  <a:srgbClr val="FFFF00"/>
                </a:solidFill>
              </a:rPr>
              <a:t>not curb the spread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900031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69342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u="sng" dirty="0" smtClean="0">
                <a:solidFill>
                  <a:srgbClr val="FFFF00"/>
                </a:solidFill>
              </a:rPr>
              <a:t>Other public health interventions that  may be considered in serious outbreaks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 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 smtClean="0"/>
              <a:t>Closing of </a:t>
            </a:r>
            <a:r>
              <a:rPr lang="en-US" b="1" dirty="0" smtClean="0"/>
              <a:t>markets</a:t>
            </a:r>
            <a:r>
              <a:rPr lang="en-US" dirty="0" smtClean="0"/>
              <a:t> and other public places</a:t>
            </a:r>
          </a:p>
          <a:p>
            <a:pPr lvl="0"/>
            <a:endParaRPr lang="en-US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 smtClean="0"/>
              <a:t>Closing </a:t>
            </a:r>
            <a:r>
              <a:rPr lang="en-US" b="1" dirty="0" smtClean="0"/>
              <a:t>schools</a:t>
            </a:r>
            <a:r>
              <a:rPr lang="en-US" dirty="0" smtClean="0"/>
              <a:t> and other education institutions</a:t>
            </a:r>
          </a:p>
          <a:p>
            <a:pPr lvl="0"/>
            <a:endParaRPr lang="en-US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 smtClean="0"/>
              <a:t>Closure of </a:t>
            </a:r>
            <a:r>
              <a:rPr lang="en-US" b="1" dirty="0" smtClean="0"/>
              <a:t>uninspected restaurants </a:t>
            </a:r>
            <a:r>
              <a:rPr lang="en-US" dirty="0" smtClean="0"/>
              <a:t>and other eating places</a:t>
            </a:r>
          </a:p>
          <a:p>
            <a:pPr lvl="0"/>
            <a:endParaRPr lang="en-US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 smtClean="0"/>
              <a:t>Banning </a:t>
            </a:r>
            <a:r>
              <a:rPr lang="en-US" b="1" dirty="0" smtClean="0"/>
              <a:t>social gatherings </a:t>
            </a:r>
            <a:r>
              <a:rPr lang="en-US" dirty="0" smtClean="0"/>
              <a:t>– weddings, parties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0"/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Socio-behavioral adjustments </a:t>
            </a:r>
            <a:r>
              <a:rPr lang="en-US" dirty="0" smtClean="0"/>
              <a:t>– handshaking, “communal eating”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6044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981200"/>
            <a:ext cx="86106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u="sng" dirty="0"/>
          </a:p>
          <a:p>
            <a:r>
              <a:rPr lang="en-US" b="1" dirty="0" smtClean="0">
                <a:solidFill>
                  <a:srgbClr val="FFFF00"/>
                </a:solidFill>
              </a:rPr>
              <a:t>                     </a:t>
            </a:r>
            <a:r>
              <a:rPr lang="en-US" sz="2200" b="1" u="sng" dirty="0" smtClean="0">
                <a:solidFill>
                  <a:srgbClr val="FFFF00"/>
                </a:solidFill>
              </a:rPr>
              <a:t>What </a:t>
            </a:r>
            <a:r>
              <a:rPr lang="en-US" sz="2200" b="1" u="sng" dirty="0">
                <a:solidFill>
                  <a:srgbClr val="FFFF00"/>
                </a:solidFill>
              </a:rPr>
              <a:t>is the treatment for Cholera?</a:t>
            </a:r>
            <a:endParaRPr lang="en-US" sz="2200" u="sng" dirty="0">
              <a:solidFill>
                <a:srgbClr val="FFFF00"/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 smtClean="0"/>
              <a:t>                                             </a:t>
            </a:r>
            <a:r>
              <a:rPr lang="en-US" sz="2200" b="1" dirty="0" smtClean="0">
                <a:solidFill>
                  <a:srgbClr val="FFFF00"/>
                </a:solidFill>
              </a:rPr>
              <a:t>At </a:t>
            </a:r>
            <a:r>
              <a:rPr lang="en-US" sz="2200" b="1" dirty="0">
                <a:solidFill>
                  <a:srgbClr val="FFFF00"/>
                </a:solidFill>
              </a:rPr>
              <a:t>home </a:t>
            </a:r>
          </a:p>
          <a:p>
            <a:endParaRPr lang="en-US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Oral Rehydration Salts (ORS). One packet ORS should be mixed with 1 liter of boiled </a:t>
            </a:r>
            <a:r>
              <a:rPr lang="en-US" dirty="0" smtClean="0"/>
              <a:t>water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Sugar Salt Solutions (8 table spoons of sugar and 1 table spoon of salt mixed with 1 liter of boiled water) </a:t>
            </a:r>
            <a:endParaRPr lang="en-US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Babies who have Cholera should continue breastfeeding, if possible more often than usual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People who have Cholera should be encouraged to drink fluids after vomiting.</a:t>
            </a:r>
          </a:p>
          <a:p>
            <a:r>
              <a:rPr lang="en-US" b="1" dirty="0"/>
              <a:t> </a:t>
            </a:r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1" y="533400"/>
            <a:ext cx="2971799" cy="16764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499365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10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/>
              <a:t>                              </a:t>
            </a:r>
            <a:r>
              <a:rPr lang="en-US" sz="2200" b="1" dirty="0" smtClean="0">
                <a:solidFill>
                  <a:srgbClr val="FFFF00"/>
                </a:solidFill>
              </a:rPr>
              <a:t>In </a:t>
            </a:r>
            <a:r>
              <a:rPr lang="en-US" sz="2200" b="1" dirty="0">
                <a:solidFill>
                  <a:srgbClr val="FFFF00"/>
                </a:solidFill>
              </a:rPr>
              <a:t>a health facility</a:t>
            </a:r>
            <a:endParaRPr lang="en-US" sz="2200" dirty="0">
              <a:solidFill>
                <a:srgbClr val="FFFF00"/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The World Health Organization (WHO) </a:t>
            </a:r>
            <a:r>
              <a:rPr lang="en-US" dirty="0" smtClean="0"/>
              <a:t>Protocol –WHO-ORS </a:t>
            </a:r>
            <a:r>
              <a:rPr lang="en-US" dirty="0"/>
              <a:t>powder that can be reconstituted in boiled or bottled water 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goal is to replace fluids and electrolytes lost through diarrhea using a simple rehydration solution that contains specific proportions of water, salts and </a:t>
            </a:r>
            <a:r>
              <a:rPr lang="en-US" dirty="0" smtClean="0"/>
              <a:t>sugar.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Severely </a:t>
            </a:r>
            <a:r>
              <a:rPr lang="en-US" dirty="0"/>
              <a:t>dehydrated people need intravenous fluids, which are more expensive and difficult to administer.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Without </a:t>
            </a:r>
            <a:r>
              <a:rPr lang="en-US" dirty="0"/>
              <a:t>rehydration, approximately half of people with cholera die; with treatment, the number of fatalities drops to less than one </a:t>
            </a:r>
            <a:r>
              <a:rPr lang="en-US" dirty="0" smtClean="0"/>
              <a:t>percent.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People </a:t>
            </a:r>
            <a:r>
              <a:rPr lang="en-US" dirty="0"/>
              <a:t>who have trouble drinking ORS, either because of frequent vomiting or the sheer volume of fluids may need infusion through their veins (intravenous treatment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 </a:t>
            </a:r>
            <a:r>
              <a:rPr lang="en-US" dirty="0"/>
              <a:t>addition to rehydration, people who are very sick may benefit from antibiotics, which can cut the length of the illness in half.</a:t>
            </a:r>
          </a:p>
        </p:txBody>
      </p:sp>
    </p:spTree>
    <p:extLst>
      <p:ext uri="{BB962C8B-B14F-4D97-AF65-F5344CB8AC3E}">
        <p14:creationId xmlns:p14="http://schemas.microsoft.com/office/powerpoint/2010/main" xmlns="" val="1640076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23875"/>
            <a:ext cx="1952625" cy="1609725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</p:pic>
      <p:sp>
        <p:nvSpPr>
          <p:cNvPr id="3" name="Rectangle 2"/>
          <p:cNvSpPr/>
          <p:nvPr/>
        </p:nvSpPr>
        <p:spPr>
          <a:xfrm>
            <a:off x="685800" y="2728079"/>
            <a:ext cx="80010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                     </a:t>
            </a:r>
            <a:r>
              <a:rPr lang="en-US" sz="2200" b="1" u="sng" dirty="0" smtClean="0">
                <a:solidFill>
                  <a:srgbClr val="FFFF00"/>
                </a:solidFill>
              </a:rPr>
              <a:t>Update </a:t>
            </a:r>
            <a:r>
              <a:rPr lang="en-US" sz="2200" b="1" u="sng" dirty="0">
                <a:solidFill>
                  <a:srgbClr val="FFFF00"/>
                </a:solidFill>
              </a:rPr>
              <a:t>on the cholera vaccine</a:t>
            </a:r>
            <a:endParaRPr lang="en-US" sz="2200" u="sng" dirty="0">
              <a:solidFill>
                <a:srgbClr val="FFFF00"/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traditional injected vaccine offers minimal </a:t>
            </a:r>
            <a:r>
              <a:rPr lang="en-US" dirty="0" smtClean="0"/>
              <a:t>protection. </a:t>
            </a:r>
            <a:r>
              <a:rPr lang="en-US" b="1" dirty="0"/>
              <a:t>N</a:t>
            </a:r>
            <a:r>
              <a:rPr lang="en-US" b="1" dirty="0" smtClean="0"/>
              <a:t>o </a:t>
            </a:r>
            <a:r>
              <a:rPr lang="en-US" b="1" dirty="0"/>
              <a:t>cholera vaccine is currently available in the UN clinic</a:t>
            </a:r>
            <a:r>
              <a:rPr lang="en-US" b="1" dirty="0" smtClean="0"/>
              <a:t>.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A few countries offer </a:t>
            </a:r>
            <a:r>
              <a:rPr lang="en-US" b="1" dirty="0"/>
              <a:t>two new oral vaccines </a:t>
            </a:r>
            <a:r>
              <a:rPr lang="en-US" dirty="0"/>
              <a:t>that may provide longer and better immunity than the older version </a:t>
            </a:r>
            <a:r>
              <a:rPr lang="en-US" dirty="0" smtClean="0"/>
              <a:t>did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No </a:t>
            </a:r>
            <a:r>
              <a:rPr lang="en-US" b="1" dirty="0"/>
              <a:t>country requires immunization</a:t>
            </a:r>
            <a:r>
              <a:rPr lang="en-US" dirty="0"/>
              <a:t> against cholera as a condition for entry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533060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838200"/>
            <a:ext cx="66294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                      </a:t>
            </a:r>
            <a:r>
              <a:rPr lang="en-US" sz="2200" b="1" u="sng" dirty="0" smtClean="0">
                <a:solidFill>
                  <a:srgbClr val="FFFF00"/>
                </a:solidFill>
              </a:rPr>
              <a:t>Press and comments </a:t>
            </a:r>
            <a:r>
              <a:rPr lang="en-US" sz="2200" dirty="0" smtClean="0">
                <a:solidFill>
                  <a:srgbClr val="FFFF00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fatality rate is very high,” Minister of Health, </a:t>
            </a:r>
            <a:r>
              <a:rPr lang="en-US" b="1" dirty="0"/>
              <a:t>Zainab Bangura</a:t>
            </a:r>
            <a:r>
              <a:rPr lang="en-US" dirty="0"/>
              <a:t>, “It is pretty serious. At the moment our strategy is to contain it [the disease] and to clean the environment.</a:t>
            </a:r>
            <a:br>
              <a:rPr lang="en-US" dirty="0"/>
            </a:br>
            <a:r>
              <a:rPr lang="en-US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/>
              <a:t>Dr Alemu Wondimagegnehu</a:t>
            </a:r>
            <a:r>
              <a:rPr lang="en-US" dirty="0"/>
              <a:t>, Country Director WHO said. “It is the biggest outbreak since 2007. For a population of six million, 4,000 cases are significant - this is big. The situation in Marbella, with lack of sanitation and hygiene, lack of safe drinking water and the [poor] management of food in the market area - all these are risk factors for [the outbreak] to escalate,”.</a:t>
            </a:r>
          </a:p>
          <a:p>
            <a:r>
              <a:rPr lang="en-US" b="1" i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6304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785878"/>
            <a:ext cx="6705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/>
              <a:t>Jens A. Toyberg-Frandzen</a:t>
            </a:r>
            <a:r>
              <a:rPr lang="en-US" dirty="0"/>
              <a:t>, The Executive Representative of the Secretary General in SL </a:t>
            </a:r>
            <a:r>
              <a:rPr lang="en-US" dirty="0" smtClean="0"/>
              <a:t>“…. </a:t>
            </a:r>
            <a:r>
              <a:rPr lang="en-US" dirty="0"/>
              <a:t>…Cholera can kill you and is transmitted easily which makes it a very dangerous disease. However, it can be cured if detected and treated in time. Furthermore, it can be prevented through thorough hygiene practices. Therefore, I urge you all …to carefully update </a:t>
            </a:r>
            <a:r>
              <a:rPr lang="en-US" dirty="0" smtClean="0"/>
              <a:t>yourselves </a:t>
            </a:r>
            <a:r>
              <a:rPr lang="en-US" dirty="0"/>
              <a:t>on the symptoms of the disease, on how it is transmitted as well as how you can protect yourselves and your families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A Cholera patient </a:t>
            </a:r>
            <a:r>
              <a:rPr lang="en-US" dirty="0" smtClean="0"/>
              <a:t>told me “I felt so ashamed and helpless…the watery leakage was so much. I felt like my backside plumbing system had completely broken down!”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609600"/>
            <a:ext cx="101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Cont’d</a:t>
            </a:r>
          </a:p>
        </p:txBody>
      </p:sp>
    </p:spTree>
    <p:extLst>
      <p:ext uri="{BB962C8B-B14F-4D97-AF65-F5344CB8AC3E}">
        <p14:creationId xmlns:p14="http://schemas.microsoft.com/office/powerpoint/2010/main" xmlns="" val="1614764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ierra Leo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622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3649113" y="3877713"/>
            <a:ext cx="313287" cy="313287"/>
          </a:xfrm>
          <a:prstGeom prst="star5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5029200" y="4343400"/>
            <a:ext cx="313287" cy="313287"/>
          </a:xfrm>
          <a:prstGeom prst="star5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3805756" y="3276600"/>
            <a:ext cx="313287" cy="313287"/>
          </a:xfrm>
          <a:prstGeom prst="star5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2200" y="152101"/>
            <a:ext cx="5486400" cy="6553499"/>
          </a:xfrm>
          <a:prstGeom prst="rect">
            <a:avLst/>
          </a:prstGeom>
        </p:spPr>
      </p:pic>
      <p:sp>
        <p:nvSpPr>
          <p:cNvPr id="10" name="5-Point Star 9"/>
          <p:cNvSpPr/>
          <p:nvPr/>
        </p:nvSpPr>
        <p:spPr>
          <a:xfrm>
            <a:off x="2667000" y="3164421"/>
            <a:ext cx="228600" cy="264429"/>
          </a:xfrm>
          <a:prstGeom prst="star5">
            <a:avLst/>
          </a:prstGeom>
          <a:solidFill>
            <a:srgbClr val="FF0000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3890443" y="3613284"/>
            <a:ext cx="228600" cy="264429"/>
          </a:xfrm>
          <a:prstGeom prst="star5">
            <a:avLst/>
          </a:prstGeom>
          <a:solidFill>
            <a:srgbClr val="FF0000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4724400" y="3902141"/>
            <a:ext cx="228600" cy="264429"/>
          </a:xfrm>
          <a:prstGeom prst="star5">
            <a:avLst/>
          </a:prstGeom>
          <a:solidFill>
            <a:srgbClr val="FF0000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3276600" y="2707371"/>
            <a:ext cx="228600" cy="264429"/>
          </a:xfrm>
          <a:prstGeom prst="star5">
            <a:avLst/>
          </a:prstGeom>
          <a:solidFill>
            <a:srgbClr val="FF0000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2971800" y="2209800"/>
            <a:ext cx="228600" cy="264429"/>
          </a:xfrm>
          <a:prstGeom prst="star5">
            <a:avLst/>
          </a:prstGeom>
          <a:solidFill>
            <a:srgbClr val="FF0000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4343400" y="4876800"/>
            <a:ext cx="228600" cy="264429"/>
          </a:xfrm>
          <a:prstGeom prst="star5">
            <a:avLst/>
          </a:prstGeom>
          <a:solidFill>
            <a:srgbClr val="FF0000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8976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616089"/>
            <a:ext cx="70104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               </a:t>
            </a:r>
            <a:r>
              <a:rPr lang="en-US" sz="2400" b="1" u="sng" dirty="0" smtClean="0">
                <a:solidFill>
                  <a:srgbClr val="FFFF00"/>
                </a:solidFill>
              </a:rPr>
              <a:t>Cholera </a:t>
            </a:r>
            <a:r>
              <a:rPr lang="en-US" sz="2400" b="1" u="sng" dirty="0">
                <a:solidFill>
                  <a:srgbClr val="FFFF00"/>
                </a:solidFill>
              </a:rPr>
              <a:t>in Sierra </a:t>
            </a:r>
            <a:r>
              <a:rPr lang="en-US" sz="2400" b="1" u="sng" dirty="0" smtClean="0">
                <a:solidFill>
                  <a:srgbClr val="FFFF00"/>
                </a:solidFill>
              </a:rPr>
              <a:t>Leone </a:t>
            </a:r>
            <a:r>
              <a:rPr lang="en-US" b="1" u="sng" dirty="0">
                <a:solidFill>
                  <a:srgbClr val="FFFF00"/>
                </a:solidFill>
              </a:rPr>
              <a:t>2012</a:t>
            </a:r>
          </a:p>
          <a:p>
            <a:endParaRPr lang="en-US" u="sng" dirty="0">
              <a:solidFill>
                <a:srgbClr val="FF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On </a:t>
            </a:r>
            <a:r>
              <a:rPr lang="en-US" b="1" dirty="0"/>
              <a:t>27 February 2012 </a:t>
            </a:r>
            <a:r>
              <a:rPr lang="en-US" dirty="0"/>
              <a:t>the MOHS declared outbreaks of Cholera in </a:t>
            </a:r>
            <a:r>
              <a:rPr lang="en-US" b="1" dirty="0" err="1"/>
              <a:t>Kambia</a:t>
            </a:r>
            <a:r>
              <a:rPr lang="en-US" b="1" dirty="0"/>
              <a:t>, Port </a:t>
            </a:r>
            <a:r>
              <a:rPr lang="en-US" b="1" dirty="0" err="1"/>
              <a:t>Loko</a:t>
            </a:r>
            <a:r>
              <a:rPr lang="en-US" b="1" dirty="0"/>
              <a:t> and </a:t>
            </a:r>
            <a:r>
              <a:rPr lang="en-US" b="1" dirty="0" err="1"/>
              <a:t>Pujehun</a:t>
            </a:r>
            <a:r>
              <a:rPr lang="en-US" b="1" dirty="0"/>
              <a:t> districts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On </a:t>
            </a:r>
            <a:r>
              <a:rPr lang="en-US" b="1" dirty="0"/>
              <a:t>16 July 2012 </a:t>
            </a:r>
            <a:r>
              <a:rPr lang="en-US" dirty="0"/>
              <a:t>the outbreak was declared in Western Area including the capital city of Freetown and since then there has been a rapid and sustained spread with </a:t>
            </a:r>
            <a:r>
              <a:rPr lang="en-US" b="1" dirty="0"/>
              <a:t>80-100 new cases reported daily.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/>
              <a:t>Late July 2012 </a:t>
            </a:r>
            <a:r>
              <a:rPr lang="en-US" dirty="0"/>
              <a:t>the outbreak spread to far districts of </a:t>
            </a:r>
            <a:r>
              <a:rPr lang="en-US" b="1" dirty="0" err="1"/>
              <a:t>Bombali</a:t>
            </a:r>
            <a:r>
              <a:rPr lang="en-US" b="1" dirty="0"/>
              <a:t>, Bo </a:t>
            </a:r>
            <a:r>
              <a:rPr lang="en-US" dirty="0" smtClean="0"/>
              <a:t>and lately</a:t>
            </a:r>
            <a:r>
              <a:rPr lang="en-US" b="1" dirty="0" smtClean="0"/>
              <a:t> </a:t>
            </a:r>
            <a:r>
              <a:rPr lang="en-US" b="1" dirty="0" err="1" smtClean="0"/>
              <a:t>Moyamba</a:t>
            </a:r>
            <a:r>
              <a:rPr lang="en-US" b="1" dirty="0" smtClean="0"/>
              <a:t>, ?</a:t>
            </a:r>
            <a:r>
              <a:rPr lang="en-US" b="1" dirty="0" err="1" smtClean="0"/>
              <a:t>Tonkolili</a:t>
            </a:r>
            <a:r>
              <a:rPr lang="en-US" dirty="0"/>
              <a:t>. Therefore </a:t>
            </a:r>
            <a:r>
              <a:rPr lang="en-US" dirty="0" smtClean="0"/>
              <a:t>it may </a:t>
            </a:r>
            <a:r>
              <a:rPr lang="en-US" dirty="0"/>
              <a:t>be assumed that the outbreak is taking a national outlook.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Since</a:t>
            </a:r>
            <a:r>
              <a:rPr lang="en-US" b="1" dirty="0"/>
              <a:t> January </a:t>
            </a:r>
            <a:r>
              <a:rPr lang="en-US" dirty="0"/>
              <a:t>and by </a:t>
            </a:r>
            <a:r>
              <a:rPr lang="en-US" b="1" dirty="0"/>
              <a:t>3 August 2012 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smtClean="0"/>
              <a:t>6374 </a:t>
            </a:r>
            <a:r>
              <a:rPr lang="en-US" b="1" dirty="0"/>
              <a:t>cases, </a:t>
            </a:r>
            <a:r>
              <a:rPr lang="en-US" b="1" dirty="0" smtClean="0"/>
              <a:t>119 </a:t>
            </a:r>
            <a:r>
              <a:rPr lang="en-US" b="1" dirty="0"/>
              <a:t>deaths</a:t>
            </a:r>
            <a:r>
              <a:rPr lang="en-US" dirty="0"/>
              <a:t> reported, with </a:t>
            </a:r>
            <a:r>
              <a:rPr lang="en-US" b="1" dirty="0" smtClean="0"/>
              <a:t>2406 </a:t>
            </a:r>
            <a:r>
              <a:rPr lang="en-US" b="1" dirty="0"/>
              <a:t>being children under five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Rapid </a:t>
            </a:r>
            <a:r>
              <a:rPr lang="en-US" dirty="0"/>
              <a:t>rise in Western Area in the last week – </a:t>
            </a:r>
            <a:r>
              <a:rPr lang="en-US" b="1" dirty="0"/>
              <a:t>1383 cases.</a:t>
            </a:r>
          </a:p>
        </p:txBody>
      </p:sp>
    </p:spTree>
    <p:extLst>
      <p:ext uri="{BB962C8B-B14F-4D97-AF65-F5344CB8AC3E}">
        <p14:creationId xmlns:p14="http://schemas.microsoft.com/office/powerpoint/2010/main" xmlns="" val="1526553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0" y="304800"/>
            <a:ext cx="4191000" cy="19722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" y="2362200"/>
            <a:ext cx="8153400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</a:rPr>
              <a:t>              </a:t>
            </a:r>
            <a:r>
              <a:rPr lang="en-US" sz="2000" b="1" u="sng" dirty="0" smtClean="0">
                <a:solidFill>
                  <a:srgbClr val="FFFF00"/>
                </a:solidFill>
              </a:rPr>
              <a:t>Sierra Leone Stakeholders Interventions</a:t>
            </a:r>
            <a:endParaRPr lang="en-US" sz="2000" u="sng" dirty="0" smtClean="0">
              <a:solidFill>
                <a:srgbClr val="FFFF00"/>
              </a:solidFill>
            </a:endParaRPr>
          </a:p>
          <a:p>
            <a:endParaRPr lang="en-US" sz="2400" dirty="0" smtClean="0"/>
          </a:p>
          <a:p>
            <a:r>
              <a:rPr lang="en-US" sz="1700" dirty="0" smtClean="0"/>
              <a:t>The MoHS, UNICEF</a:t>
            </a:r>
            <a:r>
              <a:rPr lang="en-US" sz="1700" dirty="0"/>
              <a:t>, WHO, MSF, GOAL and other partners </a:t>
            </a:r>
            <a:r>
              <a:rPr lang="en-US" sz="1700" dirty="0" smtClean="0"/>
              <a:t>response to outbreak </a:t>
            </a:r>
          </a:p>
          <a:p>
            <a:endParaRPr lang="en-US" sz="17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700" dirty="0" smtClean="0"/>
              <a:t>Free</a:t>
            </a:r>
            <a:r>
              <a:rPr lang="en-US" sz="1700" dirty="0"/>
              <a:t> </a:t>
            </a:r>
            <a:r>
              <a:rPr lang="en-US" sz="1700" dirty="0" smtClean="0"/>
              <a:t>Cholera </a:t>
            </a:r>
            <a:r>
              <a:rPr lang="en-US" sz="1700" dirty="0"/>
              <a:t>Treatment Units have so far been set up in </a:t>
            </a:r>
            <a:r>
              <a:rPr lang="en-US" sz="1700" b="1" dirty="0" err="1"/>
              <a:t>Mabella</a:t>
            </a:r>
            <a:r>
              <a:rPr lang="en-US" sz="1700" b="1" dirty="0"/>
              <a:t>, </a:t>
            </a:r>
            <a:r>
              <a:rPr lang="en-US" sz="1700" b="1" dirty="0" err="1"/>
              <a:t>Macauley</a:t>
            </a:r>
            <a:r>
              <a:rPr lang="en-US" sz="1700" b="1" dirty="0"/>
              <a:t> Street, </a:t>
            </a:r>
            <a:r>
              <a:rPr lang="en-US" sz="1700" b="1" dirty="0" smtClean="0"/>
              <a:t>Connaught </a:t>
            </a:r>
            <a:r>
              <a:rPr lang="en-US" sz="1700" b="1" dirty="0"/>
              <a:t>Hospital, </a:t>
            </a:r>
            <a:r>
              <a:rPr lang="en-US" sz="1700" b="1" dirty="0" smtClean="0"/>
              <a:t>Lumley </a:t>
            </a:r>
            <a:r>
              <a:rPr lang="en-US" sz="1700" b="1" dirty="0"/>
              <a:t>and </a:t>
            </a:r>
            <a:r>
              <a:rPr lang="en-US" sz="1700" b="1" dirty="0" smtClean="0"/>
              <a:t>Wellington</a:t>
            </a:r>
            <a:r>
              <a:rPr lang="en-US" sz="1700" b="1" dirty="0"/>
              <a:t>. </a:t>
            </a:r>
          </a:p>
          <a:p>
            <a:endParaRPr lang="en-US" sz="17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700" dirty="0" smtClean="0"/>
              <a:t>Strengthening </a:t>
            </a:r>
            <a:r>
              <a:rPr lang="en-US" sz="1700" dirty="0"/>
              <a:t>of </a:t>
            </a:r>
            <a:r>
              <a:rPr lang="en-US" sz="1700" b="1" dirty="0"/>
              <a:t>surveillance systems, c</a:t>
            </a:r>
            <a:r>
              <a:rPr lang="en-US" sz="1700" b="1" dirty="0" smtClean="0"/>
              <a:t>hlorination </a:t>
            </a:r>
            <a:r>
              <a:rPr lang="en-US" sz="1700" b="1" dirty="0"/>
              <a:t>of water sources </a:t>
            </a:r>
            <a:r>
              <a:rPr lang="en-US" sz="1700" dirty="0"/>
              <a:t>and </a:t>
            </a:r>
            <a:r>
              <a:rPr lang="en-US" sz="1700" b="1" dirty="0"/>
              <a:t>water quality </a:t>
            </a:r>
            <a:r>
              <a:rPr lang="en-US" sz="1700" b="1" dirty="0" smtClean="0"/>
              <a:t>testing </a:t>
            </a:r>
          </a:p>
          <a:p>
            <a:endParaRPr lang="en-US" sz="17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700" b="1" dirty="0" smtClean="0"/>
              <a:t>Training </a:t>
            </a:r>
            <a:r>
              <a:rPr lang="en-US" sz="1700" b="1" dirty="0"/>
              <a:t>of health workers </a:t>
            </a:r>
            <a:r>
              <a:rPr lang="en-US" sz="1700" dirty="0"/>
              <a:t>on case management, </a:t>
            </a:r>
            <a:endParaRPr lang="en-US" sz="1700" dirty="0" smtClean="0"/>
          </a:p>
          <a:p>
            <a:endParaRPr lang="en-US" sz="17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700" dirty="0" smtClean="0"/>
              <a:t>Provision </a:t>
            </a:r>
            <a:r>
              <a:rPr lang="en-US" sz="1700" dirty="0"/>
              <a:t>of </a:t>
            </a:r>
            <a:r>
              <a:rPr lang="en-US" sz="1700" b="1" dirty="0"/>
              <a:t>supplies and community sensitization </a:t>
            </a:r>
            <a:r>
              <a:rPr lang="en-US" sz="1700" dirty="0"/>
              <a:t>as well as hygiene promotion activities.</a:t>
            </a:r>
          </a:p>
        </p:txBody>
      </p:sp>
    </p:spTree>
    <p:extLst>
      <p:ext uri="{BB962C8B-B14F-4D97-AF65-F5344CB8AC3E}">
        <p14:creationId xmlns:p14="http://schemas.microsoft.com/office/powerpoint/2010/main" xmlns="" val="3818450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95600" y="304800"/>
            <a:ext cx="28616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u="sng" dirty="0">
                <a:solidFill>
                  <a:srgbClr val="FFFF00"/>
                </a:solidFill>
              </a:rPr>
              <a:t>What is Cholera?</a:t>
            </a:r>
            <a:endParaRPr lang="en-US" sz="2200" u="sng" dirty="0">
              <a:solidFill>
                <a:srgbClr val="FFFF00"/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200" y="852487"/>
            <a:ext cx="3085994" cy="204263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457200" y="3048000"/>
            <a:ext cx="84582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Acute intestinal infection caused by  </a:t>
            </a:r>
            <a:r>
              <a:rPr lang="en-US" dirty="0" smtClean="0"/>
              <a:t>a bacterium called </a:t>
            </a:r>
            <a:r>
              <a:rPr lang="en-US" b="1" dirty="0" smtClean="0"/>
              <a:t>Vibrio cholerae</a:t>
            </a:r>
            <a:r>
              <a:rPr lang="en-US" dirty="0"/>
              <a:t> </a:t>
            </a:r>
            <a:r>
              <a:rPr lang="en-US" dirty="0" smtClean="0"/>
              <a:t>which attaches to the intestinal wall and produces a </a:t>
            </a:r>
            <a:r>
              <a:rPr lang="en-US" dirty="0"/>
              <a:t>potent enterotoxin </a:t>
            </a:r>
            <a:r>
              <a:rPr lang="en-US" dirty="0" smtClean="0"/>
              <a:t>(CTX) that </a:t>
            </a:r>
            <a:r>
              <a:rPr lang="en-US" dirty="0"/>
              <a:t>interferes with normal flow of water and sodium </a:t>
            </a:r>
            <a:r>
              <a:rPr lang="en-US" dirty="0" smtClean="0"/>
              <a:t>chloride, hence causing  </a:t>
            </a:r>
            <a:r>
              <a:rPr lang="en-US" dirty="0"/>
              <a:t>copious, painless, </a:t>
            </a:r>
            <a:r>
              <a:rPr lang="en-US" dirty="0" smtClean="0"/>
              <a:t>ordourless watery </a:t>
            </a:r>
            <a:r>
              <a:rPr lang="en-US" dirty="0"/>
              <a:t>diarrhoea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Vibrio </a:t>
            </a:r>
            <a:r>
              <a:rPr lang="en-US" dirty="0"/>
              <a:t>cholerae, has two distinct life </a:t>
            </a:r>
            <a:r>
              <a:rPr lang="en-US" dirty="0" smtClean="0"/>
              <a:t>cycles: -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FF00"/>
                </a:solidFill>
              </a:rPr>
              <a:t>Environment</a:t>
            </a:r>
            <a:r>
              <a:rPr lang="en-US" dirty="0" smtClean="0"/>
              <a:t> :</a:t>
            </a:r>
            <a:r>
              <a:rPr lang="en-US" dirty="0"/>
              <a:t> Cholera bacteria occur naturally in coastal waters where they attach to tiny crustaceans called copepods. G</a:t>
            </a:r>
            <a:r>
              <a:rPr lang="en-US" dirty="0" smtClean="0"/>
              <a:t>lobal </a:t>
            </a:r>
            <a:r>
              <a:rPr lang="en-US" dirty="0"/>
              <a:t>warming, and mutations in </a:t>
            </a:r>
            <a:r>
              <a:rPr lang="en-US" dirty="0" smtClean="0"/>
              <a:t>the bacterium </a:t>
            </a:r>
            <a:r>
              <a:rPr lang="en-US" dirty="0"/>
              <a:t>itself raise questions about the future of cholera and its </a:t>
            </a:r>
            <a:r>
              <a:rPr lang="en-US" dirty="0" smtClean="0"/>
              <a:t>eventual eradication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FF00"/>
                </a:solidFill>
              </a:rPr>
              <a:t>Humans</a:t>
            </a:r>
            <a:r>
              <a:rPr lang="en-US" b="1" dirty="0" smtClean="0">
                <a:solidFill>
                  <a:srgbClr val="FFFF00"/>
                </a:solidFill>
              </a:rPr>
              <a:t>.</a:t>
            </a:r>
            <a:endParaRPr lang="en-US" b="1" dirty="0">
              <a:solidFill>
                <a:srgbClr val="FFFF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Incubation period of less than  1-5 days.</a:t>
            </a:r>
          </a:p>
        </p:txBody>
      </p:sp>
    </p:spTree>
    <p:extLst>
      <p:ext uri="{BB962C8B-B14F-4D97-AF65-F5344CB8AC3E}">
        <p14:creationId xmlns:p14="http://schemas.microsoft.com/office/powerpoint/2010/main" xmlns="" val="1993236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610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Cont’d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Most </a:t>
            </a:r>
            <a:r>
              <a:rPr lang="en-US" dirty="0"/>
              <a:t>persons infected with </a:t>
            </a:r>
            <a:r>
              <a:rPr lang="en-US" i="1" dirty="0"/>
              <a:t>V. cholerae</a:t>
            </a:r>
            <a:r>
              <a:rPr lang="en-US" dirty="0"/>
              <a:t> do not become ill, although the bacterium is present in their </a:t>
            </a:r>
            <a:r>
              <a:rPr lang="en-US" b="1" dirty="0" smtClean="0">
                <a:solidFill>
                  <a:srgbClr val="FFFF00"/>
                </a:solidFill>
              </a:rPr>
              <a:t>feaces </a:t>
            </a:r>
            <a:r>
              <a:rPr lang="en-US" b="1" dirty="0">
                <a:solidFill>
                  <a:srgbClr val="FFFF00"/>
                </a:solidFill>
              </a:rPr>
              <a:t>for 7-14 days</a:t>
            </a:r>
            <a:r>
              <a:rPr lang="en-US" dirty="0">
                <a:solidFill>
                  <a:srgbClr val="FFFF00"/>
                </a:solidFill>
              </a:rPr>
              <a:t>. 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When </a:t>
            </a:r>
            <a:r>
              <a:rPr lang="en-US" dirty="0"/>
              <a:t>illness does occur, about </a:t>
            </a:r>
            <a:r>
              <a:rPr lang="en-US" b="1" dirty="0">
                <a:solidFill>
                  <a:srgbClr val="FFFF00"/>
                </a:solidFill>
              </a:rPr>
              <a:t>80-90% of episodes are of mild or moderate severity </a:t>
            </a:r>
            <a:r>
              <a:rPr lang="en-US" dirty="0"/>
              <a:t>and are difficult to distinguish clinically from other types of acute diarrhoea.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FF00"/>
                </a:solidFill>
              </a:rPr>
              <a:t>Less </a:t>
            </a:r>
            <a:r>
              <a:rPr lang="en-US" b="1" dirty="0">
                <a:solidFill>
                  <a:srgbClr val="FFFF00"/>
                </a:solidFill>
              </a:rPr>
              <a:t>than 20% of ill persons develop typical cholera</a:t>
            </a:r>
            <a:r>
              <a:rPr lang="en-US" b="1" dirty="0"/>
              <a:t> </a:t>
            </a:r>
            <a:r>
              <a:rPr lang="en-US" dirty="0"/>
              <a:t>with signs of moderate or severe dehydration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FF00"/>
                </a:solidFill>
              </a:rPr>
              <a:t>Factors to consider</a:t>
            </a:r>
            <a:r>
              <a:rPr lang="en-US" dirty="0" smtClean="0"/>
              <a:t>:</a:t>
            </a: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access </a:t>
            </a:r>
            <a:r>
              <a:rPr lang="en-US" dirty="0"/>
              <a:t>to safe drinking water and adequate </a:t>
            </a:r>
            <a:r>
              <a:rPr lang="en-US" dirty="0" smtClean="0"/>
              <a:t>sanitation. </a:t>
            </a:r>
          </a:p>
          <a:p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R</a:t>
            </a:r>
            <a:r>
              <a:rPr lang="en-US" dirty="0" smtClean="0"/>
              <a:t>isk </a:t>
            </a:r>
            <a:r>
              <a:rPr lang="en-US" dirty="0"/>
              <a:t>of epidemics is highest when poverty, war or natural disasters force people to live in crowded conditions without adequate sanitation.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/>
              <a:t>great irony is that unlike many infectious diseases, cholera is easily treated.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Death </a:t>
            </a:r>
            <a:r>
              <a:rPr lang="en-US" dirty="0"/>
              <a:t>results from severe dehydration, which can be prevented with a simple and inexpensive rehydration solution.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5916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4582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                                        </a:t>
            </a:r>
            <a:r>
              <a:rPr lang="en-US" sz="2200" b="1" dirty="0" smtClean="0"/>
              <a:t> </a:t>
            </a:r>
            <a:r>
              <a:rPr lang="en-US" sz="2200" b="1" u="sng" dirty="0" smtClean="0">
                <a:solidFill>
                  <a:srgbClr val="FFFF00"/>
                </a:solidFill>
              </a:rPr>
              <a:t>History</a:t>
            </a:r>
            <a:endParaRPr lang="en-US" sz="2200" u="sng" dirty="0">
              <a:solidFill>
                <a:srgbClr val="FFFF00"/>
              </a:solidFill>
            </a:endParaRPr>
          </a:p>
          <a:p>
            <a:r>
              <a:rPr lang="en-US" dirty="0"/>
              <a:t> 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First </a:t>
            </a:r>
            <a:r>
              <a:rPr lang="en-US" dirty="0"/>
              <a:t>epidemics seem to have originated in </a:t>
            </a:r>
            <a:r>
              <a:rPr lang="en-US" b="1" dirty="0" smtClean="0">
                <a:solidFill>
                  <a:srgbClr val="FFFF00"/>
                </a:solidFill>
              </a:rPr>
              <a:t>India.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 </a:t>
            </a:r>
            <a:r>
              <a:rPr lang="en-US" dirty="0"/>
              <a:t>the early 19th century, the disease began to appear in other parts of the </a:t>
            </a:r>
            <a:r>
              <a:rPr lang="en-US" dirty="0" smtClean="0"/>
              <a:t>world in the trade and colonization routes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Just </a:t>
            </a:r>
            <a:r>
              <a:rPr lang="en-US" dirty="0"/>
              <a:t>100 years later, six major epidemics had swept the globe.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/>
              <a:t>seventh pandemic began in </a:t>
            </a:r>
            <a:r>
              <a:rPr lang="en-US" b="1" dirty="0">
                <a:solidFill>
                  <a:srgbClr val="FFFF00"/>
                </a:solidFill>
              </a:rPr>
              <a:t>Indonesia in 1961 </a:t>
            </a:r>
            <a:r>
              <a:rPr lang="en-US" dirty="0"/>
              <a:t>and has since affected more than 100 countries.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 </a:t>
            </a:r>
            <a:r>
              <a:rPr lang="en-US" dirty="0"/>
              <a:t>1998 and 1999, more than 400,000 people in 14 African nations contracted the disease.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Hardest </a:t>
            </a:r>
            <a:r>
              <a:rPr lang="en-US" dirty="0"/>
              <a:t>hit was </a:t>
            </a:r>
            <a:r>
              <a:rPr lang="en-US" b="1" dirty="0">
                <a:solidFill>
                  <a:srgbClr val="FFFF00"/>
                </a:solidFill>
              </a:rPr>
              <a:t>sub-Saharan Africa, where cholera remains endemic</a:t>
            </a:r>
            <a:r>
              <a:rPr lang="en-US" dirty="0">
                <a:solidFill>
                  <a:srgbClr val="FFFF00"/>
                </a:solidFill>
              </a:rPr>
              <a:t>. </a:t>
            </a:r>
            <a:endParaRPr lang="en-US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 In </a:t>
            </a:r>
            <a:r>
              <a:rPr lang="en-US" dirty="0"/>
              <a:t>the same year, cholera appeared in </a:t>
            </a:r>
            <a:r>
              <a:rPr lang="en-US" b="1" dirty="0">
                <a:solidFill>
                  <a:srgbClr val="FFFF00"/>
                </a:solidFill>
              </a:rPr>
              <a:t>South America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for the first time in nearly a </a:t>
            </a:r>
            <a:r>
              <a:rPr lang="en-US" dirty="0" smtClean="0"/>
              <a:t>century spreading </a:t>
            </a:r>
            <a:r>
              <a:rPr lang="en-US" dirty="0"/>
              <a:t>to </a:t>
            </a:r>
            <a:r>
              <a:rPr lang="en-US" b="1" dirty="0">
                <a:solidFill>
                  <a:srgbClr val="FFFF00"/>
                </a:solidFill>
              </a:rPr>
              <a:t>Central America and Mexico</a:t>
            </a:r>
            <a:r>
              <a:rPr lang="en-US" dirty="0">
                <a:solidFill>
                  <a:srgbClr val="FFFF00"/>
                </a:solidFill>
              </a:rPr>
              <a:t>. </a:t>
            </a:r>
            <a:r>
              <a:rPr lang="en-US" dirty="0" smtClean="0"/>
              <a:t>These epidemics were caused by a single strain of bacteria,</a:t>
            </a:r>
            <a:r>
              <a:rPr lang="en-US" b="1" dirty="0">
                <a:solidFill>
                  <a:srgbClr val="FFFF00"/>
                </a:solidFill>
              </a:rPr>
              <a:t> V. cholerae </a:t>
            </a:r>
            <a:r>
              <a:rPr lang="en-US" b="1" dirty="0" smtClean="0">
                <a:solidFill>
                  <a:srgbClr val="FFFF00"/>
                </a:solidFill>
              </a:rPr>
              <a:t>O1</a:t>
            </a:r>
            <a:r>
              <a:rPr lang="en-US" dirty="0" smtClean="0"/>
              <a:t> </a:t>
            </a:r>
            <a:endParaRPr lang="en-US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 </a:t>
            </a:r>
            <a:r>
              <a:rPr lang="en-US" dirty="0"/>
              <a:t>1993, a new strain, </a:t>
            </a:r>
            <a:r>
              <a:rPr lang="en-US" b="1" dirty="0">
                <a:solidFill>
                  <a:srgbClr val="FFFF00"/>
                </a:solidFill>
              </a:rPr>
              <a:t>V. cholerae O139</a:t>
            </a:r>
            <a:r>
              <a:rPr lang="en-US" dirty="0"/>
              <a:t>, appeared in </a:t>
            </a:r>
            <a:r>
              <a:rPr lang="en-US" b="1" dirty="0">
                <a:solidFill>
                  <a:srgbClr val="FFFF00"/>
                </a:solidFill>
              </a:rPr>
              <a:t>Bangladesh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and India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130511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91490"/>
            <a:ext cx="88392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                                </a:t>
            </a:r>
            <a:r>
              <a:rPr lang="en-US" sz="2200" b="1" u="sng" dirty="0" smtClean="0">
                <a:solidFill>
                  <a:srgbClr val="FFFF00"/>
                </a:solidFill>
              </a:rPr>
              <a:t>Sources of Cholera</a:t>
            </a:r>
          </a:p>
          <a:p>
            <a:endParaRPr lang="en-US" u="sng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u="sng" dirty="0">
                <a:solidFill>
                  <a:srgbClr val="FFFF00"/>
                </a:solidFill>
              </a:rPr>
              <a:t>Surface or well water. </a:t>
            </a:r>
            <a:endParaRPr lang="en-US" b="1" u="sng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Cholera lies dormant in water for long periods of time and contaminated </a:t>
            </a:r>
            <a:r>
              <a:rPr lang="en-US" dirty="0"/>
              <a:t>public </a:t>
            </a:r>
            <a:r>
              <a:rPr lang="en-US" dirty="0" smtClean="0"/>
              <a:t>wells are frequent sources of outbreaks.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Inadequate </a:t>
            </a:r>
            <a:r>
              <a:rPr lang="en-US" dirty="0"/>
              <a:t>sanitation and in areas hard hit by natural disasters or war.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People </a:t>
            </a:r>
            <a:r>
              <a:rPr lang="en-US" dirty="0"/>
              <a:t>living in </a:t>
            </a:r>
            <a:r>
              <a:rPr lang="en-US" dirty="0" smtClean="0"/>
              <a:t>crowded camps or slum areas </a:t>
            </a:r>
            <a:r>
              <a:rPr lang="en-US" dirty="0"/>
              <a:t>are especially at risk.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Water </a:t>
            </a:r>
            <a:r>
              <a:rPr lang="en-US" dirty="0"/>
              <a:t>stored at home also can become contaminated.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Bathing, brushing </a:t>
            </a:r>
            <a:r>
              <a:rPr lang="en-US" dirty="0"/>
              <a:t>or washing dishes in water </a:t>
            </a:r>
            <a:r>
              <a:rPr lang="en-US" dirty="0" smtClean="0"/>
              <a:t>with </a:t>
            </a:r>
            <a:r>
              <a:rPr lang="en-US" dirty="0"/>
              <a:t>cholera </a:t>
            </a:r>
            <a:r>
              <a:rPr lang="en-US" dirty="0" smtClean="0"/>
              <a:t>bacteria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 </a:t>
            </a:r>
            <a:r>
              <a:rPr lang="en-US" b="1" u="sng" dirty="0" smtClean="0">
                <a:solidFill>
                  <a:srgbClr val="FFFF00"/>
                </a:solidFill>
              </a:rPr>
              <a:t>Seafood</a:t>
            </a:r>
            <a:r>
              <a:rPr lang="en-US" b="1" u="sng" dirty="0">
                <a:solidFill>
                  <a:srgbClr val="FFFF00"/>
                </a:solidFill>
              </a:rPr>
              <a:t>. </a:t>
            </a:r>
            <a:endParaRPr lang="en-US" b="1" u="sng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Eating </a:t>
            </a:r>
            <a:r>
              <a:rPr lang="en-US" dirty="0"/>
              <a:t>raw or undercooked seafood, especially shellfish that </a:t>
            </a:r>
            <a:r>
              <a:rPr lang="en-US" dirty="0" smtClean="0"/>
              <a:t>originates </a:t>
            </a:r>
            <a:r>
              <a:rPr lang="en-US" dirty="0"/>
              <a:t>from certain locations can expose you to cholera bacteria.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u="sng" dirty="0" smtClean="0">
                <a:solidFill>
                  <a:srgbClr val="FFFF00"/>
                </a:solidFill>
              </a:rPr>
              <a:t>Raw </a:t>
            </a:r>
            <a:r>
              <a:rPr lang="en-US" b="1" u="sng" dirty="0">
                <a:solidFill>
                  <a:srgbClr val="FFFF00"/>
                </a:solidFill>
              </a:rPr>
              <a:t>fruits and vegetables. </a:t>
            </a:r>
            <a:endParaRPr lang="en-US" b="1" u="sng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Raw</a:t>
            </a:r>
            <a:r>
              <a:rPr lang="en-US" dirty="0"/>
              <a:t>, unpeeled fruits and vegetables are a frequent source of </a:t>
            </a:r>
            <a:r>
              <a:rPr lang="en-US" dirty="0" smtClean="0"/>
              <a:t>cholera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 </a:t>
            </a:r>
            <a:r>
              <a:rPr lang="en-US" dirty="0"/>
              <a:t>developing nations, </a:t>
            </a:r>
            <a:r>
              <a:rPr lang="en-US" dirty="0" smtClean="0"/>
              <a:t>manure</a:t>
            </a:r>
            <a:r>
              <a:rPr lang="en-US" dirty="0"/>
              <a:t>, fertilizers or irrigation water containing raw sewage can contaminate produce in the field. Fruits and vegetables may also become tainted during harvesting or processing</a:t>
            </a:r>
            <a:r>
              <a:rPr lang="en-US" dirty="0" smtClean="0"/>
              <a:t>.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u="sng" dirty="0">
                <a:solidFill>
                  <a:srgbClr val="FFFF00"/>
                </a:solidFill>
              </a:rPr>
              <a:t>Grains. </a:t>
            </a:r>
            <a:endParaRPr lang="en-US" b="1" u="sng" dirty="0" smtClean="0">
              <a:solidFill>
                <a:srgbClr val="FFFF0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Rice</a:t>
            </a:r>
            <a:r>
              <a:rPr lang="en-US" dirty="0"/>
              <a:t>, sorghum and millet that are contaminated after cooking and allowed to remain at room temperature for several hours are a perfect medium for the growth of V. </a:t>
            </a:r>
            <a:r>
              <a:rPr lang="en-US" dirty="0" smtClean="0"/>
              <a:t>cholera.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5624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0"/>
            <a:ext cx="79248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                     </a:t>
            </a:r>
            <a:r>
              <a:rPr lang="en-US" sz="2200" b="1" dirty="0" smtClean="0">
                <a:solidFill>
                  <a:srgbClr val="FFFF00"/>
                </a:solidFill>
              </a:rPr>
              <a:t>Who </a:t>
            </a:r>
            <a:r>
              <a:rPr lang="en-US" sz="2200" b="1" dirty="0">
                <a:solidFill>
                  <a:srgbClr val="FFFF00"/>
                </a:solidFill>
              </a:rPr>
              <a:t>is at risk </a:t>
            </a:r>
            <a:r>
              <a:rPr lang="en-US" sz="2200" b="1" dirty="0" smtClean="0">
                <a:solidFill>
                  <a:srgbClr val="FFFF00"/>
                </a:solidFill>
              </a:rPr>
              <a:t>getting Cholera?</a:t>
            </a:r>
          </a:p>
          <a:p>
            <a:endParaRPr lang="en-US" sz="2200" b="1" dirty="0">
              <a:solidFill>
                <a:srgbClr val="FFFF00"/>
              </a:solidFill>
            </a:endParaRPr>
          </a:p>
          <a:p>
            <a:r>
              <a:rPr lang="en-US" dirty="0"/>
              <a:t>Everyone is susceptible to cholera, with the exception of nursing infants who derive immunity from their mothers' milk. Still, certain</a:t>
            </a:r>
          </a:p>
          <a:p>
            <a:r>
              <a:rPr lang="en-US" dirty="0"/>
              <a:t>factors can make you more vulnerable to the disease or more likely to experience severe signs and symptoms. These risk factors include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b="1" u="sng" dirty="0">
                <a:solidFill>
                  <a:srgbClr val="FFFF00"/>
                </a:solidFill>
              </a:rPr>
              <a:t>Malnutrition. </a:t>
            </a:r>
            <a:r>
              <a:rPr lang="en-US" dirty="0"/>
              <a:t>Malnutrition and cholera are interconnected. People who are </a:t>
            </a:r>
            <a:r>
              <a:rPr lang="en-US" dirty="0" smtClean="0"/>
              <a:t>malnourished.</a:t>
            </a:r>
          </a:p>
          <a:p>
            <a:endParaRPr lang="en-US" dirty="0"/>
          </a:p>
          <a:p>
            <a:r>
              <a:rPr lang="en-US" b="1" u="sng" dirty="0">
                <a:solidFill>
                  <a:srgbClr val="FFFF00"/>
                </a:solidFill>
              </a:rPr>
              <a:t>Reduced or nonexistent stomach acid (</a:t>
            </a:r>
            <a:r>
              <a:rPr lang="en-US" b="1" u="sng" dirty="0" err="1">
                <a:solidFill>
                  <a:srgbClr val="FFFF00"/>
                </a:solidFill>
              </a:rPr>
              <a:t>hydrochlorhydria</a:t>
            </a:r>
            <a:r>
              <a:rPr lang="en-US" b="1" u="sng" dirty="0">
                <a:solidFill>
                  <a:srgbClr val="FFFF00"/>
                </a:solidFill>
              </a:rPr>
              <a:t> or </a:t>
            </a:r>
            <a:r>
              <a:rPr lang="en-US" b="1" u="sng" dirty="0" err="1">
                <a:solidFill>
                  <a:srgbClr val="FFFF00"/>
                </a:solidFill>
              </a:rPr>
              <a:t>achlorhydria</a:t>
            </a:r>
            <a:r>
              <a:rPr lang="en-US" b="1" u="sng" dirty="0" smtClean="0">
                <a:solidFill>
                  <a:srgbClr val="FFFF00"/>
                </a:solidFill>
              </a:rPr>
              <a:t>).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Cholera </a:t>
            </a:r>
            <a:r>
              <a:rPr lang="en-US" dirty="0"/>
              <a:t>bacteria can't survive in an acidic</a:t>
            </a:r>
          </a:p>
          <a:p>
            <a:r>
              <a:rPr lang="en-US" dirty="0"/>
              <a:t>environment, and ordinary stomach acid often serves as a first-line defense against infection. </a:t>
            </a:r>
            <a:r>
              <a:rPr lang="en-US" dirty="0" smtClean="0"/>
              <a:t>People </a:t>
            </a:r>
            <a:r>
              <a:rPr lang="en-US" dirty="0"/>
              <a:t>with low levels </a:t>
            </a:r>
            <a:r>
              <a:rPr lang="en-US" dirty="0" smtClean="0"/>
              <a:t>of stomach </a:t>
            </a:r>
            <a:r>
              <a:rPr lang="en-US" dirty="0"/>
              <a:t>acid lack this </a:t>
            </a:r>
            <a:r>
              <a:rPr lang="en-US" dirty="0" smtClean="0"/>
              <a:t>protection.</a:t>
            </a:r>
            <a:r>
              <a:rPr lang="en-US" dirty="0"/>
              <a:t> </a:t>
            </a:r>
            <a:r>
              <a:rPr lang="en-US" dirty="0" smtClean="0"/>
              <a:t>Children </a:t>
            </a:r>
            <a:r>
              <a:rPr lang="en-US" dirty="0"/>
              <a:t>and older </a:t>
            </a:r>
            <a:r>
              <a:rPr lang="en-US" dirty="0" smtClean="0"/>
              <a:t>adults tend </a:t>
            </a:r>
            <a:r>
              <a:rPr lang="en-US" dirty="0"/>
              <a:t>to have lower than normal stomach acid levels. </a:t>
            </a:r>
            <a:r>
              <a:rPr lang="en-US" dirty="0" smtClean="0"/>
              <a:t>Gastric surgery and treatment for ulcer lower the acid levels.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7883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0"/>
            <a:ext cx="7239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rgbClr val="FFFF00"/>
                </a:solidFill>
              </a:rPr>
              <a:t>Household </a:t>
            </a:r>
            <a:r>
              <a:rPr lang="en-US" b="1" dirty="0" smtClean="0">
                <a:solidFill>
                  <a:srgbClr val="FFFF00"/>
                </a:solidFill>
              </a:rPr>
              <a:t>exposure. </a:t>
            </a:r>
            <a:r>
              <a:rPr lang="en-US" dirty="0" smtClean="0"/>
              <a:t>You're </a:t>
            </a:r>
            <a:r>
              <a:rPr lang="en-US" dirty="0"/>
              <a:t>more likely to develop cholera if you live with someone who has the disease. Up to half of household contacts of infected people also become sick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Compromised immunity. </a:t>
            </a:r>
            <a:r>
              <a:rPr lang="en-US" dirty="0"/>
              <a:t>If your immune system is compromised for any reason, you're more susceptible to cholera infection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Type O blood. </a:t>
            </a:r>
            <a:r>
              <a:rPr lang="en-US" dirty="0"/>
              <a:t>For reasons that aren't entirely clear, people with type O blood are twice as likely to develop cholera as are </a:t>
            </a:r>
            <a:r>
              <a:rPr lang="en-US" dirty="0" smtClean="0"/>
              <a:t>people with </a:t>
            </a:r>
            <a:r>
              <a:rPr lang="en-US" dirty="0"/>
              <a:t>other blood types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Raw or undercooked shellfish. </a:t>
            </a:r>
            <a:r>
              <a:rPr lang="en-US" b="1" dirty="0"/>
              <a:t>E</a:t>
            </a:r>
            <a:r>
              <a:rPr lang="en-US" dirty="0"/>
              <a:t>ating raw shellfish — particularly oysters — from waters known to harbor the bacteria or shellfish transported by travelers from countries</a:t>
            </a:r>
          </a:p>
        </p:txBody>
      </p:sp>
    </p:spTree>
    <p:extLst>
      <p:ext uri="{BB962C8B-B14F-4D97-AF65-F5344CB8AC3E}">
        <p14:creationId xmlns:p14="http://schemas.microsoft.com/office/powerpoint/2010/main" xmlns="" val="2833933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09600"/>
            <a:ext cx="82296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</a:t>
            </a:r>
            <a:r>
              <a:rPr lang="en-US" sz="2200" b="1" u="sng" dirty="0" smtClean="0">
                <a:solidFill>
                  <a:srgbClr val="FFFF00"/>
                </a:solidFill>
              </a:rPr>
              <a:t>What </a:t>
            </a:r>
            <a:r>
              <a:rPr lang="en-US" sz="2200" b="1" u="sng" dirty="0">
                <a:solidFill>
                  <a:srgbClr val="FFFF00"/>
                </a:solidFill>
              </a:rPr>
              <a:t>are the signs and symptoms of Cholera</a:t>
            </a:r>
            <a:r>
              <a:rPr lang="en-US" sz="2200" b="1" u="sng" dirty="0" smtClean="0">
                <a:solidFill>
                  <a:srgbClr val="FFFF00"/>
                </a:solidFill>
              </a:rPr>
              <a:t>?</a:t>
            </a:r>
          </a:p>
          <a:p>
            <a:endParaRPr lang="en-US" u="sng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Most people exposed to cholera </a:t>
            </a:r>
            <a:r>
              <a:rPr lang="en-US" b="1" dirty="0"/>
              <a:t>don't become ill and never know they've been infected</a:t>
            </a:r>
            <a:r>
              <a:rPr lang="en-US" dirty="0"/>
              <a:t>. Yet because they shed the </a:t>
            </a:r>
            <a:r>
              <a:rPr lang="en-US" b="1" dirty="0"/>
              <a:t>bacteria in their stool for seven to 14 days, they still have the potential to infect others</a:t>
            </a:r>
            <a:r>
              <a:rPr lang="en-US" dirty="0"/>
              <a:t>. The great majority of people who become sick experience mild or moderate diarrhea that's often hard to distinguish from diarrhea caused by other problems.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Only about </a:t>
            </a:r>
            <a:r>
              <a:rPr lang="en-US" b="1" dirty="0"/>
              <a:t>one in 10 infected people develop the typical signs and symptoms </a:t>
            </a:r>
            <a:r>
              <a:rPr lang="en-US" dirty="0"/>
              <a:t>of cholera, which include: 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/>
              <a:t>Severe, watery </a:t>
            </a:r>
            <a:r>
              <a:rPr lang="en-US" b="1" dirty="0" smtClean="0"/>
              <a:t>diarrhea - </a:t>
            </a:r>
            <a:r>
              <a:rPr lang="en-US" dirty="0" smtClean="0"/>
              <a:t>Diarrhea </a:t>
            </a:r>
            <a:r>
              <a:rPr lang="en-US" dirty="0"/>
              <a:t>comes on suddenly. It's often </a:t>
            </a:r>
            <a:r>
              <a:rPr lang="en-US" b="1" dirty="0"/>
              <a:t>voluminous, flecked with mucus and dead cells, and has a pale, milky appearance that resembles water </a:t>
            </a:r>
            <a:r>
              <a:rPr lang="en-US" b="1" dirty="0" smtClean="0"/>
              <a:t>in </a:t>
            </a:r>
            <a:r>
              <a:rPr lang="en-US" b="1" dirty="0"/>
              <a:t>which rice has been rinsed (rice water stool)</a:t>
            </a:r>
            <a:r>
              <a:rPr lang="en-US" dirty="0"/>
              <a:t>. What makes cholera </a:t>
            </a:r>
            <a:r>
              <a:rPr lang="en-US" dirty="0" smtClean="0"/>
              <a:t>so </a:t>
            </a:r>
            <a:r>
              <a:rPr lang="en-US" dirty="0"/>
              <a:t>deadly is the loss of large amounts of fluids in a </a:t>
            </a:r>
            <a:r>
              <a:rPr lang="en-US" dirty="0" smtClean="0"/>
              <a:t>short time </a:t>
            </a:r>
            <a:r>
              <a:rPr lang="en-US" dirty="0"/>
              <a:t>— as much as </a:t>
            </a:r>
            <a:r>
              <a:rPr lang="en-US" dirty="0" smtClean="0"/>
              <a:t>a </a:t>
            </a:r>
            <a:r>
              <a:rPr lang="en-US" b="1" dirty="0" smtClean="0"/>
              <a:t>litre </a:t>
            </a:r>
            <a:r>
              <a:rPr lang="en-US" b="1" dirty="0"/>
              <a:t>an hour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09034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491</TotalTime>
  <Words>1447</Words>
  <Application>Microsoft Office PowerPoint</Application>
  <PresentationFormat>On-screen Show (4:3)</PresentationFormat>
  <Paragraphs>195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  <vt:variant>
        <vt:lpstr>Custom Shows</vt:lpstr>
      </vt:variant>
      <vt:variant>
        <vt:i4>1</vt:i4>
      </vt:variant>
    </vt:vector>
  </HeadingPairs>
  <TitlesOfParts>
    <vt:vector size="23" baseType="lpstr">
      <vt:lpstr>Winter</vt:lpstr>
      <vt:lpstr>CHOLERA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Custom Show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CHOLERA</dc:title>
  <dc:creator>Samson Mathiu</dc:creator>
  <cp:lastModifiedBy>mmassaquoi</cp:lastModifiedBy>
  <cp:revision>66</cp:revision>
  <cp:lastPrinted>2012-08-03T10:08:45Z</cp:lastPrinted>
  <dcterms:created xsi:type="dcterms:W3CDTF">2012-08-02T17:35:02Z</dcterms:created>
  <dcterms:modified xsi:type="dcterms:W3CDTF">2012-08-07T09:20:59Z</dcterms:modified>
</cp:coreProperties>
</file>